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handoutMasterIdLst>
    <p:handoutMasterId r:id="rId60"/>
  </p:handoutMasterIdLst>
  <p:sldIdLst>
    <p:sldId id="256" r:id="rId2"/>
    <p:sldId id="298" r:id="rId3"/>
    <p:sldId id="367" r:id="rId4"/>
    <p:sldId id="368" r:id="rId5"/>
    <p:sldId id="369" r:id="rId6"/>
    <p:sldId id="370" r:id="rId7"/>
    <p:sldId id="371" r:id="rId8"/>
    <p:sldId id="372" r:id="rId9"/>
    <p:sldId id="373" r:id="rId10"/>
    <p:sldId id="374" r:id="rId11"/>
    <p:sldId id="375" r:id="rId12"/>
    <p:sldId id="376" r:id="rId13"/>
    <p:sldId id="377" r:id="rId14"/>
    <p:sldId id="378" r:id="rId15"/>
    <p:sldId id="420" r:id="rId16"/>
    <p:sldId id="380" r:id="rId17"/>
    <p:sldId id="381" r:id="rId18"/>
    <p:sldId id="382" r:id="rId19"/>
    <p:sldId id="383" r:id="rId20"/>
    <p:sldId id="384" r:id="rId21"/>
    <p:sldId id="385" r:id="rId22"/>
    <p:sldId id="386" r:id="rId23"/>
    <p:sldId id="387" r:id="rId24"/>
    <p:sldId id="388" r:id="rId25"/>
    <p:sldId id="389" r:id="rId26"/>
    <p:sldId id="390" r:id="rId27"/>
    <p:sldId id="421" r:id="rId28"/>
    <p:sldId id="391" r:id="rId29"/>
    <p:sldId id="392" r:id="rId30"/>
    <p:sldId id="393" r:id="rId31"/>
    <p:sldId id="394" r:id="rId32"/>
    <p:sldId id="395" r:id="rId33"/>
    <p:sldId id="396" r:id="rId34"/>
    <p:sldId id="397" r:id="rId35"/>
    <p:sldId id="398" r:id="rId36"/>
    <p:sldId id="399" r:id="rId37"/>
    <p:sldId id="400" r:id="rId38"/>
    <p:sldId id="401" r:id="rId39"/>
    <p:sldId id="402" r:id="rId40"/>
    <p:sldId id="403" r:id="rId41"/>
    <p:sldId id="404" r:id="rId42"/>
    <p:sldId id="405" r:id="rId43"/>
    <p:sldId id="406" r:id="rId44"/>
    <p:sldId id="407" r:id="rId45"/>
    <p:sldId id="408" r:id="rId46"/>
    <p:sldId id="409" r:id="rId47"/>
    <p:sldId id="410" r:id="rId48"/>
    <p:sldId id="411" r:id="rId49"/>
    <p:sldId id="412" r:id="rId50"/>
    <p:sldId id="413" r:id="rId51"/>
    <p:sldId id="414" r:id="rId52"/>
    <p:sldId id="415" r:id="rId53"/>
    <p:sldId id="416" r:id="rId54"/>
    <p:sldId id="417" r:id="rId55"/>
    <p:sldId id="418" r:id="rId56"/>
    <p:sldId id="419" r:id="rId57"/>
    <p:sldId id="265" r:id="rId58"/>
  </p:sldIdLst>
  <p:sldSz cx="12204700" cy="6859588"/>
  <p:notesSz cx="9144000" cy="6858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544662" algn="l" rtl="0" fontAlgn="base">
      <a:spcBef>
        <a:spcPct val="0"/>
      </a:spcBef>
      <a:spcAft>
        <a:spcPct val="0"/>
      </a:spcAft>
      <a:defRPr kern="1200">
        <a:solidFill>
          <a:schemeClr val="tx1"/>
        </a:solidFill>
        <a:latin typeface="Arial" charset="0"/>
        <a:ea typeface="宋体" pitchFamily="2" charset="-122"/>
        <a:cs typeface="+mn-cs"/>
      </a:defRPr>
    </a:lvl2pPr>
    <a:lvl3pPr marL="1089325" algn="l" rtl="0" fontAlgn="base">
      <a:spcBef>
        <a:spcPct val="0"/>
      </a:spcBef>
      <a:spcAft>
        <a:spcPct val="0"/>
      </a:spcAft>
      <a:defRPr kern="1200">
        <a:solidFill>
          <a:schemeClr val="tx1"/>
        </a:solidFill>
        <a:latin typeface="Arial" charset="0"/>
        <a:ea typeface="宋体" pitchFamily="2" charset="-122"/>
        <a:cs typeface="+mn-cs"/>
      </a:defRPr>
    </a:lvl3pPr>
    <a:lvl4pPr marL="1633987" algn="l" rtl="0" fontAlgn="base">
      <a:spcBef>
        <a:spcPct val="0"/>
      </a:spcBef>
      <a:spcAft>
        <a:spcPct val="0"/>
      </a:spcAft>
      <a:defRPr kern="1200">
        <a:solidFill>
          <a:schemeClr val="tx1"/>
        </a:solidFill>
        <a:latin typeface="Arial" charset="0"/>
        <a:ea typeface="宋体" pitchFamily="2" charset="-122"/>
        <a:cs typeface="+mn-cs"/>
      </a:defRPr>
    </a:lvl4pPr>
    <a:lvl5pPr marL="2178649" algn="l" rtl="0" fontAlgn="base">
      <a:spcBef>
        <a:spcPct val="0"/>
      </a:spcBef>
      <a:spcAft>
        <a:spcPct val="0"/>
      </a:spcAft>
      <a:defRPr kern="1200">
        <a:solidFill>
          <a:schemeClr val="tx1"/>
        </a:solidFill>
        <a:latin typeface="Arial" charset="0"/>
        <a:ea typeface="宋体" pitchFamily="2" charset="-122"/>
        <a:cs typeface="+mn-cs"/>
      </a:defRPr>
    </a:lvl5pPr>
    <a:lvl6pPr marL="2723312" algn="l" defTabSz="1089325" rtl="0" eaLnBrk="1" latinLnBrk="0" hangingPunct="1">
      <a:defRPr kern="1200">
        <a:solidFill>
          <a:schemeClr val="tx1"/>
        </a:solidFill>
        <a:latin typeface="Arial" charset="0"/>
        <a:ea typeface="宋体" pitchFamily="2" charset="-122"/>
        <a:cs typeface="+mn-cs"/>
      </a:defRPr>
    </a:lvl6pPr>
    <a:lvl7pPr marL="3267974" algn="l" defTabSz="1089325" rtl="0" eaLnBrk="1" latinLnBrk="0" hangingPunct="1">
      <a:defRPr kern="1200">
        <a:solidFill>
          <a:schemeClr val="tx1"/>
        </a:solidFill>
        <a:latin typeface="Arial" charset="0"/>
        <a:ea typeface="宋体" pitchFamily="2" charset="-122"/>
        <a:cs typeface="+mn-cs"/>
      </a:defRPr>
    </a:lvl7pPr>
    <a:lvl8pPr marL="3812637" algn="l" defTabSz="1089325" rtl="0" eaLnBrk="1" latinLnBrk="0" hangingPunct="1">
      <a:defRPr kern="1200">
        <a:solidFill>
          <a:schemeClr val="tx1"/>
        </a:solidFill>
        <a:latin typeface="Arial" charset="0"/>
        <a:ea typeface="宋体" pitchFamily="2" charset="-122"/>
        <a:cs typeface="+mn-cs"/>
      </a:defRPr>
    </a:lvl8pPr>
    <a:lvl9pPr marL="4357299" algn="l" defTabSz="1089325"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3" autoAdjust="0"/>
    <p:restoredTop sz="72877" autoAdjust="0"/>
  </p:normalViewPr>
  <p:slideViewPr>
    <p:cSldViewPr>
      <p:cViewPr varScale="1">
        <p:scale>
          <a:sx n="70" d="100"/>
          <a:sy n="70" d="100"/>
        </p:scale>
        <p:origin x="-984" y="-77"/>
      </p:cViewPr>
      <p:guideLst>
        <p:guide orient="horz" pos="2161"/>
        <p:guide pos="3844"/>
      </p:guideLst>
    </p:cSldViewPr>
  </p:slideViewPr>
  <p:notesTextViewPr>
    <p:cViewPr>
      <p:scale>
        <a:sx n="100" d="100"/>
        <a:sy n="100" d="100"/>
      </p:scale>
      <p:origin x="0" y="0"/>
    </p:cViewPr>
  </p:notesTextViewPr>
  <p:notesViewPr>
    <p:cSldViewPr>
      <p:cViewPr varScale="1">
        <p:scale>
          <a:sx n="85" d="100"/>
          <a:sy n="85" d="100"/>
        </p:scale>
        <p:origin x="-1522" y="-7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60E44AF-0D8D-4B66-BECC-4D5B9292E151}" type="datetimeFigureOut">
              <a:rPr lang="zh-CN" altLang="en-US"/>
              <a:pPr>
                <a:defRPr/>
              </a:pPr>
              <a:t>2017/12/4 Monday</a:t>
            </a:fld>
            <a:endParaRPr lang="zh-CN" altLang="en-US"/>
          </a:p>
        </p:txBody>
      </p:sp>
      <p:sp>
        <p:nvSpPr>
          <p:cNvPr id="4" name="页脚占位符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3C35A87-E971-49BF-8F02-A5CE2B85C743}" type="slidenum">
              <a:rPr lang="zh-CN" altLang="en-US"/>
              <a:pPr>
                <a:defRPr/>
              </a:pPr>
              <a:t>‹#›</a:t>
            </a:fld>
            <a:endParaRPr lang="zh-CN" altLang="en-US"/>
          </a:p>
        </p:txBody>
      </p:sp>
    </p:spTree>
    <p:extLst>
      <p:ext uri="{BB962C8B-B14F-4D97-AF65-F5344CB8AC3E}">
        <p14:creationId xmlns:p14="http://schemas.microsoft.com/office/powerpoint/2010/main" val="179028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7119A08-1D2F-470C-8FD3-E69459F4B57D}" type="datetimeFigureOut">
              <a:rPr lang="zh-CN" altLang="en-US"/>
              <a:pPr>
                <a:defRPr/>
              </a:pPr>
              <a:t>2017/12/4 Monday</a:t>
            </a:fld>
            <a:endParaRPr lang="zh-CN" altLang="en-US"/>
          </a:p>
        </p:txBody>
      </p:sp>
      <p:sp>
        <p:nvSpPr>
          <p:cNvPr id="4" name="幻灯片图像占位符 3"/>
          <p:cNvSpPr>
            <a:spLocks noGrp="1" noRot="1" noChangeAspect="1"/>
          </p:cNvSpPr>
          <p:nvPr>
            <p:ph type="sldImg" idx="2"/>
          </p:nvPr>
        </p:nvSpPr>
        <p:spPr>
          <a:xfrm>
            <a:off x="2284413" y="514350"/>
            <a:ext cx="4575175"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06004EB-C740-4F3D-A864-243FCB14D11E}" type="slidenum">
              <a:rPr lang="zh-CN" altLang="en-US"/>
              <a:pPr>
                <a:defRPr/>
              </a:pPr>
              <a:t>‹#›</a:t>
            </a:fld>
            <a:endParaRPr lang="zh-CN" altLang="en-US"/>
          </a:p>
        </p:txBody>
      </p:sp>
    </p:spTree>
    <p:extLst>
      <p:ext uri="{BB962C8B-B14F-4D97-AF65-F5344CB8AC3E}">
        <p14:creationId xmlns:p14="http://schemas.microsoft.com/office/powerpoint/2010/main" val="1757593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44662" algn="l" rtl="0" eaLnBrk="0" fontAlgn="base" hangingPunct="0">
      <a:spcBef>
        <a:spcPct val="30000"/>
      </a:spcBef>
      <a:spcAft>
        <a:spcPct val="0"/>
      </a:spcAft>
      <a:defRPr sz="1400" kern="1200">
        <a:solidFill>
          <a:schemeClr val="tx1"/>
        </a:solidFill>
        <a:latin typeface="+mn-lt"/>
        <a:ea typeface="+mn-ea"/>
        <a:cs typeface="+mn-cs"/>
      </a:defRPr>
    </a:lvl2pPr>
    <a:lvl3pPr marL="1089325" algn="l" rtl="0" eaLnBrk="0" fontAlgn="base" hangingPunct="0">
      <a:spcBef>
        <a:spcPct val="30000"/>
      </a:spcBef>
      <a:spcAft>
        <a:spcPct val="0"/>
      </a:spcAft>
      <a:defRPr sz="1400" kern="1200">
        <a:solidFill>
          <a:schemeClr val="tx1"/>
        </a:solidFill>
        <a:latin typeface="+mn-lt"/>
        <a:ea typeface="+mn-ea"/>
        <a:cs typeface="+mn-cs"/>
      </a:defRPr>
    </a:lvl3pPr>
    <a:lvl4pPr marL="1633987" algn="l" rtl="0" eaLnBrk="0" fontAlgn="base" hangingPunct="0">
      <a:spcBef>
        <a:spcPct val="30000"/>
      </a:spcBef>
      <a:spcAft>
        <a:spcPct val="0"/>
      </a:spcAft>
      <a:defRPr sz="1400" kern="1200">
        <a:solidFill>
          <a:schemeClr val="tx1"/>
        </a:solidFill>
        <a:latin typeface="+mn-lt"/>
        <a:ea typeface="+mn-ea"/>
        <a:cs typeface="+mn-cs"/>
      </a:defRPr>
    </a:lvl4pPr>
    <a:lvl5pPr marL="2178649" algn="l" rtl="0" eaLnBrk="0" fontAlgn="base" hangingPunct="0">
      <a:spcBef>
        <a:spcPct val="30000"/>
      </a:spcBef>
      <a:spcAft>
        <a:spcPct val="0"/>
      </a:spcAft>
      <a:defRPr sz="1400" kern="1200">
        <a:solidFill>
          <a:schemeClr val="tx1"/>
        </a:solidFill>
        <a:latin typeface="+mn-lt"/>
        <a:ea typeface="+mn-ea"/>
        <a:cs typeface="+mn-cs"/>
      </a:defRPr>
    </a:lvl5pPr>
    <a:lvl6pPr marL="2723312" algn="l" defTabSz="1089325" rtl="0" eaLnBrk="1" latinLnBrk="0" hangingPunct="1">
      <a:defRPr sz="1400" kern="1200">
        <a:solidFill>
          <a:schemeClr val="tx1"/>
        </a:solidFill>
        <a:latin typeface="+mn-lt"/>
        <a:ea typeface="+mn-ea"/>
        <a:cs typeface="+mn-cs"/>
      </a:defRPr>
    </a:lvl6pPr>
    <a:lvl7pPr marL="3267974" algn="l" defTabSz="1089325" rtl="0" eaLnBrk="1" latinLnBrk="0" hangingPunct="1">
      <a:defRPr sz="1400" kern="1200">
        <a:solidFill>
          <a:schemeClr val="tx1"/>
        </a:solidFill>
        <a:latin typeface="+mn-lt"/>
        <a:ea typeface="+mn-ea"/>
        <a:cs typeface="+mn-cs"/>
      </a:defRPr>
    </a:lvl7pPr>
    <a:lvl8pPr marL="3812637" algn="l" defTabSz="1089325" rtl="0" eaLnBrk="1" latinLnBrk="0" hangingPunct="1">
      <a:defRPr sz="1400" kern="1200">
        <a:solidFill>
          <a:schemeClr val="tx1"/>
        </a:solidFill>
        <a:latin typeface="+mn-lt"/>
        <a:ea typeface="+mn-ea"/>
        <a:cs typeface="+mn-cs"/>
      </a:defRPr>
    </a:lvl8pPr>
    <a:lvl9pPr marL="4357299" algn="l" defTabSz="10893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1</a:t>
            </a:fld>
            <a:endParaRPr lang="zh-CN" altLang="en-US"/>
          </a:p>
        </p:txBody>
      </p:sp>
    </p:spTree>
    <p:extLst>
      <p:ext uri="{BB962C8B-B14F-4D97-AF65-F5344CB8AC3E}">
        <p14:creationId xmlns:p14="http://schemas.microsoft.com/office/powerpoint/2010/main" val="72664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2</a:t>
            </a:fld>
            <a:endParaRPr lang="zh-CN" altLang="en-US"/>
          </a:p>
        </p:txBody>
      </p:sp>
    </p:spTree>
    <p:extLst>
      <p:ext uri="{BB962C8B-B14F-4D97-AF65-F5344CB8AC3E}">
        <p14:creationId xmlns:p14="http://schemas.microsoft.com/office/powerpoint/2010/main" val="2576228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页脚占位符 4"/>
          <p:cNvSpPr txBox="1">
            <a:spLocks/>
          </p:cNvSpPr>
          <p:nvPr userDrawn="1"/>
        </p:nvSpPr>
        <p:spPr>
          <a:xfrm>
            <a:off x="239599" y="6434041"/>
            <a:ext cx="4228870"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zh-CN" altLang="en-US" sz="1200" b="0" i="0" kern="1200" dirty="0" smtClean="0">
                <a:solidFill>
                  <a:schemeClr val="tx1">
                    <a:tint val="75000"/>
                  </a:schemeClr>
                </a:solidFill>
                <a:effectLst/>
                <a:latin typeface="微软雅黑" pitchFamily="34" charset="-122"/>
                <a:ea typeface="微软雅黑" pitchFamily="34" charset="-122"/>
                <a:cs typeface="+mn-cs"/>
              </a:rPr>
              <a:t>深入浅出设计模式 讲师 </a:t>
            </a:r>
            <a:r>
              <a:rPr lang="zh-CN" altLang="en-US" sz="1300" baseline="0" dirty="0" smtClean="0">
                <a:latin typeface="微软雅黑" pitchFamily="34" charset="-122"/>
                <a:ea typeface="微软雅黑" pitchFamily="34" charset="-122"/>
                <a:cs typeface="Arial Unicode MS" pitchFamily="34" charset="-122"/>
              </a:rPr>
              <a:t>葛一鸣</a:t>
            </a:r>
            <a:endParaRPr lang="en-US" altLang="zh-CN" sz="1300" baseline="0" dirty="0" smtClean="0">
              <a:latin typeface="微软雅黑" pitchFamily="34" charset="-122"/>
              <a:ea typeface="微软雅黑" pitchFamily="34" charset="-122"/>
              <a:cs typeface="Arial Unicode MS" pitchFamily="34" charset="-122"/>
            </a:endParaRPr>
          </a:p>
          <a:p>
            <a:pPr algn="l" fontAlgn="auto">
              <a:spcBef>
                <a:spcPts val="0"/>
              </a:spcBef>
              <a:spcAft>
                <a:spcPts val="0"/>
              </a:spcAft>
              <a:defRPr/>
            </a:pPr>
            <a:r>
              <a:rPr lang="zh-CN" altLang="en-US" sz="1300" baseline="0" dirty="0" smtClean="0">
                <a:latin typeface="微软雅黑" pitchFamily="34" charset="-122"/>
                <a:ea typeface="微软雅黑" pitchFamily="34" charset="-122"/>
                <a:cs typeface="Arial Unicode MS" pitchFamily="34" charset="-122"/>
              </a:rPr>
              <a:t>主页 </a:t>
            </a:r>
            <a:r>
              <a:rPr lang="en-US" altLang="zh-CN" sz="1300" baseline="0" dirty="0" smtClean="0">
                <a:latin typeface="微软雅黑" pitchFamily="34" charset="-122"/>
                <a:ea typeface="微软雅黑" pitchFamily="34" charset="-122"/>
                <a:cs typeface="Arial Unicode MS" pitchFamily="34" charset="-122"/>
              </a:rPr>
              <a:t>http://www.uucode.net</a:t>
            </a:r>
            <a:endParaRPr lang="zh-CN" altLang="en-US" sz="1300" dirty="0">
              <a:latin typeface="微软雅黑" pitchFamily="34" charset="-122"/>
              <a:ea typeface="微软雅黑" pitchFamily="34" charset="-122"/>
              <a:cs typeface="Arial Unicode MS" pitchFamily="34" charset="-122"/>
            </a:endParaRPr>
          </a:p>
        </p:txBody>
      </p:sp>
      <p:grpSp>
        <p:nvGrpSpPr>
          <p:cNvPr id="5" name="组合 19"/>
          <p:cNvGrpSpPr>
            <a:grpSpLocks/>
          </p:cNvGrpSpPr>
          <p:nvPr userDrawn="1"/>
        </p:nvGrpSpPr>
        <p:grpSpPr bwMode="auto">
          <a:xfrm>
            <a:off x="0" y="6238758"/>
            <a:ext cx="12204700" cy="273832"/>
            <a:chOff x="0" y="6237927"/>
            <a:chExt cx="9144000" cy="272911"/>
          </a:xfrm>
        </p:grpSpPr>
        <p:cxnSp>
          <p:nvCxnSpPr>
            <p:cNvPr id="6" name="直接连接符 5"/>
            <p:cNvCxnSpPr>
              <a:endCxn id="7" idx="1"/>
            </p:cNvCxnSpPr>
            <p:nvPr userDrawn="1"/>
          </p:nvCxnSpPr>
          <p:spPr>
            <a:xfrm flipV="1">
              <a:off x="0" y="6374383"/>
              <a:ext cx="3275856" cy="7109"/>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8" name="直接连接符 7"/>
            <p:cNvCxnSpPr>
              <a:stCxn id="7" idx="3"/>
            </p:cNvCxnSpPr>
            <p:nvPr userDrawn="1"/>
          </p:nvCxnSpPr>
          <p:spPr>
            <a:xfrm>
              <a:off x="5826944" y="6374383"/>
              <a:ext cx="3317056" cy="7109"/>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sp>
          <p:nvSpPr>
            <p:cNvPr id="7" name="矩形 6"/>
            <p:cNvSpPr/>
            <p:nvPr userDrawn="1"/>
          </p:nvSpPr>
          <p:spPr>
            <a:xfrm>
              <a:off x="3275856" y="6237927"/>
              <a:ext cx="2551088" cy="272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300" b="1" dirty="0" smtClean="0">
                  <a:solidFill>
                    <a:schemeClr val="accent4">
                      <a:lumMod val="50000"/>
                    </a:schemeClr>
                  </a:solidFill>
                </a:rPr>
                <a:t>DATAGURU</a:t>
              </a:r>
              <a:r>
                <a:rPr lang="zh-CN" altLang="en-US" sz="1300" b="1" dirty="0" smtClean="0">
                  <a:solidFill>
                    <a:schemeClr val="accent4">
                      <a:lumMod val="50000"/>
                    </a:schemeClr>
                  </a:solidFill>
                </a:rPr>
                <a:t>专业数据分析社区</a:t>
              </a:r>
              <a:endParaRPr lang="zh-CN" altLang="en-US" sz="1300" b="1" dirty="0">
                <a:solidFill>
                  <a:schemeClr val="accent4">
                    <a:lumMod val="50000"/>
                  </a:schemeClr>
                </a:solidFill>
              </a:endParaRPr>
            </a:p>
          </p:txBody>
        </p:sp>
      </p:grpSp>
      <p:sp>
        <p:nvSpPr>
          <p:cNvPr id="2" name="标题 1"/>
          <p:cNvSpPr>
            <a:spLocks noGrp="1"/>
          </p:cNvSpPr>
          <p:nvPr>
            <p:ph type="ctrTitle"/>
          </p:nvPr>
        </p:nvSpPr>
        <p:spPr>
          <a:xfrm>
            <a:off x="915353" y="2929613"/>
            <a:ext cx="10373995" cy="928910"/>
          </a:xfrm>
        </p:spPr>
        <p:txBody>
          <a:bodyPr>
            <a:normAutofit/>
          </a:bodyPr>
          <a:lstStyle>
            <a:lvl1pPr algn="l">
              <a:defRPr sz="4300"/>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915353" y="3887100"/>
            <a:ext cx="8543290" cy="685967"/>
          </a:xfrm>
        </p:spPr>
        <p:txBody>
          <a:bodyPr anchor="ctr">
            <a:normAutofit/>
          </a:bodyPr>
          <a:lstStyle>
            <a:lvl1pPr marL="0" indent="0" algn="l">
              <a:buNone/>
              <a:defRPr sz="1700" b="1">
                <a:solidFill>
                  <a:schemeClr val="tx1">
                    <a:tint val="75000"/>
                  </a:schemeClr>
                </a:solidFill>
                <a:latin typeface="+mn-ea"/>
                <a:ea typeface="+mn-ea"/>
                <a:sym typeface="Wingdings" pitchFamily="2" charset="2"/>
              </a:defRPr>
            </a:lvl1pPr>
            <a:lvl2pPr marL="544662" indent="0" algn="ctr">
              <a:buNone/>
              <a:defRPr>
                <a:solidFill>
                  <a:schemeClr val="tx1">
                    <a:tint val="75000"/>
                  </a:schemeClr>
                </a:solidFill>
              </a:defRPr>
            </a:lvl2pPr>
            <a:lvl3pPr marL="1089325" indent="0" algn="ctr">
              <a:buNone/>
              <a:defRPr>
                <a:solidFill>
                  <a:schemeClr val="tx1">
                    <a:tint val="75000"/>
                  </a:schemeClr>
                </a:solidFill>
              </a:defRPr>
            </a:lvl3pPr>
            <a:lvl4pPr marL="1633987" indent="0" algn="ctr">
              <a:buNone/>
              <a:defRPr>
                <a:solidFill>
                  <a:schemeClr val="tx1">
                    <a:tint val="75000"/>
                  </a:schemeClr>
                </a:solidFill>
              </a:defRPr>
            </a:lvl4pPr>
            <a:lvl5pPr marL="2178649" indent="0" algn="ctr">
              <a:buNone/>
              <a:defRPr>
                <a:solidFill>
                  <a:schemeClr val="tx1">
                    <a:tint val="75000"/>
                  </a:schemeClr>
                </a:solidFill>
              </a:defRPr>
            </a:lvl5pPr>
            <a:lvl6pPr marL="2723312" indent="0" algn="ctr">
              <a:buNone/>
              <a:defRPr>
                <a:solidFill>
                  <a:schemeClr val="tx1">
                    <a:tint val="75000"/>
                  </a:schemeClr>
                </a:solidFill>
              </a:defRPr>
            </a:lvl6pPr>
            <a:lvl7pPr marL="3267974" indent="0" algn="ctr">
              <a:buNone/>
              <a:defRPr>
                <a:solidFill>
                  <a:schemeClr val="tx1">
                    <a:tint val="75000"/>
                  </a:schemeClr>
                </a:solidFill>
              </a:defRPr>
            </a:lvl7pPr>
            <a:lvl8pPr marL="3812637" indent="0" algn="ctr">
              <a:buNone/>
              <a:defRPr>
                <a:solidFill>
                  <a:schemeClr val="tx1">
                    <a:tint val="75000"/>
                  </a:schemeClr>
                </a:solidFill>
              </a:defRPr>
            </a:lvl8pPr>
            <a:lvl9pPr marL="4357299" indent="0" algn="ctr">
              <a:buNone/>
              <a:defRPr>
                <a:solidFill>
                  <a:schemeClr val="tx1">
                    <a:tint val="75000"/>
                  </a:schemeClr>
                </a:solidFill>
              </a:defRPr>
            </a:lvl9pPr>
          </a:lstStyle>
          <a:p>
            <a:r>
              <a:rPr lang="zh-CN" altLang="en-US" smtClean="0"/>
              <a:t>单击此处编辑母版副标题样式</a:t>
            </a:r>
            <a:endParaRPr lang="en-US" altLang="zh-CN" dirty="0" smtClean="0"/>
          </a:p>
        </p:txBody>
      </p:sp>
      <p:pic>
        <p:nvPicPr>
          <p:cNvPr id="50178" name="Picture 2" descr="炼数成金"/>
          <p:cNvPicPr>
            <a:picLocks noChangeAspect="1" noChangeArrowheads="1"/>
          </p:cNvPicPr>
          <p:nvPr userDrawn="1"/>
        </p:nvPicPr>
        <p:blipFill>
          <a:blip r:embed="rId2" cstate="print"/>
          <a:srcRect/>
          <a:stretch>
            <a:fillRect/>
          </a:stretch>
        </p:blipFill>
        <p:spPr bwMode="auto">
          <a:xfrm>
            <a:off x="629742" y="261442"/>
            <a:ext cx="2400300" cy="1028701"/>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9742" y="405458"/>
            <a:ext cx="8279325" cy="576065"/>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buFont typeface="Wingdings" pitchFamily="2" charset="2"/>
              <a:buChar char="n"/>
              <a:defRPr/>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800"/>
            </a:lvl1p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a:buFont typeface="Wingdings" pitchFamily="2" charset="2"/>
              <a:buChar char="n"/>
              <a:defRPr/>
            </a:lvl1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2" name="矩形 1"/>
          <p:cNvSpPr/>
          <p:nvPr userDrawn="1"/>
        </p:nvSpPr>
        <p:spPr>
          <a:xfrm>
            <a:off x="0" y="3669564"/>
            <a:ext cx="12204700" cy="60180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3" name="矩形 2"/>
          <p:cNvSpPr/>
          <p:nvPr userDrawn="1"/>
        </p:nvSpPr>
        <p:spPr>
          <a:xfrm>
            <a:off x="1129363" y="1703784"/>
            <a:ext cx="652508" cy="611329"/>
          </a:xfrm>
          <a:prstGeom prst="rect">
            <a:avLst/>
          </a:prstGeom>
          <a:solidFill>
            <a:schemeClr val="accent4">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4" name="页脚占位符 4"/>
          <p:cNvSpPr txBox="1">
            <a:spLocks/>
          </p:cNvSpPr>
          <p:nvPr userDrawn="1"/>
        </p:nvSpPr>
        <p:spPr>
          <a:xfrm>
            <a:off x="610235" y="6434041"/>
            <a:ext cx="4443274"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en-US" altLang="zh-CN" sz="1300" dirty="0" smtClean="0">
                <a:latin typeface="Arial Unicode MS" pitchFamily="34" charset="-122"/>
                <a:ea typeface="Arial Unicode MS" pitchFamily="34" charset="-122"/>
                <a:cs typeface="Arial Unicode MS" pitchFamily="34" charset="-122"/>
              </a:rPr>
              <a:t>DATAGURU</a:t>
            </a:r>
            <a:r>
              <a:rPr lang="zh-CN" altLang="en-US" sz="1300" dirty="0" smtClean="0">
                <a:latin typeface="Arial Unicode MS" pitchFamily="34" charset="-122"/>
                <a:ea typeface="Arial Unicode MS" pitchFamily="34" charset="-122"/>
                <a:cs typeface="Arial Unicode MS" pitchFamily="34" charset="-122"/>
              </a:rPr>
              <a:t>专业数据分析网站</a:t>
            </a:r>
            <a:endParaRPr lang="zh-CN" altLang="en-US" sz="1300" dirty="0">
              <a:latin typeface="Arial Unicode MS" pitchFamily="34" charset="-122"/>
              <a:ea typeface="Arial Unicode MS" pitchFamily="34" charset="-122"/>
              <a:cs typeface="Arial Unicode MS" pitchFamily="34" charset="-122"/>
            </a:endParaRPr>
          </a:p>
        </p:txBody>
      </p:sp>
      <p:sp>
        <p:nvSpPr>
          <p:cNvPr id="5" name="矩形 4"/>
          <p:cNvSpPr/>
          <p:nvPr userDrawn="1"/>
        </p:nvSpPr>
        <p:spPr>
          <a:xfrm>
            <a:off x="557734" y="1197546"/>
            <a:ext cx="864096" cy="828867"/>
          </a:xfrm>
          <a:prstGeom prst="rect">
            <a:avLst/>
          </a:prstGeom>
          <a:solidFill>
            <a:schemeClr val="accent4">
              <a:lumMod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6" name="TextBox 5"/>
          <p:cNvSpPr txBox="1"/>
          <p:nvPr userDrawn="1"/>
        </p:nvSpPr>
        <p:spPr>
          <a:xfrm>
            <a:off x="1892153" y="2107102"/>
            <a:ext cx="5339556" cy="1541157"/>
          </a:xfrm>
          <a:prstGeom prst="rect">
            <a:avLst/>
          </a:prstGeom>
          <a:noFill/>
        </p:spPr>
        <p:txBody>
          <a:bodyPr lIns="108932" tIns="54466" rIns="108932" bIns="54466">
            <a:spAutoFit/>
          </a:bodyPr>
          <a:lstStyle/>
          <a:p>
            <a:pPr fontAlgn="auto">
              <a:spcBef>
                <a:spcPts val="0"/>
              </a:spcBef>
              <a:spcAft>
                <a:spcPts val="0"/>
              </a:spcAft>
              <a:defRPr/>
            </a:pPr>
            <a:r>
              <a:rPr lang="en-US" altLang="zh-CN" sz="9300" b="1" dirty="0">
                <a:ln w="18000">
                  <a:solidFill>
                    <a:schemeClr val="accent2">
                      <a:satMod val="140000"/>
                    </a:schemeClr>
                  </a:solidFill>
                  <a:prstDash val="solid"/>
                  <a:miter lim="800000"/>
                </a:ln>
                <a:solidFill>
                  <a:schemeClr val="accent4">
                    <a:lumMod val="50000"/>
                  </a:schemeClr>
                </a:solidFill>
                <a:effectLst>
                  <a:outerShdw blurRad="50800" dist="38100" dir="2700000" algn="tl" rotWithShape="0">
                    <a:prstClr val="black">
                      <a:alpha val="40000"/>
                    </a:prstClr>
                  </a:outerShdw>
                </a:effectLst>
                <a:latin typeface="+mn-lt"/>
                <a:ea typeface="+mn-ea"/>
              </a:rPr>
              <a:t>Thanks</a:t>
            </a:r>
            <a:endParaRPr lang="zh-CN" altLang="en-US" sz="9300" b="1" dirty="0">
              <a:ln w="18000">
                <a:solidFill>
                  <a:schemeClr val="accent2">
                    <a:satMod val="140000"/>
                  </a:schemeClr>
                </a:solidFill>
                <a:prstDash val="solid"/>
                <a:miter lim="800000"/>
              </a:ln>
              <a:solidFill>
                <a:schemeClr val="accent4">
                  <a:lumMod val="50000"/>
                </a:schemeClr>
              </a:solidFill>
              <a:effectLst>
                <a:outerShdw blurRad="50800" dist="38100" dir="2700000" algn="tl" rotWithShape="0">
                  <a:prstClr val="black">
                    <a:alpha val="40000"/>
                  </a:prstClr>
                </a:outerShdw>
              </a:effectLst>
              <a:latin typeface="+mn-lt"/>
              <a:ea typeface="+mn-ea"/>
            </a:endParaRPr>
          </a:p>
        </p:txBody>
      </p:sp>
      <p:sp>
        <p:nvSpPr>
          <p:cNvPr id="7" name="TextBox 6"/>
          <p:cNvSpPr txBox="1"/>
          <p:nvPr userDrawn="1"/>
        </p:nvSpPr>
        <p:spPr>
          <a:xfrm>
            <a:off x="9179012" y="3581432"/>
            <a:ext cx="2517159" cy="771715"/>
          </a:xfrm>
          <a:prstGeom prst="rect">
            <a:avLst/>
          </a:prstGeom>
          <a:noFill/>
        </p:spPr>
        <p:txBody>
          <a:bodyPr wrap="none" lIns="108932" tIns="54466" rIns="108932" bIns="54466" anchor="ctr">
            <a:spAutoFit/>
          </a:bodyPr>
          <a:lstStyle/>
          <a:p>
            <a:pPr algn="r" fontAlgn="auto">
              <a:spcBef>
                <a:spcPts val="0"/>
              </a:spcBef>
              <a:spcAft>
                <a:spcPts val="0"/>
              </a:spcAft>
              <a:defRPr/>
            </a:pPr>
            <a:r>
              <a:rPr lang="en-US" altLang="zh-CN" sz="4300" dirty="0">
                <a:solidFill>
                  <a:schemeClr val="bg1"/>
                </a:solidFill>
                <a:latin typeface="Arial Black" pitchFamily="34" charset="0"/>
                <a:ea typeface="+mn-ea"/>
              </a:rPr>
              <a:t>FAQ</a:t>
            </a:r>
            <a:r>
              <a:rPr lang="zh-CN" altLang="en-US" sz="4300" dirty="0">
                <a:solidFill>
                  <a:schemeClr val="bg1"/>
                </a:solidFill>
                <a:latin typeface="Arial Black" pitchFamily="34" charset="0"/>
                <a:ea typeface="+mn-ea"/>
              </a:rPr>
              <a:t>时间</a:t>
            </a:r>
            <a:endParaRPr lang="en-US" altLang="zh-CN" sz="4300" dirty="0">
              <a:solidFill>
                <a:schemeClr val="bg1"/>
              </a:solidFill>
              <a:latin typeface="Arial Black" pitchFamily="34" charset="0"/>
              <a:ea typeface="+mn-ea"/>
            </a:endParaRPr>
          </a:p>
        </p:txBody>
      </p:sp>
      <p:pic>
        <p:nvPicPr>
          <p:cNvPr id="45058" name="Picture 2" descr="炼数成金"/>
          <p:cNvPicPr>
            <a:picLocks noChangeAspect="1" noChangeArrowheads="1"/>
          </p:cNvPicPr>
          <p:nvPr userDrawn="1"/>
        </p:nvPicPr>
        <p:blipFill>
          <a:blip r:embed="rId2" cstate="print"/>
          <a:srcRect/>
          <a:stretch>
            <a:fillRect/>
          </a:stretch>
        </p:blipFill>
        <p:spPr bwMode="auto">
          <a:xfrm>
            <a:off x="9126686" y="261442"/>
            <a:ext cx="2400300" cy="1028701"/>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1" name="标题占位符 1"/>
          <p:cNvSpPr>
            <a:spLocks noGrp="1"/>
          </p:cNvSpPr>
          <p:nvPr>
            <p:ph type="title"/>
          </p:nvPr>
        </p:nvSpPr>
        <p:spPr bwMode="auto">
          <a:xfrm>
            <a:off x="629742" y="405458"/>
            <a:ext cx="8279325" cy="576064"/>
          </a:xfrm>
          <a:prstGeom prst="rect">
            <a:avLst/>
          </a:prstGeom>
          <a:noFill/>
          <a:ln w="9525">
            <a:noFill/>
            <a:miter lim="800000"/>
            <a:headEnd/>
            <a:tailEnd/>
          </a:ln>
        </p:spPr>
        <p:txBody>
          <a:bodyPr vert="horz" wrap="square" lIns="108932" tIns="54466" rIns="108932" bIns="54466" numCol="1" anchor="ctr" anchorCtr="0" compatLnSpc="1">
            <a:prstTxWarp prst="textNoShape">
              <a:avLst/>
            </a:prstTxWarp>
          </a:bodyPr>
          <a:lstStyle/>
          <a:p>
            <a:pPr lvl="0"/>
            <a:r>
              <a:rPr lang="zh-CN" altLang="en-US" dirty="0" smtClean="0"/>
              <a:t>单击此处编辑母版标题样式</a:t>
            </a:r>
          </a:p>
        </p:txBody>
      </p:sp>
      <p:sp>
        <p:nvSpPr>
          <p:cNvPr id="2052" name="文本占位符 2"/>
          <p:cNvSpPr>
            <a:spLocks noGrp="1"/>
          </p:cNvSpPr>
          <p:nvPr>
            <p:ph type="body" idx="1"/>
          </p:nvPr>
        </p:nvSpPr>
        <p:spPr bwMode="auto">
          <a:xfrm>
            <a:off x="610235" y="1197546"/>
            <a:ext cx="10984230" cy="5041187"/>
          </a:xfrm>
          <a:prstGeom prst="rect">
            <a:avLst/>
          </a:prstGeom>
          <a:noFill/>
          <a:ln w="9525">
            <a:noFill/>
            <a:miter lim="800000"/>
            <a:headEnd/>
            <a:tailEnd/>
          </a:ln>
        </p:spPr>
        <p:txBody>
          <a:bodyPr vert="horz" wrap="square" lIns="108932" tIns="54466" rIns="108932" bIns="54466"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cxnSp>
        <p:nvCxnSpPr>
          <p:cNvPr id="9" name="直接连接符 8"/>
          <p:cNvCxnSpPr/>
          <p:nvPr/>
        </p:nvCxnSpPr>
        <p:spPr>
          <a:xfrm>
            <a:off x="413718" y="1053530"/>
            <a:ext cx="11251208" cy="1587"/>
          </a:xfrm>
          <a:prstGeom prst="line">
            <a:avLst/>
          </a:prstGeom>
          <a:ln w="12700">
            <a:solidFill>
              <a:schemeClr val="accent4">
                <a:lumMod val="50000"/>
              </a:schemeClr>
            </a:solidFill>
          </a:ln>
        </p:spPr>
        <p:style>
          <a:lnRef idx="3">
            <a:schemeClr val="accent2"/>
          </a:lnRef>
          <a:fillRef idx="0">
            <a:schemeClr val="accent2"/>
          </a:fillRef>
          <a:effectRef idx="2">
            <a:schemeClr val="accent2"/>
          </a:effectRef>
          <a:fontRef idx="minor">
            <a:schemeClr val="tx1"/>
          </a:fontRef>
        </p:style>
      </p:cxnSp>
      <p:sp>
        <p:nvSpPr>
          <p:cNvPr id="17" name="页脚占位符 4"/>
          <p:cNvSpPr txBox="1">
            <a:spLocks/>
          </p:cNvSpPr>
          <p:nvPr/>
        </p:nvSpPr>
        <p:spPr>
          <a:xfrm>
            <a:off x="239598" y="6434041"/>
            <a:ext cx="4324981"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zh-CN" altLang="en-US" sz="1100" b="0" i="0" kern="1200" dirty="0" smtClean="0">
                <a:solidFill>
                  <a:schemeClr val="tx1">
                    <a:tint val="75000"/>
                  </a:schemeClr>
                </a:solidFill>
                <a:effectLst/>
                <a:latin typeface="Arial" charset="0"/>
                <a:ea typeface="宋体" pitchFamily="2" charset="-122"/>
                <a:cs typeface="+mn-cs"/>
              </a:rPr>
              <a:t>深入浅出设计模式 讲师 </a:t>
            </a:r>
            <a:r>
              <a:rPr lang="zh-CN" altLang="en-US" sz="1200" baseline="0" dirty="0" smtClean="0">
                <a:latin typeface="Arial Unicode MS" pitchFamily="34" charset="-122"/>
                <a:ea typeface="Arial Unicode MS" pitchFamily="34" charset="-122"/>
                <a:cs typeface="Arial Unicode MS" pitchFamily="34" charset="-122"/>
              </a:rPr>
              <a:t>葛一鸣</a:t>
            </a:r>
            <a:endParaRPr lang="en-US" altLang="zh-CN" sz="1200" baseline="0" dirty="0" smtClean="0">
              <a:latin typeface="Arial Unicode MS" pitchFamily="34" charset="-122"/>
              <a:ea typeface="Arial Unicode MS" pitchFamily="34" charset="-122"/>
              <a:cs typeface="Arial Unicode MS" pitchFamily="34" charset="-122"/>
            </a:endParaRPr>
          </a:p>
          <a:p>
            <a:pPr algn="l" fontAlgn="auto">
              <a:spcBef>
                <a:spcPts val="0"/>
              </a:spcBef>
              <a:spcAft>
                <a:spcPts val="0"/>
              </a:spcAft>
              <a:defRPr/>
            </a:pPr>
            <a:r>
              <a:rPr lang="zh-CN" altLang="en-US" sz="1200" baseline="0" dirty="0" smtClean="0">
                <a:latin typeface="Arial Unicode MS" pitchFamily="34" charset="-122"/>
                <a:ea typeface="Arial Unicode MS" pitchFamily="34" charset="-122"/>
                <a:cs typeface="Arial Unicode MS" pitchFamily="34" charset="-122"/>
              </a:rPr>
              <a:t>主页 </a:t>
            </a:r>
            <a:r>
              <a:rPr lang="en-US" altLang="zh-CN" sz="1200" baseline="0" dirty="0" smtClean="0">
                <a:latin typeface="Arial Unicode MS" pitchFamily="34" charset="-122"/>
                <a:ea typeface="Arial Unicode MS" pitchFamily="34" charset="-122"/>
                <a:cs typeface="Arial Unicode MS" pitchFamily="34" charset="-122"/>
              </a:rPr>
              <a:t>http://www.uucode.net</a:t>
            </a:r>
            <a:endParaRPr lang="zh-CN" altLang="en-US" sz="1200" dirty="0">
              <a:latin typeface="Arial Unicode MS" pitchFamily="34" charset="-122"/>
              <a:ea typeface="Arial Unicode MS" pitchFamily="34" charset="-122"/>
              <a:cs typeface="Arial Unicode MS" pitchFamily="34" charset="-122"/>
            </a:endParaRPr>
          </a:p>
        </p:txBody>
      </p:sp>
      <p:sp>
        <p:nvSpPr>
          <p:cNvPr id="16" name="矩形 15"/>
          <p:cNvSpPr/>
          <p:nvPr/>
        </p:nvSpPr>
        <p:spPr>
          <a:xfrm>
            <a:off x="485726" y="405458"/>
            <a:ext cx="118690" cy="499070"/>
          </a:xfrm>
          <a:prstGeom prst="rect">
            <a:avLst/>
          </a:prstGeom>
          <a:solidFill>
            <a:schemeClr val="accent4">
              <a:lumMod val="50000"/>
            </a:schemeClr>
          </a:solid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grpSp>
        <p:nvGrpSpPr>
          <p:cNvPr id="2059" name="组合 18"/>
          <p:cNvGrpSpPr>
            <a:grpSpLocks/>
          </p:cNvGrpSpPr>
          <p:nvPr/>
        </p:nvGrpSpPr>
        <p:grpSpPr bwMode="auto">
          <a:xfrm>
            <a:off x="0" y="6238756"/>
            <a:ext cx="12204700" cy="288099"/>
            <a:chOff x="0" y="6237942"/>
            <a:chExt cx="9144000" cy="287130"/>
          </a:xfrm>
        </p:grpSpPr>
        <p:cxnSp>
          <p:nvCxnSpPr>
            <p:cNvPr id="20" name="直接连接符 19"/>
            <p:cNvCxnSpPr>
              <a:endCxn id="27" idx="1"/>
            </p:cNvCxnSpPr>
            <p:nvPr userDrawn="1"/>
          </p:nvCxnSpPr>
          <p:spPr>
            <a:xfrm>
              <a:off x="0" y="6381507"/>
              <a:ext cx="3347864" cy="0"/>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sp>
          <p:nvSpPr>
            <p:cNvPr id="27" name="矩形 26"/>
            <p:cNvSpPr/>
            <p:nvPr userDrawn="1"/>
          </p:nvSpPr>
          <p:spPr>
            <a:xfrm>
              <a:off x="3347864" y="6237942"/>
              <a:ext cx="2448272" cy="287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300" b="1" dirty="0" smtClean="0">
                  <a:solidFill>
                    <a:schemeClr val="accent4">
                      <a:lumMod val="50000"/>
                    </a:schemeClr>
                  </a:solidFill>
                </a:rPr>
                <a:t>DATAGURU</a:t>
              </a:r>
              <a:r>
                <a:rPr lang="zh-CN" altLang="en-US" sz="1300" b="1" dirty="0" smtClean="0">
                  <a:solidFill>
                    <a:schemeClr val="accent4">
                      <a:lumMod val="50000"/>
                    </a:schemeClr>
                  </a:solidFill>
                </a:rPr>
                <a:t>专业数据分析社区</a:t>
              </a:r>
              <a:endParaRPr lang="zh-CN" altLang="en-US" sz="1300" b="1" dirty="0">
                <a:solidFill>
                  <a:schemeClr val="accent4">
                    <a:lumMod val="50000"/>
                  </a:schemeClr>
                </a:solidFill>
              </a:endParaRPr>
            </a:p>
          </p:txBody>
        </p:sp>
        <p:cxnSp>
          <p:nvCxnSpPr>
            <p:cNvPr id="28" name="直接连接符 27"/>
            <p:cNvCxnSpPr>
              <a:stCxn id="27" idx="3"/>
            </p:cNvCxnSpPr>
            <p:nvPr userDrawn="1"/>
          </p:nvCxnSpPr>
          <p:spPr>
            <a:xfrm>
              <a:off x="5796136" y="6381507"/>
              <a:ext cx="3347864" cy="0"/>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grpSp>
      <p:pic>
        <p:nvPicPr>
          <p:cNvPr id="51202" name="Picture 2" descr="炼数成金"/>
          <p:cNvPicPr>
            <a:picLocks noChangeAspect="1" noChangeArrowheads="1"/>
          </p:cNvPicPr>
          <p:nvPr/>
        </p:nvPicPr>
        <p:blipFill>
          <a:blip r:embed="rId8" cstate="print"/>
          <a:srcRect/>
          <a:stretch>
            <a:fillRect/>
          </a:stretch>
        </p:blipFill>
        <p:spPr bwMode="auto">
          <a:xfrm>
            <a:off x="9198694" y="117426"/>
            <a:ext cx="2400300" cy="1028701"/>
          </a:xfrm>
          <a:prstGeom prst="rect">
            <a:avLst/>
          </a:prstGeom>
          <a:noFill/>
        </p:spPr>
      </p:pic>
    </p:spTree>
  </p:cSld>
  <p:clrMap bg1="lt1" tx1="dk1" bg2="lt2" tx2="dk2" accent1="accent1" accent2="accent2" accent3="accent3" accent4="accent4" accent5="accent5" accent6="accent6" hlink="hlink" folHlink="folHlink"/>
  <p:sldLayoutIdLst>
    <p:sldLayoutId id="2147483726" r:id="rId1"/>
    <p:sldLayoutId id="2147483722" r:id="rId2"/>
    <p:sldLayoutId id="2147483723" r:id="rId3"/>
    <p:sldLayoutId id="2147483724" r:id="rId4"/>
    <p:sldLayoutId id="2147483725" r:id="rId5"/>
    <p:sldLayoutId id="2147483727"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900" b="1" kern="1200">
          <a:solidFill>
            <a:schemeClr val="tx1"/>
          </a:solidFill>
          <a:latin typeface="+mj-lt"/>
          <a:ea typeface="+mj-ea"/>
          <a:cs typeface="+mj-cs"/>
        </a:defRPr>
      </a:lvl1pPr>
      <a:lvl2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5pPr>
      <a:lvl6pPr marL="544662" algn="l" rtl="0" fontAlgn="base">
        <a:spcBef>
          <a:spcPct val="0"/>
        </a:spcBef>
        <a:spcAft>
          <a:spcPct val="0"/>
        </a:spcAft>
        <a:defRPr sz="2900" b="1">
          <a:solidFill>
            <a:schemeClr val="tx1"/>
          </a:solidFill>
          <a:latin typeface="微软雅黑" pitchFamily="34" charset="-122"/>
          <a:ea typeface="微软雅黑" pitchFamily="34" charset="-122"/>
        </a:defRPr>
      </a:lvl6pPr>
      <a:lvl7pPr marL="1089325" algn="l" rtl="0" fontAlgn="base">
        <a:spcBef>
          <a:spcPct val="0"/>
        </a:spcBef>
        <a:spcAft>
          <a:spcPct val="0"/>
        </a:spcAft>
        <a:defRPr sz="2900" b="1">
          <a:solidFill>
            <a:schemeClr val="tx1"/>
          </a:solidFill>
          <a:latin typeface="微软雅黑" pitchFamily="34" charset="-122"/>
          <a:ea typeface="微软雅黑" pitchFamily="34" charset="-122"/>
        </a:defRPr>
      </a:lvl7pPr>
      <a:lvl8pPr marL="1633987" algn="l" rtl="0" fontAlgn="base">
        <a:spcBef>
          <a:spcPct val="0"/>
        </a:spcBef>
        <a:spcAft>
          <a:spcPct val="0"/>
        </a:spcAft>
        <a:defRPr sz="2900" b="1">
          <a:solidFill>
            <a:schemeClr val="tx1"/>
          </a:solidFill>
          <a:latin typeface="微软雅黑" pitchFamily="34" charset="-122"/>
          <a:ea typeface="微软雅黑" pitchFamily="34" charset="-122"/>
        </a:defRPr>
      </a:lvl8pPr>
      <a:lvl9pPr marL="2178649" algn="l" rtl="0" fontAlgn="base">
        <a:spcBef>
          <a:spcPct val="0"/>
        </a:spcBef>
        <a:spcAft>
          <a:spcPct val="0"/>
        </a:spcAft>
        <a:defRPr sz="2900" b="1">
          <a:solidFill>
            <a:schemeClr val="tx1"/>
          </a:solidFill>
          <a:latin typeface="微软雅黑" pitchFamily="34" charset="-122"/>
          <a:ea typeface="微软雅黑" pitchFamily="34" charset="-122"/>
        </a:defRPr>
      </a:lvl9pPr>
    </p:titleStyle>
    <p:bodyStyle>
      <a:lvl1pPr marL="408497" indent="-408497" algn="l" rtl="0" eaLnBrk="0" fontAlgn="base" hangingPunct="0">
        <a:lnSpc>
          <a:spcPct val="150000"/>
        </a:lnSpc>
        <a:spcBef>
          <a:spcPct val="20000"/>
        </a:spcBef>
        <a:spcAft>
          <a:spcPct val="0"/>
        </a:spcAft>
        <a:buClr>
          <a:schemeClr val="accent4">
            <a:lumMod val="50000"/>
          </a:schemeClr>
        </a:buClr>
        <a:buFont typeface="Wingdings" pitchFamily="2" charset="2"/>
        <a:buChar char="u"/>
        <a:defRPr sz="1900" kern="1200">
          <a:solidFill>
            <a:schemeClr val="tx1"/>
          </a:solidFill>
          <a:latin typeface="+mn-lt"/>
          <a:ea typeface="+mn-ea"/>
          <a:cs typeface="+mn-cs"/>
        </a:defRPr>
      </a:lvl1pPr>
      <a:lvl2pPr marL="885076" indent="-340414" algn="l" rtl="0" eaLnBrk="0" fontAlgn="base" hangingPunct="0">
        <a:lnSpc>
          <a:spcPct val="150000"/>
        </a:lnSpc>
        <a:spcBef>
          <a:spcPct val="20000"/>
        </a:spcBef>
        <a:spcAft>
          <a:spcPct val="0"/>
        </a:spcAft>
        <a:buClr>
          <a:srgbClr val="2F6231"/>
        </a:buClr>
        <a:buFont typeface="Arial" charset="0"/>
        <a:buChar char="–"/>
        <a:defRPr sz="1700" kern="1200">
          <a:solidFill>
            <a:schemeClr val="tx1"/>
          </a:solidFill>
          <a:latin typeface="+mn-lt"/>
          <a:ea typeface="+mn-ea"/>
          <a:cs typeface="+mn-cs"/>
        </a:defRPr>
      </a:lvl2pPr>
      <a:lvl3pPr marL="1361656" indent="-272331" algn="l" rtl="0" eaLnBrk="0" fontAlgn="base" hangingPunct="0">
        <a:lnSpc>
          <a:spcPct val="150000"/>
        </a:lnSpc>
        <a:spcBef>
          <a:spcPct val="20000"/>
        </a:spcBef>
        <a:spcAft>
          <a:spcPct val="0"/>
        </a:spcAft>
        <a:buClr>
          <a:srgbClr val="2F6231"/>
        </a:buClr>
        <a:buFont typeface="Arial" charset="0"/>
        <a:buChar char="•"/>
        <a:defRPr sz="1400" kern="1200">
          <a:solidFill>
            <a:schemeClr val="tx1"/>
          </a:solidFill>
          <a:latin typeface="+mn-lt"/>
          <a:ea typeface="+mn-ea"/>
          <a:cs typeface="+mn-cs"/>
        </a:defRPr>
      </a:lvl3pPr>
      <a:lvl4pPr marL="1906318" indent="-272331" algn="l" rtl="0" eaLnBrk="0" fontAlgn="base" hangingPunct="0">
        <a:lnSpc>
          <a:spcPct val="150000"/>
        </a:lnSpc>
        <a:spcBef>
          <a:spcPct val="20000"/>
        </a:spcBef>
        <a:spcAft>
          <a:spcPct val="0"/>
        </a:spcAft>
        <a:buClr>
          <a:srgbClr val="2F6231"/>
        </a:buClr>
        <a:buFont typeface="Arial" charset="0"/>
        <a:buChar char="–"/>
        <a:defRPr sz="1300" kern="1200">
          <a:solidFill>
            <a:schemeClr val="tx1"/>
          </a:solidFill>
          <a:latin typeface="+mn-lt"/>
          <a:ea typeface="+mn-ea"/>
          <a:cs typeface="+mn-cs"/>
        </a:defRPr>
      </a:lvl4pPr>
      <a:lvl5pPr marL="2450981" indent="-272331" algn="l" rtl="0" eaLnBrk="0" fontAlgn="base" hangingPunct="0">
        <a:lnSpc>
          <a:spcPct val="150000"/>
        </a:lnSpc>
        <a:spcBef>
          <a:spcPct val="20000"/>
        </a:spcBef>
        <a:spcAft>
          <a:spcPct val="0"/>
        </a:spcAft>
        <a:buClr>
          <a:srgbClr val="2F6231"/>
        </a:buClr>
        <a:buFont typeface="Arial" charset="0"/>
        <a:buChar char="»"/>
        <a:defRPr sz="1300" kern="1200">
          <a:solidFill>
            <a:schemeClr val="tx1"/>
          </a:solidFill>
          <a:latin typeface="+mn-lt"/>
          <a:ea typeface="+mn-ea"/>
          <a:cs typeface="+mn-cs"/>
        </a:defRPr>
      </a:lvl5pPr>
      <a:lvl6pPr marL="2995643"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40305"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4968"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9630"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9325" rtl="0" eaLnBrk="1" latinLnBrk="0" hangingPunct="1">
        <a:defRPr sz="2100" kern="1200">
          <a:solidFill>
            <a:schemeClr val="tx1"/>
          </a:solidFill>
          <a:latin typeface="+mn-lt"/>
          <a:ea typeface="+mn-ea"/>
          <a:cs typeface="+mn-cs"/>
        </a:defRPr>
      </a:lvl1pPr>
      <a:lvl2pPr marL="544662" algn="l" defTabSz="1089325" rtl="0" eaLnBrk="1" latinLnBrk="0" hangingPunct="1">
        <a:defRPr sz="2100" kern="1200">
          <a:solidFill>
            <a:schemeClr val="tx1"/>
          </a:solidFill>
          <a:latin typeface="+mn-lt"/>
          <a:ea typeface="+mn-ea"/>
          <a:cs typeface="+mn-cs"/>
        </a:defRPr>
      </a:lvl2pPr>
      <a:lvl3pPr marL="1089325" algn="l" defTabSz="1089325" rtl="0" eaLnBrk="1" latinLnBrk="0" hangingPunct="1">
        <a:defRPr sz="2100" kern="1200">
          <a:solidFill>
            <a:schemeClr val="tx1"/>
          </a:solidFill>
          <a:latin typeface="+mn-lt"/>
          <a:ea typeface="+mn-ea"/>
          <a:cs typeface="+mn-cs"/>
        </a:defRPr>
      </a:lvl3pPr>
      <a:lvl4pPr marL="1633987" algn="l" defTabSz="1089325" rtl="0" eaLnBrk="1" latinLnBrk="0" hangingPunct="1">
        <a:defRPr sz="2100" kern="1200">
          <a:solidFill>
            <a:schemeClr val="tx1"/>
          </a:solidFill>
          <a:latin typeface="+mn-lt"/>
          <a:ea typeface="+mn-ea"/>
          <a:cs typeface="+mn-cs"/>
        </a:defRPr>
      </a:lvl4pPr>
      <a:lvl5pPr marL="2178649" algn="l" defTabSz="1089325" rtl="0" eaLnBrk="1" latinLnBrk="0" hangingPunct="1">
        <a:defRPr sz="2100" kern="1200">
          <a:solidFill>
            <a:schemeClr val="tx1"/>
          </a:solidFill>
          <a:latin typeface="+mn-lt"/>
          <a:ea typeface="+mn-ea"/>
          <a:cs typeface="+mn-cs"/>
        </a:defRPr>
      </a:lvl5pPr>
      <a:lvl6pPr marL="2723312" algn="l" defTabSz="1089325" rtl="0" eaLnBrk="1" latinLnBrk="0" hangingPunct="1">
        <a:defRPr sz="2100" kern="1200">
          <a:solidFill>
            <a:schemeClr val="tx1"/>
          </a:solidFill>
          <a:latin typeface="+mn-lt"/>
          <a:ea typeface="+mn-ea"/>
          <a:cs typeface="+mn-cs"/>
        </a:defRPr>
      </a:lvl6pPr>
      <a:lvl7pPr marL="3267974" algn="l" defTabSz="1089325" rtl="0" eaLnBrk="1" latinLnBrk="0" hangingPunct="1">
        <a:defRPr sz="2100" kern="1200">
          <a:solidFill>
            <a:schemeClr val="tx1"/>
          </a:solidFill>
          <a:latin typeface="+mn-lt"/>
          <a:ea typeface="+mn-ea"/>
          <a:cs typeface="+mn-cs"/>
        </a:defRPr>
      </a:lvl7pPr>
      <a:lvl8pPr marL="3812637" algn="l" defTabSz="1089325" rtl="0" eaLnBrk="1" latinLnBrk="0" hangingPunct="1">
        <a:defRPr sz="2100" kern="1200">
          <a:solidFill>
            <a:schemeClr val="tx1"/>
          </a:solidFill>
          <a:latin typeface="+mn-lt"/>
          <a:ea typeface="+mn-ea"/>
          <a:cs typeface="+mn-cs"/>
        </a:defRPr>
      </a:lvl8pPr>
      <a:lvl9pPr marL="4357299" algn="l" defTabSz="108932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du.dataguru.c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yun/antlr4demo.rar"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ctrTitle"/>
          </p:nvPr>
        </p:nvSpPr>
        <p:spPr>
          <a:xfrm>
            <a:off x="816263" y="5302437"/>
            <a:ext cx="10668285" cy="844324"/>
          </a:xfrm>
        </p:spPr>
        <p:txBody>
          <a:bodyPr>
            <a:normAutofit fontScale="90000"/>
          </a:bodyPr>
          <a:lstStyle/>
          <a:p>
            <a:pPr algn="ctr" eaLnBrk="1" hangingPunct="1">
              <a:lnSpc>
                <a:spcPct val="150000"/>
              </a:lnSpc>
            </a:pPr>
            <a:r>
              <a:rPr lang="zh-CN" altLang="en-US" dirty="0" smtClean="0"/>
              <a:t>深入浅出设计模式 第</a:t>
            </a:r>
            <a:r>
              <a:rPr lang="en-US" altLang="zh-CN" dirty="0" smtClean="0"/>
              <a:t>7</a:t>
            </a:r>
            <a:r>
              <a:rPr lang="zh-CN" altLang="en-US" dirty="0" smtClean="0"/>
              <a:t>周</a:t>
            </a:r>
          </a:p>
        </p:txBody>
      </p:sp>
      <p:pic>
        <p:nvPicPr>
          <p:cNvPr id="43009" name="Picture 1"/>
          <p:cNvPicPr>
            <a:picLocks noChangeAspect="1" noChangeArrowheads="1"/>
          </p:cNvPicPr>
          <p:nvPr/>
        </p:nvPicPr>
        <p:blipFill>
          <a:blip r:embed="rId3" cstate="print"/>
          <a:srcRect/>
          <a:stretch>
            <a:fillRect/>
          </a:stretch>
        </p:blipFill>
        <p:spPr bwMode="auto">
          <a:xfrm>
            <a:off x="2357934" y="1485578"/>
            <a:ext cx="7560840" cy="3633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观察者模式（</a:t>
            </a:r>
            <a:r>
              <a:rPr lang="en-US" altLang="zh-CN"/>
              <a:t>Observer</a:t>
            </a:r>
            <a:r>
              <a:rPr lang="zh-CN" altLang="en-US"/>
              <a:t>）</a:t>
            </a:r>
          </a:p>
        </p:txBody>
      </p:sp>
      <p:sp>
        <p:nvSpPr>
          <p:cNvPr id="863235" name="Rectangle 3"/>
          <p:cNvSpPr>
            <a:spLocks noGrp="1" noChangeArrowheads="1"/>
          </p:cNvSpPr>
          <p:nvPr>
            <p:ph type="body" idx="1"/>
          </p:nvPr>
        </p:nvSpPr>
        <p:spPr>
          <a:xfrm>
            <a:off x="428014" y="1197546"/>
            <a:ext cx="11151620" cy="2519945"/>
          </a:xfrm>
        </p:spPr>
        <p:txBody>
          <a:bodyPr/>
          <a:lstStyle/>
          <a:p>
            <a:pPr marL="0" indent="0">
              <a:lnSpc>
                <a:spcPct val="100000"/>
              </a:lnSpc>
            </a:pPr>
            <a:r>
              <a:rPr lang="zh-CN" altLang="en-US" sz="2000" dirty="0">
                <a:ea typeface="楷体_GB2312" pitchFamily="49" charset="-122"/>
              </a:rPr>
              <a:t>菩萨的守瓶龟</a:t>
            </a:r>
          </a:p>
          <a:p>
            <a:pPr marL="0" indent="0">
              <a:lnSpc>
                <a:spcPct val="100000"/>
              </a:lnSpc>
              <a:buNone/>
            </a:pPr>
            <a:r>
              <a:rPr lang="zh-CN" altLang="en-US" sz="2000" dirty="0">
                <a:ea typeface="楷体_GB2312" pitchFamily="49" charset="-122"/>
              </a:rPr>
              <a:t>齐天大圣为解救师傅，往两粤普陀山清菩萨降伏妖怪红孩儿。菩萨将手中宝珠净瓶往海心甲扑的一摜，只见那海当中，翻波跳浪，钻出个瓶来，原来是一个怪物驮将出来，要知此怪名和姓，兴风作浪恶乌龟。</a:t>
            </a:r>
            <a:r>
              <a:rPr lang="zh-CN" altLang="en-US" sz="2000" dirty="0">
                <a:latin typeface="Arial"/>
                <a:ea typeface="楷体_GB2312" pitchFamily="49" charset="-122"/>
              </a:rPr>
              <a:t>”</a:t>
            </a:r>
            <a:endParaRPr lang="zh-CN" altLang="en-US" sz="2000" dirty="0">
              <a:ea typeface="楷体_GB2312" pitchFamily="49" charset="-122"/>
            </a:endParaRPr>
          </a:p>
          <a:p>
            <a:pPr marL="0" indent="0">
              <a:lnSpc>
                <a:spcPct val="100000"/>
              </a:lnSpc>
              <a:buNone/>
            </a:pPr>
            <a:r>
              <a:rPr lang="zh-CN" altLang="en-US" sz="2000" dirty="0">
                <a:ea typeface="楷体_GB2312" pitchFamily="49" charset="-122"/>
              </a:rPr>
              <a:t>观察者对象</a:t>
            </a:r>
            <a:r>
              <a:rPr lang="en-US" altLang="zh-CN" sz="2000" dirty="0">
                <a:latin typeface="Arial"/>
                <a:ea typeface="楷体_GB2312" pitchFamily="49" charset="-122"/>
              </a:rPr>
              <a:t>——</a:t>
            </a:r>
            <a:r>
              <a:rPr lang="zh-CN" altLang="en-US" sz="2000" dirty="0">
                <a:ea typeface="楷体_GB2312" pitchFamily="49" charset="-122"/>
              </a:rPr>
              <a:t>乌龟、悟空</a:t>
            </a:r>
          </a:p>
          <a:p>
            <a:pPr marL="0" indent="0">
              <a:lnSpc>
                <a:spcPct val="100000"/>
              </a:lnSpc>
              <a:buNone/>
            </a:pPr>
            <a:r>
              <a:rPr lang="zh-CN" altLang="en-US" sz="2000" dirty="0">
                <a:ea typeface="楷体_GB2312" pitchFamily="49" charset="-122"/>
              </a:rPr>
              <a:t>观察的主题是菩萨</a:t>
            </a:r>
          </a:p>
          <a:p>
            <a:pPr marL="0" indent="0">
              <a:lnSpc>
                <a:spcPct val="100000"/>
              </a:lnSpc>
              <a:buNone/>
            </a:pPr>
            <a:r>
              <a:rPr lang="zh-CN" altLang="en-US" sz="2000" dirty="0">
                <a:ea typeface="楷体_GB2312" pitchFamily="49" charset="-122"/>
              </a:rPr>
              <a:t>菩萨将净瓶投进海里，象征菩萨作为主题调用了更新方法。</a:t>
            </a:r>
          </a:p>
        </p:txBody>
      </p:sp>
      <p:pic>
        <p:nvPicPr>
          <p:cNvPr id="863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117" y="3717826"/>
            <a:ext cx="7591917" cy="227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379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观察者模式（</a:t>
            </a:r>
            <a:r>
              <a:rPr lang="en-US" altLang="zh-CN" dirty="0"/>
              <a:t>Observer</a:t>
            </a:r>
            <a:r>
              <a:rPr lang="zh-CN" altLang="en-US" dirty="0"/>
              <a:t>）</a:t>
            </a:r>
          </a:p>
        </p:txBody>
      </p:sp>
      <p:sp>
        <p:nvSpPr>
          <p:cNvPr id="865283" name="Rectangle 3"/>
          <p:cNvSpPr>
            <a:spLocks noGrp="1" noChangeArrowheads="1"/>
          </p:cNvSpPr>
          <p:nvPr>
            <p:ph type="body" idx="1"/>
          </p:nvPr>
        </p:nvSpPr>
        <p:spPr>
          <a:xfrm>
            <a:off x="485726" y="1341562"/>
            <a:ext cx="10373995" cy="2456432"/>
          </a:xfrm>
        </p:spPr>
        <p:txBody>
          <a:bodyPr/>
          <a:lstStyle/>
          <a:p>
            <a:pPr>
              <a:lnSpc>
                <a:spcPct val="100000"/>
              </a:lnSpc>
              <a:buFont typeface="Wingdings" pitchFamily="2" charset="2"/>
              <a:buNone/>
            </a:pPr>
            <a:r>
              <a:rPr lang="zh-CN" altLang="en-US" sz="2400" dirty="0">
                <a:solidFill>
                  <a:srgbClr val="48F50B"/>
                </a:solidFill>
                <a:latin typeface="楷体_GB2312" pitchFamily="49" charset="-122"/>
                <a:ea typeface="楷体_GB2312" pitchFamily="49" charset="-122"/>
              </a:rPr>
              <a:t>观察者模式例：我和妹妹对妈妈说：妈妈．找和妹妹在院子里 玩，饭做好了叫我一声。</a:t>
            </a:r>
          </a:p>
          <a:p>
            <a:pPr>
              <a:lnSpc>
                <a:spcPct val="100000"/>
              </a:lnSpc>
            </a:pPr>
            <a:r>
              <a:rPr lang="zh-CN" altLang="en-US" sz="2400" dirty="0">
                <a:latin typeface="楷体_GB2312" pitchFamily="49" charset="-122"/>
                <a:ea typeface="楷体_GB2312" pitchFamily="49" charset="-122"/>
              </a:rPr>
              <a:t>系统的主题</a:t>
            </a:r>
            <a:r>
              <a:rPr lang="en-US" altLang="zh-CN" sz="2400" dirty="0">
                <a:latin typeface="Arial"/>
                <a:ea typeface="楷体_GB2312" pitchFamily="49" charset="-122"/>
              </a:rPr>
              <a:t>——</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妈妈</a:t>
            </a:r>
          </a:p>
          <a:p>
            <a:pPr>
              <a:lnSpc>
                <a:spcPct val="100000"/>
              </a:lnSpc>
            </a:pPr>
            <a:r>
              <a:rPr lang="zh-CN" altLang="en-US" sz="2400" dirty="0">
                <a:latin typeface="楷体_GB2312" pitchFamily="49" charset="-122"/>
                <a:ea typeface="楷体_GB2312" pitchFamily="49" charset="-122"/>
              </a:rPr>
              <a:t>我和妹妹</a:t>
            </a:r>
            <a:r>
              <a:rPr lang="en-US" altLang="zh-CN" sz="2400" dirty="0">
                <a:latin typeface="Arial"/>
                <a:ea typeface="楷体_GB2312" pitchFamily="49" charset="-122"/>
              </a:rPr>
              <a:t>——</a:t>
            </a:r>
            <a:r>
              <a:rPr lang="zh-CN" altLang="en-US" sz="2400" dirty="0">
                <a:latin typeface="楷体_GB2312" pitchFamily="49" charset="-122"/>
                <a:ea typeface="楷体_GB2312" pitchFamily="49" charset="-122"/>
              </a:rPr>
              <a:t>系统的观察者对象。</a:t>
            </a:r>
          </a:p>
          <a:p>
            <a:pPr>
              <a:lnSpc>
                <a:spcPct val="100000"/>
              </a:lnSpc>
            </a:pPr>
            <a:r>
              <a:rPr lang="zh-CN" altLang="en-US" sz="2400" dirty="0">
                <a:latin typeface="楷体_GB2312" pitchFamily="49" charset="-122"/>
                <a:ea typeface="楷体_GB2312" pitchFamily="49" charset="-122"/>
              </a:rPr>
              <a:t>观察者对象向系统的主题登记感兴趣的事件</a:t>
            </a:r>
            <a:r>
              <a:rPr lang="en-US" altLang="zh-CN" sz="2400" dirty="0">
                <a:latin typeface="Arial"/>
                <a:ea typeface="楷体_GB2312" pitchFamily="49" charset="-122"/>
              </a:rPr>
              <a:t>——</a:t>
            </a:r>
            <a:r>
              <a:rPr lang="zh-CN" altLang="en-US" sz="2400" dirty="0">
                <a:latin typeface="楷体_GB2312" pitchFamily="49" charset="-122"/>
                <a:ea typeface="楷体_GB2312" pitchFamily="49" charset="-122"/>
              </a:rPr>
              <a:t>饭熟了。</a:t>
            </a:r>
          </a:p>
          <a:p>
            <a:pPr>
              <a:lnSpc>
                <a:spcPct val="100000"/>
              </a:lnSpc>
            </a:pPr>
            <a:r>
              <a:rPr lang="zh-CN" altLang="en-US" sz="2400" dirty="0">
                <a:latin typeface="楷体_GB2312" pitchFamily="49" charset="-122"/>
                <a:ea typeface="楷体_GB2312" pitchFamily="49" charset="-122"/>
              </a:rPr>
              <a:t>妈妈在事件发生时，通加系统的观察者对象，使其采取相应的行动</a:t>
            </a:r>
            <a:r>
              <a:rPr lang="en-US" altLang="zh-CN" sz="2400" dirty="0">
                <a:latin typeface="Arial"/>
                <a:ea typeface="楷体_GB2312" pitchFamily="49" charset="-122"/>
              </a:rPr>
              <a:t>——</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吃饭。</a:t>
            </a:r>
          </a:p>
        </p:txBody>
      </p:sp>
      <p:pic>
        <p:nvPicPr>
          <p:cNvPr id="8652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130" y="3861842"/>
            <a:ext cx="7496567" cy="229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700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629742" y="261442"/>
            <a:ext cx="10785056" cy="76217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观察者模式（</a:t>
            </a:r>
            <a:r>
              <a:rPr lang="en-US" altLang="zh-CN" dirty="0"/>
              <a:t>Observer</a:t>
            </a:r>
            <a:r>
              <a:rPr lang="zh-CN" altLang="en-US" dirty="0"/>
              <a:t>）</a:t>
            </a:r>
          </a:p>
        </p:txBody>
      </p:sp>
      <p:sp>
        <p:nvSpPr>
          <p:cNvPr id="289795" name="Rectangle 3"/>
          <p:cNvSpPr>
            <a:spLocks noGrp="1" noChangeArrowheads="1"/>
          </p:cNvSpPr>
          <p:nvPr>
            <p:ph type="body" idx="1"/>
          </p:nvPr>
        </p:nvSpPr>
        <p:spPr>
          <a:xfrm>
            <a:off x="557734" y="1485578"/>
            <a:ext cx="10577407" cy="3024887"/>
          </a:xfrm>
        </p:spPr>
        <p:txBody>
          <a:bodyPr/>
          <a:lstStyle/>
          <a:p>
            <a:pPr algn="just">
              <a:lnSpc>
                <a:spcPct val="100000"/>
              </a:lnSpc>
              <a:buFont typeface="Wingdings" pitchFamily="2" charset="2"/>
              <a:buNone/>
            </a:pPr>
            <a:r>
              <a:rPr lang="zh-CN" altLang="en-US" sz="2900" dirty="0">
                <a:latin typeface="楷体_GB2312" pitchFamily="49" charset="-122"/>
                <a:ea typeface="楷体_GB2312" pitchFamily="49" charset="-122"/>
              </a:rPr>
              <a:t>协作</a:t>
            </a:r>
          </a:p>
          <a:p>
            <a:pPr algn="just">
              <a:lnSpc>
                <a:spcPct val="100000"/>
              </a:lnSpc>
            </a:pPr>
            <a:r>
              <a:rPr lang="zh-CN" altLang="en-US" sz="2900" dirty="0">
                <a:latin typeface="楷体_GB2312" pitchFamily="49" charset="-122"/>
                <a:ea typeface="楷体_GB2312" pitchFamily="49" charset="-122"/>
              </a:rPr>
              <a:t>当</a:t>
            </a:r>
            <a:r>
              <a:rPr lang="en-US" altLang="zh-CN" sz="2900" dirty="0" err="1">
                <a:latin typeface="楷体_GB2312" pitchFamily="49" charset="-122"/>
                <a:ea typeface="楷体_GB2312" pitchFamily="49" charset="-122"/>
              </a:rPr>
              <a:t>Concretesubject</a:t>
            </a:r>
            <a:r>
              <a:rPr lang="zh-CN" altLang="en-US" sz="2900" dirty="0">
                <a:latin typeface="楷体_GB2312" pitchFamily="49" charset="-122"/>
                <a:ea typeface="楷体_GB2312" pitchFamily="49" charset="-122"/>
              </a:rPr>
              <a:t>发生任何可能导致观察者与其本身状态不一致的改变时，它将通知它的观察者。</a:t>
            </a:r>
          </a:p>
          <a:p>
            <a:pPr algn="just">
              <a:lnSpc>
                <a:spcPct val="100000"/>
              </a:lnSpc>
            </a:pPr>
            <a:r>
              <a:rPr lang="zh-CN" altLang="en-US" sz="2900" dirty="0">
                <a:latin typeface="楷体_GB2312" pitchFamily="49" charset="-122"/>
                <a:ea typeface="楷体_GB2312" pitchFamily="49" charset="-122"/>
              </a:rPr>
              <a:t>当知道在具体主题中发生了一个变化时，</a:t>
            </a:r>
            <a:r>
              <a:rPr lang="en-US" altLang="zh-CN" sz="2900" dirty="0" err="1">
                <a:latin typeface="楷体_GB2312" pitchFamily="49" charset="-122"/>
                <a:ea typeface="楷体_GB2312" pitchFamily="49" charset="-122"/>
              </a:rPr>
              <a:t>Concreteobserver</a:t>
            </a:r>
            <a:r>
              <a:rPr lang="zh-CN" altLang="en-US" sz="2900" dirty="0">
                <a:latin typeface="楷体_GB2312" pitchFamily="49" charset="-122"/>
                <a:ea typeface="楷体_GB2312" pitchFamily="49" charset="-122"/>
              </a:rPr>
              <a:t>对象可以查询主题的信息。</a:t>
            </a:r>
          </a:p>
          <a:p>
            <a:pPr algn="just">
              <a:lnSpc>
                <a:spcPct val="100000"/>
              </a:lnSpc>
            </a:pPr>
            <a:r>
              <a:rPr lang="en-US" altLang="zh-CN" sz="2900" dirty="0" err="1">
                <a:latin typeface="楷体_GB2312" pitchFamily="49" charset="-122"/>
                <a:ea typeface="楷体_GB2312" pitchFamily="49" charset="-122"/>
              </a:rPr>
              <a:t>Concreteobserver</a:t>
            </a:r>
            <a:r>
              <a:rPr lang="zh-CN" altLang="en-US" sz="2900" dirty="0">
                <a:latin typeface="楷体_GB2312" pitchFamily="49" charset="-122"/>
                <a:ea typeface="楷体_GB2312" pitchFamily="49" charset="-122"/>
              </a:rPr>
              <a:t>用这个信息调整它的状态以与主题一致。</a:t>
            </a:r>
          </a:p>
        </p:txBody>
      </p:sp>
    </p:spTree>
    <p:extLst>
      <p:ext uri="{BB962C8B-B14F-4D97-AF65-F5344CB8AC3E}">
        <p14:creationId xmlns:p14="http://schemas.microsoft.com/office/powerpoint/2010/main" val="3444426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观察者模式（</a:t>
            </a:r>
            <a:r>
              <a:rPr lang="en-US" altLang="zh-CN"/>
              <a:t>Observer</a:t>
            </a:r>
            <a:r>
              <a:rPr lang="zh-CN" altLang="en-US"/>
              <a:t>）</a:t>
            </a:r>
          </a:p>
        </p:txBody>
      </p:sp>
      <p:sp>
        <p:nvSpPr>
          <p:cNvPr id="864259" name="Rectangle 3"/>
          <p:cNvSpPr>
            <a:spLocks noGrp="1" noChangeArrowheads="1"/>
          </p:cNvSpPr>
          <p:nvPr>
            <p:ph type="body" idx="1"/>
          </p:nvPr>
        </p:nvSpPr>
        <p:spPr/>
        <p:txBody>
          <a:bodyPr/>
          <a:lstStyle/>
          <a:p>
            <a:pPr algn="just">
              <a:lnSpc>
                <a:spcPct val="100000"/>
              </a:lnSpc>
              <a:buFont typeface="Wingdings" pitchFamily="2" charset="2"/>
              <a:buNone/>
            </a:pPr>
            <a:r>
              <a:rPr lang="zh-CN" altLang="en-US" sz="2900" dirty="0">
                <a:latin typeface="楷体_GB2312" pitchFamily="49" charset="-122"/>
                <a:ea typeface="楷体_GB2312" pitchFamily="49" charset="-122"/>
              </a:rPr>
              <a:t>使用条件</a:t>
            </a:r>
          </a:p>
          <a:p>
            <a:pPr algn="just">
              <a:lnSpc>
                <a:spcPct val="100000"/>
              </a:lnSpc>
            </a:pPr>
            <a:r>
              <a:rPr lang="zh-CN" altLang="en-US" sz="2900" dirty="0">
                <a:latin typeface="楷体_GB2312" pitchFamily="49" charset="-122"/>
                <a:ea typeface="楷体_GB2312" pitchFamily="49" charset="-122"/>
              </a:rPr>
              <a:t>当一个抽象模型有相互依赖的两个方面时，把这二者分别封装到独立的对象中就可以独立地改变和复用它们。</a:t>
            </a:r>
          </a:p>
          <a:p>
            <a:pPr algn="just">
              <a:lnSpc>
                <a:spcPct val="100000"/>
              </a:lnSpc>
            </a:pPr>
            <a:r>
              <a:rPr lang="zh-CN" altLang="en-US" sz="2900" dirty="0">
                <a:latin typeface="楷体_GB2312" pitchFamily="49" charset="-122"/>
                <a:ea typeface="楷体_GB2312" pitchFamily="49" charset="-122"/>
              </a:rPr>
              <a:t>当改变一个对象还要求改变其他对象，且不知道要改变多少对象时。</a:t>
            </a:r>
          </a:p>
          <a:p>
            <a:pPr algn="just">
              <a:lnSpc>
                <a:spcPct val="100000"/>
              </a:lnSpc>
            </a:pPr>
            <a:r>
              <a:rPr lang="zh-CN" altLang="en-US" sz="2900" dirty="0">
                <a:latin typeface="楷体_GB2312" pitchFamily="49" charset="-122"/>
                <a:ea typeface="楷体_GB2312" pitchFamily="49" charset="-122"/>
              </a:rPr>
              <a:t>当一个对象应该能够在不了解别的对象的情况下通知它们时。</a:t>
            </a:r>
            <a:endParaRPr lang="zh-CN" altLang="en-US" sz="2900" dirty="0"/>
          </a:p>
        </p:txBody>
      </p:sp>
    </p:spTree>
    <p:extLst>
      <p:ext uri="{BB962C8B-B14F-4D97-AF65-F5344CB8AC3E}">
        <p14:creationId xmlns:p14="http://schemas.microsoft.com/office/powerpoint/2010/main" val="3161428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观察者模式（</a:t>
            </a:r>
            <a:r>
              <a:rPr lang="en-US" altLang="zh-CN" dirty="0"/>
              <a:t>Observer</a:t>
            </a:r>
            <a:r>
              <a:rPr lang="zh-CN" altLang="en-US" dirty="0"/>
              <a:t>）</a:t>
            </a:r>
          </a:p>
        </p:txBody>
      </p:sp>
      <p:sp>
        <p:nvSpPr>
          <p:cNvPr id="290819" name="Rectangle 3"/>
          <p:cNvSpPr>
            <a:spLocks noGrp="1" noChangeArrowheads="1"/>
          </p:cNvSpPr>
          <p:nvPr>
            <p:ph type="body" idx="1"/>
          </p:nvPr>
        </p:nvSpPr>
        <p:spPr>
          <a:xfrm>
            <a:off x="845766" y="1413570"/>
            <a:ext cx="10373995" cy="3675913"/>
          </a:xfrm>
        </p:spPr>
        <p:txBody>
          <a:bodyPr/>
          <a:lstStyle/>
          <a:p>
            <a:pPr algn="just">
              <a:buFont typeface="Wingdings" pitchFamily="2" charset="2"/>
              <a:buNone/>
            </a:pPr>
            <a:r>
              <a:rPr lang="zh-CN" altLang="en-US" sz="3300" b="1" dirty="0">
                <a:latin typeface="楷体_GB2312" pitchFamily="49" charset="-122"/>
                <a:ea typeface="楷体_GB2312" pitchFamily="49" charset="-122"/>
              </a:rPr>
              <a:t>后果：</a:t>
            </a:r>
          </a:p>
          <a:p>
            <a:pPr algn="just">
              <a:buFont typeface="Wingdings" pitchFamily="2" charset="2"/>
              <a:buNone/>
            </a:pPr>
            <a:endParaRPr lang="zh-CN" altLang="en-US" sz="3300" b="1" dirty="0">
              <a:latin typeface="楷体_GB2312" pitchFamily="49" charset="-122"/>
              <a:ea typeface="楷体_GB2312" pitchFamily="49" charset="-122"/>
            </a:endParaRPr>
          </a:p>
          <a:p>
            <a:pPr algn="just"/>
            <a:r>
              <a:rPr lang="zh-CN" altLang="en-US" sz="3300" dirty="0">
                <a:latin typeface="楷体_GB2312" pitchFamily="49" charset="-122"/>
                <a:ea typeface="楷体_GB2312" pitchFamily="49" charset="-122"/>
              </a:rPr>
              <a:t>抽象了</a:t>
            </a:r>
            <a:r>
              <a:rPr lang="en-US" altLang="zh-CN" sz="3300" dirty="0">
                <a:latin typeface="楷体_GB2312" pitchFamily="49" charset="-122"/>
                <a:ea typeface="楷体_GB2312" pitchFamily="49" charset="-122"/>
              </a:rPr>
              <a:t>Subject</a:t>
            </a:r>
            <a:r>
              <a:rPr lang="zh-CN" altLang="en-US" sz="3300" dirty="0">
                <a:latin typeface="楷体_GB2312" pitchFamily="49" charset="-122"/>
                <a:ea typeface="楷体_GB2312" pitchFamily="49" charset="-122"/>
              </a:rPr>
              <a:t>和</a:t>
            </a:r>
            <a:r>
              <a:rPr lang="en-US" altLang="zh-CN" sz="3300" dirty="0">
                <a:latin typeface="楷体_GB2312" pitchFamily="49" charset="-122"/>
                <a:ea typeface="楷体_GB2312" pitchFamily="49" charset="-122"/>
              </a:rPr>
              <a:t>Observer</a:t>
            </a:r>
            <a:r>
              <a:rPr lang="zh-CN" altLang="en-US" sz="3300" dirty="0">
                <a:latin typeface="楷体_GB2312" pitchFamily="49" charset="-122"/>
                <a:ea typeface="楷体_GB2312" pitchFamily="49" charset="-122"/>
              </a:rPr>
              <a:t>之间的耦合。</a:t>
            </a:r>
          </a:p>
          <a:p>
            <a:pPr algn="just"/>
            <a:r>
              <a:rPr lang="zh-CN" altLang="en-US" sz="3300" dirty="0">
                <a:latin typeface="楷体_GB2312" pitchFamily="49" charset="-122"/>
                <a:ea typeface="楷体_GB2312" pitchFamily="49" charset="-122"/>
              </a:rPr>
              <a:t>支持广播通信。</a:t>
            </a:r>
          </a:p>
          <a:p>
            <a:pPr algn="just"/>
            <a:r>
              <a:rPr lang="zh-CN" altLang="en-US" sz="3300" dirty="0">
                <a:latin typeface="楷体_GB2312" pitchFamily="49" charset="-122"/>
                <a:ea typeface="楷体_GB2312" pitchFamily="49" charset="-122"/>
              </a:rPr>
              <a:t>可能发生预想不到的更新。</a:t>
            </a:r>
          </a:p>
        </p:txBody>
      </p:sp>
    </p:spTree>
    <p:extLst>
      <p:ext uri="{BB962C8B-B14F-4D97-AF65-F5344CB8AC3E}">
        <p14:creationId xmlns:p14="http://schemas.microsoft.com/office/powerpoint/2010/main" val="1962760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行为性模式</a:t>
            </a:r>
            <a:r>
              <a:rPr lang="en-US" altLang="zh-CN" dirty="0"/>
              <a:t>——</a:t>
            </a:r>
            <a:r>
              <a:rPr lang="zh-CN" altLang="en-US" dirty="0"/>
              <a:t>观察者模式（</a:t>
            </a:r>
            <a:r>
              <a:rPr lang="en-US" altLang="zh-CN" dirty="0"/>
              <a:t>Observer</a:t>
            </a:r>
            <a:r>
              <a:rPr lang="zh-CN" altLang="en-US" dirty="0"/>
              <a:t>）</a:t>
            </a:r>
          </a:p>
        </p:txBody>
      </p:sp>
      <p:sp>
        <p:nvSpPr>
          <p:cNvPr id="3" name="内容占位符 2"/>
          <p:cNvSpPr>
            <a:spLocks noGrp="1"/>
          </p:cNvSpPr>
          <p:nvPr>
            <p:ph idx="1"/>
          </p:nvPr>
        </p:nvSpPr>
        <p:spPr/>
        <p:txBody>
          <a:bodyPr/>
          <a:lstStyle/>
          <a:p>
            <a:r>
              <a:rPr lang="en-US" altLang="zh-CN" dirty="0" smtClean="0"/>
              <a:t>Observable </a:t>
            </a:r>
          </a:p>
          <a:p>
            <a:r>
              <a:rPr lang="en-US" altLang="zh-CN" dirty="0" smtClean="0"/>
              <a:t>Observer</a:t>
            </a:r>
          </a:p>
          <a:p>
            <a:r>
              <a:rPr lang="zh-CN" altLang="en-US" dirty="0" smtClean="0"/>
              <a:t>例子：</a:t>
            </a:r>
            <a:endParaRPr lang="en-US" altLang="zh-CN" dirty="0" smtClean="0"/>
          </a:p>
          <a:p>
            <a:pPr lvl="1"/>
            <a:r>
              <a:rPr lang="en-US" altLang="zh-CN" dirty="0"/>
              <a:t>http://blog.51cto.com/zhangjunhd/68949</a:t>
            </a:r>
            <a:endParaRPr lang="en-US" altLang="zh-CN" dirty="0" smtClean="0"/>
          </a:p>
          <a:p>
            <a:endParaRPr lang="zh-CN" altLang="en-US" dirty="0"/>
          </a:p>
        </p:txBody>
      </p:sp>
    </p:spTree>
    <p:extLst>
      <p:ext uri="{BB962C8B-B14F-4D97-AF65-F5344CB8AC3E}">
        <p14:creationId xmlns:p14="http://schemas.microsoft.com/office/powerpoint/2010/main" val="1432102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29742" y="333450"/>
            <a:ext cx="8279325" cy="5760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状态模式（</a:t>
            </a:r>
            <a:r>
              <a:rPr lang="en-US" altLang="zh-CN" dirty="0"/>
              <a:t>State</a:t>
            </a:r>
            <a:r>
              <a:rPr lang="zh-CN" altLang="en-US" dirty="0"/>
              <a:t>）</a:t>
            </a:r>
          </a:p>
        </p:txBody>
      </p:sp>
      <p:sp>
        <p:nvSpPr>
          <p:cNvPr id="291843" name="Rectangle 3"/>
          <p:cNvSpPr>
            <a:spLocks noGrp="1" noChangeArrowheads="1"/>
          </p:cNvSpPr>
          <p:nvPr>
            <p:ph type="body" idx="1"/>
          </p:nvPr>
        </p:nvSpPr>
        <p:spPr>
          <a:xfrm>
            <a:off x="845766" y="1629594"/>
            <a:ext cx="10373995" cy="3658447"/>
          </a:xfrm>
        </p:spPr>
        <p:txBody>
          <a:bodyPr/>
          <a:lstStyle/>
          <a:p>
            <a:pPr marL="0" indent="0" algn="just">
              <a:buNone/>
            </a:pPr>
            <a:r>
              <a:rPr lang="zh-CN" altLang="en-US" sz="2400">
                <a:latin typeface="楷体_GB2312" pitchFamily="49" charset="-122"/>
                <a:ea typeface="楷体_GB2312" pitchFamily="49" charset="-122"/>
              </a:rPr>
              <a:t>又称状态对象模式</a:t>
            </a:r>
          </a:p>
          <a:p>
            <a:pPr marL="0" indent="0" algn="just">
              <a:buNone/>
            </a:pPr>
            <a:r>
              <a:rPr lang="zh-CN" altLang="en-US" sz="2400">
                <a:latin typeface="楷体_GB2312" pitchFamily="49" charset="-122"/>
                <a:ea typeface="楷体_GB2312" pitchFamily="49" charset="-122"/>
              </a:rPr>
              <a:t>对象的行为模式</a:t>
            </a:r>
          </a:p>
          <a:p>
            <a:pPr marL="0" indent="0" algn="just">
              <a:buNone/>
            </a:pPr>
            <a:endParaRPr lang="zh-CN" altLang="en-US" sz="2400">
              <a:latin typeface="楷体_GB2312" pitchFamily="49" charset="-122"/>
              <a:ea typeface="楷体_GB2312" pitchFamily="49" charset="-122"/>
            </a:endParaRPr>
          </a:p>
          <a:p>
            <a:pPr marL="0" indent="0" algn="just">
              <a:lnSpc>
                <a:spcPct val="100000"/>
              </a:lnSpc>
              <a:buNone/>
            </a:pPr>
            <a:r>
              <a:rPr lang="zh-CN" altLang="en-US" sz="2400">
                <a:latin typeface="楷体_GB2312" pitchFamily="49" charset="-122"/>
                <a:ea typeface="楷体_GB2312" pitchFamily="49" charset="-122"/>
              </a:rPr>
              <a:t>允许对象在内部状态变化时改变其行为，使对象看起来就像改变了本身的类一样。</a:t>
            </a:r>
          </a:p>
          <a:p>
            <a:pPr marL="0" indent="0" algn="just">
              <a:lnSpc>
                <a:spcPct val="100000"/>
              </a:lnSpc>
              <a:buNone/>
            </a:pPr>
            <a:endParaRPr lang="en-US" altLang="zh-CN" sz="2400">
              <a:latin typeface="楷体_GB2312" pitchFamily="49" charset="-122"/>
              <a:ea typeface="楷体_GB2312" pitchFamily="49" charset="-122"/>
            </a:endParaRPr>
          </a:p>
        </p:txBody>
      </p:sp>
    </p:spTree>
    <p:extLst>
      <p:ext uri="{BB962C8B-B14F-4D97-AF65-F5344CB8AC3E}">
        <p14:creationId xmlns:p14="http://schemas.microsoft.com/office/powerpoint/2010/main" val="3374662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状态模式（</a:t>
            </a:r>
            <a:r>
              <a:rPr lang="en-US" altLang="zh-CN"/>
              <a:t>State</a:t>
            </a:r>
            <a:r>
              <a:rPr lang="zh-CN" altLang="en-US"/>
              <a:t>）</a:t>
            </a:r>
          </a:p>
        </p:txBody>
      </p:sp>
      <p:sp>
        <p:nvSpPr>
          <p:cNvPr id="869379" name="Rectangle 3"/>
          <p:cNvSpPr>
            <a:spLocks noGrp="1" noChangeArrowheads="1"/>
          </p:cNvSpPr>
          <p:nvPr>
            <p:ph type="body" idx="1"/>
          </p:nvPr>
        </p:nvSpPr>
        <p:spPr>
          <a:xfrm>
            <a:off x="701750" y="1341562"/>
            <a:ext cx="10373995" cy="4322176"/>
          </a:xfrm>
        </p:spPr>
        <p:txBody>
          <a:bodyPr/>
          <a:lstStyle/>
          <a:p>
            <a:pPr>
              <a:lnSpc>
                <a:spcPct val="100000"/>
              </a:lnSpc>
              <a:buFont typeface="Wingdings" pitchFamily="2" charset="2"/>
              <a:buNone/>
            </a:pPr>
            <a:r>
              <a:rPr lang="zh-CN" altLang="en-US" sz="2400" dirty="0">
                <a:latin typeface="楷体_GB2312" pitchFamily="49" charset="-122"/>
                <a:ea typeface="楷体_GB2312" pitchFamily="49" charset="-122"/>
              </a:rPr>
              <a:t>状态</a:t>
            </a:r>
            <a:r>
              <a:rPr lang="en-US" altLang="zh-CN" sz="2400" dirty="0">
                <a:latin typeface="Arial"/>
                <a:ea typeface="楷体_GB2312" pitchFamily="49" charset="-122"/>
              </a:rPr>
              <a:t>——</a:t>
            </a:r>
            <a:r>
              <a:rPr lang="zh-CN" altLang="en-US" sz="2400" dirty="0">
                <a:latin typeface="楷体_GB2312" pitchFamily="49" charset="-122"/>
                <a:ea typeface="楷体_GB2312" pitchFamily="49" charset="-122"/>
              </a:rPr>
              <a:t>对象属性的值</a:t>
            </a:r>
          </a:p>
          <a:p>
            <a:pPr algn="just">
              <a:lnSpc>
                <a:spcPct val="100000"/>
              </a:lnSpc>
              <a:buFont typeface="Wingdings" pitchFamily="2" charset="2"/>
              <a:buNone/>
            </a:pPr>
            <a:r>
              <a:rPr lang="zh-CN" altLang="en-US" sz="2400" dirty="0">
                <a:latin typeface="楷体_GB2312" pitchFamily="49" charset="-122"/>
                <a:ea typeface="楷体_GB2312" pitchFamily="49" charset="-122"/>
              </a:rPr>
              <a:t>当该对象接受其他对象请求时，按对象所处的不同内部状态作出对请求的不同响应。</a:t>
            </a:r>
          </a:p>
          <a:p>
            <a:pPr>
              <a:lnSpc>
                <a:spcPct val="100000"/>
              </a:lnSpc>
              <a:buFont typeface="Wingdings" pitchFamily="2" charset="2"/>
              <a:buNone/>
            </a:pPr>
            <a:endParaRPr lang="zh-CN" altLang="en-US" sz="2400" dirty="0">
              <a:latin typeface="楷体_GB2312" pitchFamily="49" charset="-122"/>
              <a:ea typeface="楷体_GB2312" pitchFamily="49" charset="-122"/>
            </a:endParaRPr>
          </a:p>
          <a:p>
            <a:pPr>
              <a:lnSpc>
                <a:spcPct val="100000"/>
              </a:lnSpc>
              <a:buFont typeface="Wingdings" pitchFamily="2" charset="2"/>
              <a:buNone/>
            </a:pPr>
            <a:r>
              <a:rPr lang="zh-CN" altLang="en-US" sz="2400" dirty="0">
                <a:latin typeface="楷体_GB2312" pitchFamily="49" charset="-122"/>
                <a:ea typeface="楷体_GB2312" pitchFamily="49" charset="-122"/>
              </a:rPr>
              <a:t>编钟的状态（属性值）：不同的钟</a:t>
            </a:r>
            <a:endParaRPr lang="zh-CN" altLang="en-US" sz="2400" dirty="0">
              <a:ea typeface="楷体_GB2312" pitchFamily="49" charset="-122"/>
            </a:endParaRPr>
          </a:p>
          <a:p>
            <a:pPr>
              <a:lnSpc>
                <a:spcPct val="100000"/>
              </a:lnSpc>
              <a:buFont typeface="Wingdings" pitchFamily="2" charset="2"/>
              <a:buNone/>
            </a:pPr>
            <a:r>
              <a:rPr lang="zh-CN" altLang="en-US" sz="2400" dirty="0">
                <a:ea typeface="楷体_GB2312" pitchFamily="49" charset="-122"/>
              </a:rPr>
              <a:t> </a:t>
            </a:r>
            <a:r>
              <a:rPr lang="en-US" altLang="zh-CN" sz="2400" dirty="0">
                <a:ea typeface="楷体_GB2312" pitchFamily="49" charset="-122"/>
              </a:rPr>
              <a:t>[</a:t>
            </a:r>
            <a:r>
              <a:rPr lang="zh-CN" altLang="en-US" sz="2400" dirty="0">
                <a:latin typeface="楷体_GB2312" pitchFamily="49" charset="-122"/>
                <a:ea typeface="楷体_GB2312" pitchFamily="49" charset="-122"/>
              </a:rPr>
              <a:t>状态</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a:t>
            </a:r>
            <a:r>
              <a:rPr lang="zh-CN" altLang="en-US" sz="2400" dirty="0">
                <a:ea typeface="楷体_GB2312" pitchFamily="49" charset="-122"/>
              </a:rPr>
              <a:t>钟</a:t>
            </a:r>
            <a:r>
              <a:rPr lang="en-US" altLang="zh-CN" sz="2400" dirty="0">
                <a:ea typeface="楷体_GB2312" pitchFamily="49" charset="-122"/>
              </a:rPr>
              <a:t>1</a:t>
            </a:r>
            <a:r>
              <a:rPr lang="zh-CN" altLang="en-US" sz="2400" dirty="0">
                <a:ea typeface="楷体_GB2312" pitchFamily="49" charset="-122"/>
              </a:rPr>
              <a:t>、</a:t>
            </a:r>
            <a:r>
              <a:rPr lang="zh-CN" altLang="en-US" sz="2400" dirty="0">
                <a:latin typeface="楷体_GB2312" pitchFamily="49" charset="-122"/>
                <a:ea typeface="楷体_GB2312" pitchFamily="49" charset="-122"/>
              </a:rPr>
              <a:t>状态</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a:t>
            </a:r>
            <a:r>
              <a:rPr lang="zh-CN" altLang="en-US" sz="2400" dirty="0">
                <a:ea typeface="楷体_GB2312" pitchFamily="49" charset="-122"/>
              </a:rPr>
              <a:t>钟</a:t>
            </a:r>
            <a:r>
              <a:rPr lang="en-US" altLang="zh-CN" sz="2400" dirty="0">
                <a:ea typeface="楷体_GB2312" pitchFamily="49" charset="-122"/>
              </a:rPr>
              <a:t>2</a:t>
            </a:r>
            <a:r>
              <a:rPr lang="en-US" altLang="zh-CN" sz="2400" dirty="0">
                <a:latin typeface="Arial"/>
                <a:ea typeface="楷体_GB2312" pitchFamily="49" charset="-122"/>
              </a:rPr>
              <a:t>……</a:t>
            </a:r>
            <a:r>
              <a:rPr lang="zh-CN" altLang="en-US" sz="2400" dirty="0">
                <a:latin typeface="楷体_GB2312" pitchFamily="49" charset="-122"/>
                <a:ea typeface="楷体_GB2312" pitchFamily="49" charset="-122"/>
              </a:rPr>
              <a:t>状态</a:t>
            </a:r>
            <a:r>
              <a:rPr lang="en-US" altLang="zh-CN" sz="2400" dirty="0">
                <a:latin typeface="楷体_GB2312" pitchFamily="49" charset="-122"/>
                <a:ea typeface="楷体_GB2312" pitchFamily="49" charset="-122"/>
              </a:rPr>
              <a:t>n</a:t>
            </a:r>
            <a:r>
              <a:rPr lang="zh-CN" altLang="en-US" sz="2400" dirty="0">
                <a:latin typeface="楷体_GB2312" pitchFamily="49" charset="-122"/>
                <a:ea typeface="楷体_GB2312" pitchFamily="49" charset="-122"/>
              </a:rPr>
              <a:t>：</a:t>
            </a:r>
            <a:r>
              <a:rPr lang="zh-CN" altLang="en-US" sz="2400" dirty="0">
                <a:ea typeface="楷体_GB2312" pitchFamily="49" charset="-122"/>
              </a:rPr>
              <a:t>钟</a:t>
            </a:r>
            <a:r>
              <a:rPr lang="en-US" altLang="zh-CN" sz="2400" dirty="0">
                <a:ea typeface="楷体_GB2312" pitchFamily="49" charset="-122"/>
              </a:rPr>
              <a:t>n]</a:t>
            </a:r>
            <a:endParaRPr lang="en-US" altLang="zh-CN" sz="2400" dirty="0">
              <a:latin typeface="楷体_GB2312" pitchFamily="49" charset="-122"/>
              <a:ea typeface="楷体_GB2312" pitchFamily="49" charset="-122"/>
            </a:endParaRPr>
          </a:p>
          <a:p>
            <a:pPr>
              <a:lnSpc>
                <a:spcPct val="100000"/>
              </a:lnSpc>
              <a:buFont typeface="Wingdings" pitchFamily="2" charset="2"/>
              <a:buNone/>
            </a:pPr>
            <a:r>
              <a:rPr lang="zh-CN" altLang="en-US" sz="2400" dirty="0">
                <a:ea typeface="楷体_GB2312" pitchFamily="49" charset="-122"/>
              </a:rPr>
              <a:t>外部请求：乐师的敲击</a:t>
            </a:r>
          </a:p>
          <a:p>
            <a:pPr>
              <a:lnSpc>
                <a:spcPct val="100000"/>
              </a:lnSpc>
              <a:buFont typeface="Wingdings" pitchFamily="2" charset="2"/>
              <a:buNone/>
            </a:pPr>
            <a:r>
              <a:rPr lang="zh-CN" altLang="en-US" sz="2400" dirty="0">
                <a:ea typeface="楷体_GB2312" pitchFamily="49" charset="-122"/>
              </a:rPr>
              <a:t>编钟的行为：</a:t>
            </a:r>
            <a:r>
              <a:rPr lang="zh-CN" altLang="en-US" sz="2400" dirty="0">
                <a:latin typeface="楷体_GB2312" pitchFamily="49" charset="-122"/>
                <a:ea typeface="楷体_GB2312" pitchFamily="49" charset="-122"/>
              </a:rPr>
              <a:t>对请求的响应</a:t>
            </a:r>
            <a:r>
              <a:rPr lang="en-US" altLang="zh-CN" sz="2400" dirty="0">
                <a:latin typeface="Courier New"/>
                <a:ea typeface="楷体_GB2312" pitchFamily="49" charset="-122"/>
              </a:rPr>
              <a:t>——</a:t>
            </a:r>
            <a:r>
              <a:rPr lang="zh-CN" altLang="en-US" sz="2400" dirty="0">
                <a:ea typeface="楷体_GB2312" pitchFamily="49" charset="-122"/>
              </a:rPr>
              <a:t>编钟发出声音</a:t>
            </a:r>
            <a:endParaRPr lang="zh-CN" altLang="en-US" sz="2400" dirty="0">
              <a:latin typeface="楷体_GB2312" pitchFamily="49" charset="-122"/>
              <a:ea typeface="楷体_GB2312" pitchFamily="49" charset="-122"/>
            </a:endParaRPr>
          </a:p>
          <a:p>
            <a:pPr>
              <a:lnSpc>
                <a:spcPct val="100000"/>
              </a:lnSpc>
            </a:pPr>
            <a:r>
              <a:rPr lang="zh-CN" altLang="en-US" sz="2400" dirty="0">
                <a:ea typeface="楷体_GB2312" pitchFamily="49" charset="-122"/>
              </a:rPr>
              <a:t>当乐师不断打击一只只钟时，编钟的状态由一只钟过渡到另一只钟，就会从一种声音过渡到另一种声音。</a:t>
            </a:r>
          </a:p>
        </p:txBody>
      </p:sp>
    </p:spTree>
    <p:extLst>
      <p:ext uri="{BB962C8B-B14F-4D97-AF65-F5344CB8AC3E}">
        <p14:creationId xmlns:p14="http://schemas.microsoft.com/office/powerpoint/2010/main" val="3542058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701750" y="45418"/>
            <a:ext cx="10785056" cy="11432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状态模式（</a:t>
            </a:r>
            <a:r>
              <a:rPr lang="en-US" altLang="zh-CN" dirty="0"/>
              <a:t>State</a:t>
            </a:r>
            <a:r>
              <a:rPr lang="zh-CN" altLang="en-US" dirty="0"/>
              <a:t>）</a:t>
            </a:r>
          </a:p>
        </p:txBody>
      </p:sp>
      <p:sp>
        <p:nvSpPr>
          <p:cNvPr id="292867" name="Rectangle 3"/>
          <p:cNvSpPr>
            <a:spLocks noGrp="1" noChangeArrowheads="1"/>
          </p:cNvSpPr>
          <p:nvPr>
            <p:ph type="body" idx="1"/>
          </p:nvPr>
        </p:nvSpPr>
        <p:spPr>
          <a:xfrm>
            <a:off x="701750" y="1197546"/>
            <a:ext cx="10373995" cy="5041479"/>
          </a:xfrm>
        </p:spPr>
        <p:txBody>
          <a:bodyPr/>
          <a:lstStyle/>
          <a:p>
            <a:pPr algn="just">
              <a:lnSpc>
                <a:spcPct val="100000"/>
              </a:lnSpc>
              <a:buFont typeface="Wingdings" pitchFamily="2" charset="2"/>
              <a:buNone/>
            </a:pP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例</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网络连结对象状态：建立、侦听和关闭。</a:t>
            </a:r>
          </a:p>
          <a:p>
            <a:pPr algn="just">
              <a:lnSpc>
                <a:spcPct val="100000"/>
              </a:lnSpc>
              <a:buFont typeface="Wingdings" pitchFamily="2" charset="2"/>
              <a:buNone/>
            </a:pPr>
            <a:r>
              <a:rPr lang="zh-CN" altLang="en-US" sz="2000" dirty="0">
                <a:latin typeface="楷体_GB2312" pitchFamily="49" charset="-122"/>
                <a:ea typeface="楷体_GB2312" pitchFamily="49" charset="-122"/>
              </a:rPr>
              <a:t>按网络连结所处的不同状态作出对请求的不同响应。</a:t>
            </a:r>
          </a:p>
          <a:p>
            <a:pPr algn="just">
              <a:lnSpc>
                <a:spcPct val="100000"/>
              </a:lnSpc>
            </a:pPr>
            <a:r>
              <a:rPr lang="zh-CN" altLang="en-US" sz="2000" dirty="0">
                <a:latin typeface="楷体_GB2312" pitchFamily="49" charset="-122"/>
                <a:ea typeface="楷体_GB2312" pitchFamily="49" charset="-122"/>
              </a:rPr>
              <a:t>表示网络的连接状态抽象类</a:t>
            </a:r>
            <a:r>
              <a:rPr lang="en-US" altLang="zh-CN" sz="2000" dirty="0" err="1">
                <a:latin typeface="楷体_GB2312" pitchFamily="49" charset="-122"/>
                <a:ea typeface="楷体_GB2312" pitchFamily="49" charset="-122"/>
              </a:rPr>
              <a:t>TCPState</a:t>
            </a:r>
            <a:r>
              <a:rPr lang="zh-CN" altLang="en-US" sz="2000" dirty="0">
                <a:latin typeface="楷体_GB2312" pitchFamily="49" charset="-122"/>
                <a:ea typeface="楷体_GB2312" pitchFamily="49" charset="-122"/>
              </a:rPr>
              <a:t>，声明不同状态的子类的公共接口 。 </a:t>
            </a:r>
          </a:p>
          <a:p>
            <a:pPr algn="just">
              <a:lnSpc>
                <a:spcPct val="100000"/>
              </a:lnSpc>
            </a:pPr>
            <a:r>
              <a:rPr lang="zh-CN" altLang="en-US" sz="2000" dirty="0">
                <a:latin typeface="楷体_GB2312" pitchFamily="49" charset="-122"/>
                <a:ea typeface="楷体_GB2312" pitchFamily="49" charset="-122"/>
              </a:rPr>
              <a:t>不同操作状态的子类。</a:t>
            </a:r>
            <a:r>
              <a:rPr kumimoji="1" lang="zh-CN" altLang="en-US" sz="2000" dirty="0">
                <a:latin typeface="楷体_GB2312" pitchFamily="49" charset="-122"/>
                <a:ea typeface="楷体_GB2312" pitchFamily="49" charset="-122"/>
              </a:rPr>
              <a:t>实现与特定状态相关的行为。</a:t>
            </a:r>
          </a:p>
          <a:p>
            <a:pPr algn="just">
              <a:lnSpc>
                <a:spcPct val="100000"/>
              </a:lnSpc>
              <a:buSzTx/>
              <a:buFont typeface="Wingdings" pitchFamily="2" charset="2"/>
              <a:buChar char="Ø"/>
            </a:pPr>
            <a:r>
              <a:rPr kumimoji="1" lang="en-US" altLang="zh-CN" sz="2000" dirty="0" err="1">
                <a:latin typeface="楷体_GB2312" pitchFamily="49" charset="-122"/>
                <a:ea typeface="楷体_GB2312" pitchFamily="49" charset="-122"/>
              </a:rPr>
              <a:t>TCPEstablished</a:t>
            </a:r>
            <a:r>
              <a:rPr lang="zh-CN" altLang="en-US" sz="2000" dirty="0">
                <a:latin typeface="楷体_GB2312" pitchFamily="49" charset="-122"/>
                <a:ea typeface="楷体_GB2312" pitchFamily="49" charset="-122"/>
              </a:rPr>
              <a:t>子类</a:t>
            </a:r>
            <a:r>
              <a:rPr kumimoji="1" lang="zh-CN" altLang="en-US" sz="2000" dirty="0">
                <a:latin typeface="楷体_GB2312" pitchFamily="49" charset="-122"/>
                <a:ea typeface="楷体_GB2312" pitchFamily="49" charset="-122"/>
              </a:rPr>
              <a:t>实现已建立连接状态的行为。</a:t>
            </a:r>
          </a:p>
          <a:p>
            <a:pPr>
              <a:lnSpc>
                <a:spcPct val="100000"/>
              </a:lnSpc>
              <a:buClr>
                <a:schemeClr val="accent2"/>
              </a:buClr>
              <a:buSzTx/>
              <a:buFont typeface="Wingdings" pitchFamily="2" charset="2"/>
              <a:buChar char="Ø"/>
            </a:pPr>
            <a:r>
              <a:rPr kumimoji="1" lang="en-US" altLang="zh-CN" sz="2000" dirty="0" err="1">
                <a:latin typeface="楷体_GB2312" pitchFamily="49" charset="-122"/>
                <a:ea typeface="楷体_GB2312" pitchFamily="49" charset="-122"/>
              </a:rPr>
              <a:t>TCPClosed</a:t>
            </a:r>
            <a:r>
              <a:rPr kumimoji="1" lang="zh-CN" altLang="en-US" sz="2000" dirty="0">
                <a:latin typeface="楷体_GB2312" pitchFamily="49" charset="-122"/>
                <a:ea typeface="楷体_GB2312" pitchFamily="49" charset="-122"/>
              </a:rPr>
              <a:t>类实现已关闭连接状态的行为。</a:t>
            </a:r>
            <a:endParaRPr lang="zh-CN" altLang="en-US" sz="2000" dirty="0">
              <a:latin typeface="楷体_GB2312" pitchFamily="49" charset="-122"/>
              <a:ea typeface="楷体_GB2312" pitchFamily="49" charset="-122"/>
            </a:endParaRPr>
          </a:p>
          <a:p>
            <a:pPr algn="just">
              <a:lnSpc>
                <a:spcPct val="100000"/>
              </a:lnSpc>
              <a:buSzTx/>
              <a:buFont typeface="Wingdings" pitchFamily="2" charset="2"/>
              <a:buChar char="Ø"/>
            </a:pPr>
            <a:r>
              <a:rPr kumimoji="1" lang="en-US" altLang="zh-CN" sz="2000" dirty="0" err="1">
                <a:latin typeface="楷体_GB2312" pitchFamily="49" charset="-122"/>
                <a:ea typeface="楷体_GB2312" pitchFamily="49" charset="-122"/>
              </a:rPr>
              <a:t>TCPlisten</a:t>
            </a:r>
            <a:r>
              <a:rPr kumimoji="1" lang="zh-CN" altLang="en-US" sz="2000" dirty="0">
                <a:latin typeface="楷体_GB2312" pitchFamily="49" charset="-122"/>
                <a:ea typeface="楷体_GB2312" pitchFamily="49" charset="-122"/>
              </a:rPr>
              <a:t>类实现侦听状态的行为。</a:t>
            </a:r>
          </a:p>
          <a:p>
            <a:pPr algn="just">
              <a:lnSpc>
                <a:spcPct val="100000"/>
              </a:lnSpc>
            </a:pPr>
            <a:r>
              <a:rPr kumimoji="1" lang="en-US" altLang="zh-CN" sz="2000" dirty="0" err="1">
                <a:latin typeface="楷体_GB2312" pitchFamily="49" charset="-122"/>
                <a:ea typeface="楷体_GB2312" pitchFamily="49" charset="-122"/>
              </a:rPr>
              <a:t>TCPConnection</a:t>
            </a:r>
            <a:r>
              <a:rPr kumimoji="1" lang="zh-CN" altLang="en-US" sz="2000" dirty="0">
                <a:latin typeface="楷体_GB2312" pitchFamily="49" charset="-122"/>
                <a:ea typeface="楷体_GB2312" pitchFamily="49" charset="-122"/>
              </a:rPr>
              <a:t>类引用</a:t>
            </a:r>
            <a:r>
              <a:rPr kumimoji="1" lang="en-US" altLang="zh-CN" sz="2000" dirty="0" err="1">
                <a:latin typeface="楷体_GB2312" pitchFamily="49" charset="-122"/>
                <a:ea typeface="楷体_GB2312" pitchFamily="49" charset="-122"/>
              </a:rPr>
              <a:t>TCPState</a:t>
            </a:r>
            <a:r>
              <a:rPr kumimoji="1" lang="zh-CN" altLang="en-US" sz="2000" dirty="0">
                <a:latin typeface="楷体_GB2312" pitchFamily="49" charset="-122"/>
                <a:ea typeface="楷体_GB2312" pitchFamily="49" charset="-122"/>
              </a:rPr>
              <a:t>的子类实例来执行特定连接状态的操作。将请求委托给这个状态对象。</a:t>
            </a:r>
          </a:p>
          <a:p>
            <a:pPr algn="just">
              <a:lnSpc>
                <a:spcPct val="100000"/>
              </a:lnSpc>
            </a:pPr>
            <a:r>
              <a:rPr kumimoji="1" lang="zh-CN" altLang="en-US" sz="2000" dirty="0">
                <a:latin typeface="楷体_GB2312" pitchFamily="49" charset="-122"/>
                <a:ea typeface="楷体_GB2312" pitchFamily="49" charset="-122"/>
              </a:rPr>
              <a:t>一旦连接状态改变，</a:t>
            </a:r>
            <a:r>
              <a:rPr kumimoji="1" lang="en-US" altLang="zh-CN" sz="2000" dirty="0" err="1">
                <a:latin typeface="楷体_GB2312" pitchFamily="49" charset="-122"/>
                <a:ea typeface="楷体_GB2312" pitchFamily="49" charset="-122"/>
              </a:rPr>
              <a:t>TCPConnection</a:t>
            </a:r>
            <a:r>
              <a:rPr kumimoji="1" lang="zh-CN" altLang="en-US" sz="2000" dirty="0">
                <a:latin typeface="楷体_GB2312" pitchFamily="49" charset="-122"/>
                <a:ea typeface="楷体_GB2312" pitchFamily="49" charset="-122"/>
              </a:rPr>
              <a:t>对象就会改变它所使用的状态对象。</a:t>
            </a:r>
          </a:p>
          <a:p>
            <a:pPr algn="just">
              <a:lnSpc>
                <a:spcPct val="100000"/>
              </a:lnSpc>
              <a:buFont typeface="Wingdings" pitchFamily="2" charset="2"/>
              <a:buNone/>
            </a:pPr>
            <a:r>
              <a:rPr kumimoji="1" lang="zh-CN" altLang="en-US" sz="2000" dirty="0">
                <a:latin typeface="楷体_GB2312" pitchFamily="49" charset="-122"/>
                <a:ea typeface="楷体_GB2312" pitchFamily="49" charset="-122"/>
              </a:rPr>
              <a:t>当连接从已建立状态转为已关闭状态时，</a:t>
            </a:r>
            <a:r>
              <a:rPr kumimoji="1" lang="en-US" altLang="zh-CN" sz="2000" dirty="0" err="1">
                <a:latin typeface="楷体_GB2312" pitchFamily="49" charset="-122"/>
                <a:ea typeface="楷体_GB2312" pitchFamily="49" charset="-122"/>
              </a:rPr>
              <a:t>TCPConnection</a:t>
            </a:r>
            <a:r>
              <a:rPr kumimoji="1" lang="zh-CN" altLang="en-US" sz="2000" dirty="0">
                <a:latin typeface="楷体_GB2312" pitchFamily="49" charset="-122"/>
                <a:ea typeface="楷体_GB2312" pitchFamily="49" charset="-122"/>
              </a:rPr>
              <a:t>用一个</a:t>
            </a:r>
            <a:r>
              <a:rPr kumimoji="1" lang="en-US" altLang="zh-CN" sz="2000" dirty="0">
                <a:latin typeface="楷体_GB2312" pitchFamily="49" charset="-122"/>
                <a:ea typeface="楷体_GB2312" pitchFamily="49" charset="-122"/>
              </a:rPr>
              <a:t>TCP </a:t>
            </a:r>
            <a:r>
              <a:rPr kumimoji="1" lang="en-US" altLang="zh-CN" sz="2000" dirty="0" err="1">
                <a:latin typeface="楷体_GB2312" pitchFamily="49" charset="-122"/>
                <a:ea typeface="楷体_GB2312" pitchFamily="49" charset="-122"/>
              </a:rPr>
              <a:t>CIosed</a:t>
            </a:r>
            <a:r>
              <a:rPr kumimoji="1" lang="zh-CN" altLang="en-US" sz="2000" dirty="0">
                <a:latin typeface="楷体_GB2312" pitchFamily="49" charset="-122"/>
                <a:ea typeface="楷体_GB2312" pitchFamily="49" charset="-122"/>
              </a:rPr>
              <a:t>的实例来代替原来的</a:t>
            </a:r>
            <a:r>
              <a:rPr kumimoji="1" lang="en-US" altLang="zh-CN" sz="2000" dirty="0" err="1">
                <a:latin typeface="楷体_GB2312" pitchFamily="49" charset="-122"/>
                <a:ea typeface="楷体_GB2312" pitchFamily="49" charset="-122"/>
              </a:rPr>
              <a:t>TCPEstablished</a:t>
            </a:r>
            <a:r>
              <a:rPr kumimoji="1" lang="zh-CN" altLang="en-US" sz="2000" dirty="0">
                <a:latin typeface="楷体_GB2312" pitchFamily="49" charset="-122"/>
                <a:ea typeface="楷体_GB2312" pitchFamily="49" charset="-122"/>
              </a:rPr>
              <a:t>的实例。</a:t>
            </a:r>
          </a:p>
        </p:txBody>
      </p:sp>
    </p:spTree>
    <p:extLst>
      <p:ext uri="{BB962C8B-B14F-4D97-AF65-F5344CB8AC3E}">
        <p14:creationId xmlns:p14="http://schemas.microsoft.com/office/powerpoint/2010/main" val="813008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状态模式（</a:t>
            </a:r>
            <a:r>
              <a:rPr lang="en-US" altLang="zh-CN"/>
              <a:t>State</a:t>
            </a:r>
            <a:r>
              <a:rPr lang="zh-CN" altLang="en-US"/>
              <a:t>）</a:t>
            </a:r>
          </a:p>
        </p:txBody>
      </p:sp>
      <p:pic>
        <p:nvPicPr>
          <p:cNvPr id="293891" name="Picture 3" descr="state-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26" y="1413570"/>
            <a:ext cx="10840147" cy="457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871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法律声明</a:t>
            </a:r>
            <a:endParaRPr lang="zh-CN" altLang="en-US" dirty="0"/>
          </a:p>
        </p:txBody>
      </p:sp>
      <p:sp>
        <p:nvSpPr>
          <p:cNvPr id="3" name="内容占位符 2"/>
          <p:cNvSpPr>
            <a:spLocks noGrp="1"/>
          </p:cNvSpPr>
          <p:nvPr>
            <p:ph idx="1"/>
          </p:nvPr>
        </p:nvSpPr>
        <p:spPr>
          <a:xfrm>
            <a:off x="610235" y="1429081"/>
            <a:ext cx="10970424" cy="4809652"/>
          </a:xfrm>
        </p:spPr>
        <p:txBody>
          <a:bodyPr/>
          <a:lstStyle/>
          <a:p>
            <a:pPr>
              <a:buNone/>
            </a:pPr>
            <a:r>
              <a:rPr lang="en-US" altLang="zh-CN" sz="3300" b="1" dirty="0" smtClean="0">
                <a:solidFill>
                  <a:srgbClr val="FF0000"/>
                </a:solidFill>
              </a:rPr>
              <a:t>【</a:t>
            </a:r>
            <a:r>
              <a:rPr lang="zh-CN" altLang="en-US" sz="3300" b="1" dirty="0" smtClean="0">
                <a:solidFill>
                  <a:srgbClr val="FF0000"/>
                </a:solidFill>
              </a:rPr>
              <a:t>声明</a:t>
            </a:r>
            <a:r>
              <a:rPr lang="en-US" altLang="zh-CN" sz="3300" b="1" dirty="0" smtClean="0">
                <a:solidFill>
                  <a:srgbClr val="FF0000"/>
                </a:solidFill>
              </a:rPr>
              <a:t>】</a:t>
            </a:r>
            <a:r>
              <a:rPr lang="zh-CN" altLang="en-US" sz="3300" b="1" dirty="0" smtClean="0"/>
              <a:t>本视频和幻灯片为炼数成金网络课程的教学资料，所有资料只能在课程内使用，不得在课程以外范围散播，违者将可能被追究法律和经济责任。</a:t>
            </a:r>
            <a:endParaRPr lang="en-US" altLang="zh-CN" sz="3300" b="1" dirty="0" smtClean="0"/>
          </a:p>
          <a:p>
            <a:pPr>
              <a:buNone/>
            </a:pPr>
            <a:r>
              <a:rPr lang="zh-CN" altLang="en-US" sz="3300" b="1" dirty="0" smtClean="0">
                <a:solidFill>
                  <a:srgbClr val="003399"/>
                </a:solidFill>
              </a:rPr>
              <a:t>课程详情访问炼数成金培训网站</a:t>
            </a:r>
            <a:endParaRPr lang="en-US" altLang="zh-CN" sz="3300" b="1" dirty="0" smtClean="0">
              <a:solidFill>
                <a:srgbClr val="003399"/>
              </a:solidFill>
            </a:endParaRPr>
          </a:p>
          <a:p>
            <a:pPr>
              <a:buNone/>
            </a:pPr>
            <a:r>
              <a:rPr lang="en-US" altLang="zh-CN" sz="3300" b="1" dirty="0" smtClean="0">
                <a:solidFill>
                  <a:srgbClr val="FF0000"/>
                </a:solidFill>
                <a:hlinkClick r:id="rId3"/>
              </a:rPr>
              <a:t>http://edu.dataguru.cn</a:t>
            </a:r>
            <a:endParaRPr lang="en-US" altLang="zh-CN" sz="3300" b="1" dirty="0" smtClean="0">
              <a:solidFill>
                <a:srgbClr val="FF0000"/>
              </a:solidFill>
            </a:endParaRPr>
          </a:p>
          <a:p>
            <a:pPr>
              <a:buNone/>
            </a:pPr>
            <a:endParaRPr lang="en-US" altLang="zh-CN" dirty="0" smtClean="0"/>
          </a:p>
          <a:p>
            <a:pPr>
              <a:buNone/>
            </a:pP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645886" y="138918"/>
            <a:ext cx="10785056" cy="914612"/>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状态模式（</a:t>
            </a:r>
            <a:r>
              <a:rPr lang="en-US" altLang="zh-CN" dirty="0"/>
              <a:t>State</a:t>
            </a:r>
            <a:r>
              <a:rPr lang="zh-CN" altLang="en-US" dirty="0"/>
              <a:t>）</a:t>
            </a:r>
          </a:p>
        </p:txBody>
      </p:sp>
      <p:sp>
        <p:nvSpPr>
          <p:cNvPr id="294915" name="Rectangle 3"/>
          <p:cNvSpPr>
            <a:spLocks noGrp="1" noChangeArrowheads="1"/>
          </p:cNvSpPr>
          <p:nvPr>
            <p:ph type="body" idx="1"/>
          </p:nvPr>
        </p:nvSpPr>
        <p:spPr>
          <a:xfrm>
            <a:off x="691786" y="1197546"/>
            <a:ext cx="10373995" cy="381088"/>
          </a:xfrm>
        </p:spPr>
        <p:txBody>
          <a:bodyPr/>
          <a:lstStyle/>
          <a:p>
            <a:pPr algn="just">
              <a:buFont typeface="Wingdings" pitchFamily="2" charset="2"/>
              <a:buNone/>
            </a:pPr>
            <a:r>
              <a:rPr lang="zh-CN" altLang="en-US" sz="2400" dirty="0"/>
              <a:t>（</a:t>
            </a:r>
            <a:r>
              <a:rPr lang="en-US" altLang="zh-CN" sz="2400" dirty="0"/>
              <a:t>2</a:t>
            </a:r>
            <a:r>
              <a:rPr lang="zh-CN" altLang="en-US" sz="2400" dirty="0"/>
              <a:t>）结构   </a:t>
            </a:r>
            <a:r>
              <a:rPr lang="zh-CN" altLang="en-US" sz="2400" dirty="0">
                <a:hlinkClick r:id="" action="ppaction://noaction"/>
              </a:rPr>
              <a:t>*</a:t>
            </a:r>
            <a:endParaRPr lang="zh-CN" altLang="en-US" sz="2400" dirty="0"/>
          </a:p>
        </p:txBody>
      </p:sp>
      <p:pic>
        <p:nvPicPr>
          <p:cNvPr id="294916" name="Picture 4" descr="state">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764" y="1845618"/>
            <a:ext cx="9967172" cy="4344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340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29742" y="189434"/>
            <a:ext cx="10785056" cy="83839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状态模式（</a:t>
            </a:r>
            <a:r>
              <a:rPr lang="en-US" altLang="zh-CN" dirty="0"/>
              <a:t>State</a:t>
            </a:r>
            <a:r>
              <a:rPr lang="zh-CN" altLang="en-US" dirty="0"/>
              <a:t>）</a:t>
            </a:r>
          </a:p>
        </p:txBody>
      </p:sp>
      <p:sp>
        <p:nvSpPr>
          <p:cNvPr id="295939" name="Rectangle 3"/>
          <p:cNvSpPr>
            <a:spLocks noGrp="1" noChangeArrowheads="1"/>
          </p:cNvSpPr>
          <p:nvPr>
            <p:ph type="body" idx="1"/>
          </p:nvPr>
        </p:nvSpPr>
        <p:spPr>
          <a:xfrm>
            <a:off x="485726" y="1269554"/>
            <a:ext cx="10662162" cy="4970026"/>
          </a:xfrm>
        </p:spPr>
        <p:txBody>
          <a:bodyPr/>
          <a:lstStyle/>
          <a:p>
            <a:pPr algn="just">
              <a:lnSpc>
                <a:spcPct val="100000"/>
              </a:lnSpc>
              <a:buFont typeface="Wingdings"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3</a:t>
            </a:r>
            <a:r>
              <a:rPr lang="zh-CN" altLang="en-US" sz="2800" dirty="0">
                <a:latin typeface="楷体_GB2312" pitchFamily="49" charset="-122"/>
                <a:ea typeface="楷体_GB2312" pitchFamily="49" charset="-122"/>
              </a:rPr>
              <a:t>）参与者职责</a:t>
            </a:r>
          </a:p>
          <a:p>
            <a:pPr algn="just">
              <a:lnSpc>
                <a:spcPct val="100000"/>
              </a:lnSpc>
              <a:buFont typeface="Wingdings" pitchFamily="2" charset="2"/>
              <a:buNone/>
            </a:pPr>
            <a:r>
              <a:rPr lang="zh-CN" altLang="en-US" sz="2800" dirty="0">
                <a:latin typeface="楷体_GB2312" pitchFamily="49" charset="-122"/>
                <a:ea typeface="楷体_GB2312" pitchFamily="49" charset="-122"/>
              </a:rPr>
              <a:t>    </a:t>
            </a:r>
            <a:r>
              <a:rPr lang="en-US" altLang="zh-CN" sz="2800" dirty="0">
                <a:latin typeface="Courier New"/>
                <a:ea typeface="楷体_GB2312" pitchFamily="49" charset="-122"/>
              </a:rPr>
              <a:t>·</a:t>
            </a:r>
            <a:r>
              <a:rPr lang="zh-CN" altLang="en-US" sz="2800" dirty="0">
                <a:latin typeface="楷体_GB2312" pitchFamily="49" charset="-122"/>
                <a:ea typeface="楷体_GB2312" pitchFamily="49" charset="-122"/>
              </a:rPr>
              <a:t>上下文</a:t>
            </a:r>
            <a:r>
              <a:rPr lang="en-US" altLang="zh-CN" sz="2800" b="1" dirty="0">
                <a:latin typeface="楷体_GB2312" pitchFamily="49" charset="-122"/>
                <a:ea typeface="楷体_GB2312" pitchFamily="49" charset="-122"/>
              </a:rPr>
              <a:t>Context</a:t>
            </a:r>
            <a:r>
              <a:rPr lang="en-US" altLang="zh-CN" sz="2800" dirty="0">
                <a:latin typeface="楷体_GB2312" pitchFamily="49" charset="-122"/>
                <a:ea typeface="楷体_GB2312" pitchFamily="49" charset="-122"/>
              </a:rPr>
              <a:t> (</a:t>
            </a:r>
            <a:r>
              <a:rPr lang="en-US" altLang="zh-CN" sz="2800" dirty="0" err="1">
                <a:latin typeface="楷体_GB2312" pitchFamily="49" charset="-122"/>
                <a:ea typeface="楷体_GB2312" pitchFamily="49" charset="-122"/>
              </a:rPr>
              <a:t>TCPConnection</a:t>
            </a:r>
            <a:r>
              <a:rPr lang="en-US" altLang="zh-CN" sz="2800" dirty="0">
                <a:latin typeface="楷体_GB2312" pitchFamily="49" charset="-122"/>
                <a:ea typeface="楷体_GB2312" pitchFamily="49" charset="-122"/>
              </a:rPr>
              <a:t>) </a:t>
            </a:r>
          </a:p>
          <a:p>
            <a:pPr algn="just">
              <a:lnSpc>
                <a:spcPct val="100000"/>
              </a:lnSpc>
              <a:buFont typeface="Wingdings" pitchFamily="2" charset="2"/>
              <a:buNone/>
            </a:pPr>
            <a:r>
              <a:rPr lang="en-US" altLang="zh-CN" sz="2800" dirty="0">
                <a:latin typeface="楷体_GB2312" pitchFamily="49" charset="-122"/>
                <a:ea typeface="楷体_GB2312" pitchFamily="49" charset="-122"/>
              </a:rPr>
              <a:t>      </a:t>
            </a:r>
            <a:r>
              <a:rPr lang="en-US" altLang="zh-CN" sz="2800" dirty="0">
                <a:latin typeface="Courier New"/>
                <a:ea typeface="楷体_GB2312" pitchFamily="49" charset="-122"/>
              </a:rPr>
              <a:t>——</a:t>
            </a:r>
            <a:r>
              <a:rPr lang="zh-CN" altLang="en-US" sz="2800" dirty="0">
                <a:latin typeface="楷体_GB2312" pitchFamily="49" charset="-122"/>
                <a:ea typeface="楷体_GB2312" pitchFamily="49" charset="-122"/>
              </a:rPr>
              <a:t>定义客户感兴趣的接口。</a:t>
            </a:r>
          </a:p>
          <a:p>
            <a:pPr algn="just">
              <a:lnSpc>
                <a:spcPct val="100000"/>
              </a:lnSpc>
              <a:buFont typeface="Wingdings" pitchFamily="2" charset="2"/>
              <a:buNone/>
            </a:pPr>
            <a:r>
              <a:rPr lang="zh-CN" altLang="en-US" sz="2800" dirty="0">
                <a:latin typeface="楷体_GB2312" pitchFamily="49" charset="-122"/>
                <a:ea typeface="楷体_GB2312" pitchFamily="49" charset="-122"/>
              </a:rPr>
              <a:t>      </a:t>
            </a:r>
            <a:r>
              <a:rPr lang="en-US" altLang="zh-CN" sz="2800" dirty="0">
                <a:latin typeface="Courier New"/>
                <a:ea typeface="楷体_GB2312" pitchFamily="49" charset="-122"/>
              </a:rPr>
              <a:t>——</a:t>
            </a:r>
            <a:r>
              <a:rPr lang="zh-CN" altLang="en-US" sz="2800" dirty="0">
                <a:latin typeface="楷体_GB2312" pitchFamily="49" charset="-122"/>
                <a:ea typeface="楷体_GB2312" pitchFamily="49" charset="-122"/>
              </a:rPr>
              <a:t>维持定义当前状态的 </a:t>
            </a:r>
            <a:r>
              <a:rPr lang="en-US" altLang="zh-CN" sz="2800" b="1" dirty="0" err="1">
                <a:latin typeface="楷体_GB2312" pitchFamily="49" charset="-122"/>
                <a:ea typeface="楷体_GB2312" pitchFamily="49" charset="-122"/>
              </a:rPr>
              <a:t>ConcreteState</a:t>
            </a:r>
            <a:r>
              <a:rPr lang="zh-CN" altLang="en-US" sz="2800" dirty="0">
                <a:latin typeface="楷体_GB2312" pitchFamily="49" charset="-122"/>
                <a:ea typeface="楷体_GB2312" pitchFamily="49" charset="-122"/>
              </a:rPr>
              <a:t>子类的一个实例。</a:t>
            </a:r>
          </a:p>
          <a:p>
            <a:pPr algn="just">
              <a:lnSpc>
                <a:spcPct val="100000"/>
              </a:lnSpc>
              <a:buFont typeface="Wingdings" pitchFamily="2" charset="2"/>
              <a:buNone/>
            </a:pPr>
            <a:r>
              <a:rPr lang="zh-CN" altLang="en-US" sz="2800" dirty="0">
                <a:latin typeface="楷体_GB2312" pitchFamily="49" charset="-122"/>
                <a:ea typeface="楷体_GB2312" pitchFamily="49" charset="-122"/>
              </a:rPr>
              <a:t>    </a:t>
            </a:r>
            <a:r>
              <a:rPr lang="en-US" altLang="zh-CN" sz="2800" dirty="0">
                <a:latin typeface="Courier New"/>
                <a:ea typeface="楷体_GB2312" pitchFamily="49" charset="-122"/>
              </a:rPr>
              <a:t>·</a:t>
            </a:r>
            <a:r>
              <a:rPr lang="zh-CN" altLang="en-US" sz="2800" dirty="0">
                <a:latin typeface="楷体_GB2312" pitchFamily="49" charset="-122"/>
                <a:ea typeface="楷体_GB2312" pitchFamily="49" charset="-122"/>
              </a:rPr>
              <a:t>状态</a:t>
            </a:r>
            <a:r>
              <a:rPr lang="en-US" altLang="zh-CN" sz="2800" b="1" dirty="0">
                <a:latin typeface="楷体_GB2312" pitchFamily="49" charset="-122"/>
                <a:ea typeface="楷体_GB2312" pitchFamily="49" charset="-122"/>
              </a:rPr>
              <a:t>State</a:t>
            </a:r>
            <a:r>
              <a:rPr lang="en-US" altLang="zh-CN" sz="2800" dirty="0">
                <a:latin typeface="楷体_GB2312" pitchFamily="49" charset="-122"/>
                <a:ea typeface="楷体_GB2312" pitchFamily="49" charset="-122"/>
              </a:rPr>
              <a:t> (</a:t>
            </a:r>
            <a:r>
              <a:rPr lang="en-US" altLang="zh-CN" sz="2800" dirty="0" err="1">
                <a:latin typeface="楷体_GB2312" pitchFamily="49" charset="-122"/>
                <a:ea typeface="楷体_GB2312" pitchFamily="49" charset="-122"/>
              </a:rPr>
              <a:t>TCPState</a:t>
            </a:r>
            <a:r>
              <a:rPr lang="en-US" altLang="zh-CN" sz="2800" dirty="0">
                <a:latin typeface="楷体_GB2312" pitchFamily="49" charset="-122"/>
                <a:ea typeface="楷体_GB2312" pitchFamily="49" charset="-122"/>
              </a:rPr>
              <a:t>) </a:t>
            </a:r>
          </a:p>
          <a:p>
            <a:pPr algn="just">
              <a:lnSpc>
                <a:spcPct val="100000"/>
              </a:lnSpc>
              <a:buFont typeface="Wingdings" pitchFamily="2" charset="2"/>
              <a:buNone/>
            </a:pPr>
            <a:r>
              <a:rPr lang="en-US" altLang="zh-CN" sz="2800" dirty="0">
                <a:latin typeface="楷体_GB2312" pitchFamily="49" charset="-122"/>
                <a:ea typeface="楷体_GB2312" pitchFamily="49" charset="-122"/>
              </a:rPr>
              <a:t>      </a:t>
            </a:r>
            <a:r>
              <a:rPr lang="en-US" altLang="zh-CN" sz="2800" dirty="0">
                <a:latin typeface="Courier New"/>
                <a:ea typeface="楷体_GB2312" pitchFamily="49" charset="-122"/>
              </a:rPr>
              <a:t>——</a:t>
            </a:r>
            <a:r>
              <a:rPr lang="zh-CN" altLang="en-US" sz="2800" dirty="0">
                <a:latin typeface="楷体_GB2312" pitchFamily="49" charset="-122"/>
                <a:ea typeface="楷体_GB2312" pitchFamily="49" charset="-122"/>
              </a:rPr>
              <a:t>定义封装与</a:t>
            </a:r>
            <a:r>
              <a:rPr lang="en-US" altLang="zh-CN" sz="2800" b="1" dirty="0">
                <a:latin typeface="楷体_GB2312" pitchFamily="49" charset="-122"/>
                <a:ea typeface="楷体_GB2312" pitchFamily="49" charset="-122"/>
              </a:rPr>
              <a:t>Context</a:t>
            </a:r>
            <a:r>
              <a:rPr lang="zh-CN" altLang="en-US" sz="2800" dirty="0">
                <a:latin typeface="楷体_GB2312" pitchFamily="49" charset="-122"/>
                <a:ea typeface="楷体_GB2312" pitchFamily="49" charset="-122"/>
              </a:rPr>
              <a:t>的一个特定状态相联系的行为的接口。</a:t>
            </a:r>
          </a:p>
          <a:p>
            <a:pPr algn="just">
              <a:lnSpc>
                <a:spcPct val="100000"/>
              </a:lnSpc>
              <a:buFont typeface="Wingdings" pitchFamily="2" charset="2"/>
              <a:buNone/>
            </a:pPr>
            <a:r>
              <a:rPr lang="zh-CN" altLang="en-US" sz="2800" dirty="0">
                <a:latin typeface="楷体_GB2312" pitchFamily="49" charset="-122"/>
                <a:ea typeface="楷体_GB2312" pitchFamily="49" charset="-122"/>
              </a:rPr>
              <a:t>    </a:t>
            </a:r>
            <a:r>
              <a:rPr lang="en-US" altLang="zh-CN" sz="2800" dirty="0">
                <a:latin typeface="Courier New"/>
                <a:ea typeface="楷体_GB2312" pitchFamily="49" charset="-122"/>
              </a:rPr>
              <a:t>·</a:t>
            </a:r>
            <a:r>
              <a:rPr lang="zh-CN" altLang="en-US" sz="2800" dirty="0">
                <a:latin typeface="楷体_GB2312" pitchFamily="49" charset="-122"/>
                <a:ea typeface="楷体_GB2312" pitchFamily="49" charset="-122"/>
              </a:rPr>
              <a:t>具体状态子类（</a:t>
            </a:r>
            <a:r>
              <a:rPr lang="en-US" altLang="zh-CN" sz="2800" b="1" dirty="0" err="1">
                <a:latin typeface="楷体_GB2312" pitchFamily="49" charset="-122"/>
                <a:ea typeface="楷体_GB2312" pitchFamily="49" charset="-122"/>
              </a:rPr>
              <a:t>ConcreteState</a:t>
            </a:r>
            <a:r>
              <a:rPr lang="en-US" altLang="zh-CN" sz="2800" b="1" dirty="0">
                <a:latin typeface="楷体_GB2312" pitchFamily="49" charset="-122"/>
                <a:ea typeface="楷体_GB2312" pitchFamily="49" charset="-122"/>
              </a:rPr>
              <a:t> subclasses</a:t>
            </a:r>
            <a:r>
              <a:rPr lang="en-US" altLang="zh-CN" sz="2800" dirty="0">
                <a:latin typeface="楷体_GB2312" pitchFamily="49" charset="-122"/>
                <a:ea typeface="楷体_GB2312" pitchFamily="49" charset="-122"/>
              </a:rPr>
              <a:t> (</a:t>
            </a:r>
            <a:r>
              <a:rPr lang="en-US" altLang="zh-CN" sz="2800" dirty="0" err="1">
                <a:latin typeface="楷体_GB2312" pitchFamily="49" charset="-122"/>
                <a:ea typeface="楷体_GB2312" pitchFamily="49" charset="-122"/>
              </a:rPr>
              <a:t>TCPEstablished</a:t>
            </a:r>
            <a:r>
              <a:rPr lang="en-US" altLang="zh-CN" sz="2800" dirty="0">
                <a:latin typeface="楷体_GB2312" pitchFamily="49" charset="-122"/>
                <a:ea typeface="楷体_GB2312" pitchFamily="49" charset="-122"/>
              </a:rPr>
              <a:t>, </a:t>
            </a:r>
            <a:r>
              <a:rPr lang="en-US" altLang="zh-CN" sz="2800" dirty="0" err="1">
                <a:latin typeface="楷体_GB2312" pitchFamily="49" charset="-122"/>
                <a:ea typeface="楷体_GB2312" pitchFamily="49" charset="-122"/>
              </a:rPr>
              <a:t>TCPListen</a:t>
            </a:r>
            <a:r>
              <a:rPr lang="en-US" altLang="zh-CN" sz="2800" dirty="0">
                <a:latin typeface="楷体_GB2312" pitchFamily="49" charset="-122"/>
                <a:ea typeface="楷体_GB2312" pitchFamily="49" charset="-122"/>
              </a:rPr>
              <a:t>, </a:t>
            </a:r>
            <a:r>
              <a:rPr lang="en-US" altLang="zh-CN" sz="2800" dirty="0" err="1">
                <a:latin typeface="楷体_GB2312" pitchFamily="49" charset="-122"/>
                <a:ea typeface="楷体_GB2312" pitchFamily="49" charset="-122"/>
              </a:rPr>
              <a:t>TCPClosed</a:t>
            </a:r>
            <a:r>
              <a:rPr lang="en-US" altLang="zh-CN" sz="2800" dirty="0">
                <a:latin typeface="楷体_GB2312" pitchFamily="49" charset="-122"/>
                <a:ea typeface="楷体_GB2312" pitchFamily="49" charset="-122"/>
              </a:rPr>
              <a:t>) </a:t>
            </a:r>
          </a:p>
          <a:p>
            <a:pPr algn="just">
              <a:lnSpc>
                <a:spcPct val="100000"/>
              </a:lnSpc>
              <a:buFont typeface="Wingdings" pitchFamily="2" charset="2"/>
              <a:buNone/>
            </a:pPr>
            <a:r>
              <a:rPr lang="en-US" altLang="zh-CN" sz="2800" dirty="0">
                <a:latin typeface="楷体_GB2312" pitchFamily="49" charset="-122"/>
                <a:ea typeface="楷体_GB2312" pitchFamily="49" charset="-122"/>
              </a:rPr>
              <a:t>      </a:t>
            </a:r>
            <a:r>
              <a:rPr lang="en-US" altLang="zh-CN" sz="2800" dirty="0">
                <a:latin typeface="Courier New"/>
                <a:ea typeface="楷体_GB2312" pitchFamily="49" charset="-122"/>
              </a:rPr>
              <a:t>——</a:t>
            </a:r>
            <a:r>
              <a:rPr lang="zh-CN" altLang="en-US" sz="2800" dirty="0">
                <a:latin typeface="楷体_GB2312" pitchFamily="49" charset="-122"/>
                <a:ea typeface="楷体_GB2312" pitchFamily="49" charset="-122"/>
              </a:rPr>
              <a:t>每个子类实现与</a:t>
            </a:r>
            <a:r>
              <a:rPr lang="en-US" altLang="zh-CN" sz="2800" b="1" dirty="0">
                <a:latin typeface="楷体_GB2312" pitchFamily="49" charset="-122"/>
                <a:ea typeface="楷体_GB2312" pitchFamily="49" charset="-122"/>
              </a:rPr>
              <a:t>Context</a:t>
            </a:r>
            <a:r>
              <a:rPr lang="zh-CN" altLang="en-US" sz="2800" dirty="0">
                <a:latin typeface="楷体_GB2312" pitchFamily="49" charset="-122"/>
                <a:ea typeface="楷体_GB2312" pitchFamily="49" charset="-122"/>
              </a:rPr>
              <a:t>的一个状态相联系的行为。</a:t>
            </a:r>
          </a:p>
        </p:txBody>
      </p:sp>
    </p:spTree>
    <p:extLst>
      <p:ext uri="{BB962C8B-B14F-4D97-AF65-F5344CB8AC3E}">
        <p14:creationId xmlns:p14="http://schemas.microsoft.com/office/powerpoint/2010/main" val="2514771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状态模式（</a:t>
            </a:r>
            <a:r>
              <a:rPr lang="en-US" altLang="zh-CN"/>
              <a:t>State</a:t>
            </a:r>
            <a:r>
              <a:rPr lang="zh-CN" altLang="en-US"/>
              <a:t>）</a:t>
            </a:r>
          </a:p>
        </p:txBody>
      </p:sp>
      <p:sp>
        <p:nvSpPr>
          <p:cNvPr id="873475" name="Rectangle 3"/>
          <p:cNvSpPr>
            <a:spLocks noGrp="1" noChangeArrowheads="1"/>
          </p:cNvSpPr>
          <p:nvPr>
            <p:ph type="body" idx="1"/>
          </p:nvPr>
        </p:nvSpPr>
        <p:spPr/>
        <p:txBody>
          <a:bodyPr/>
          <a:lstStyle/>
          <a:p>
            <a:pPr algn="just">
              <a:buFont typeface="Wingdings" pitchFamily="2" charset="2"/>
              <a:buNone/>
            </a:pP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）协作</a:t>
            </a:r>
          </a:p>
          <a:p>
            <a:pPr algn="just">
              <a:buFont typeface="Wingdings" pitchFamily="2" charset="2"/>
              <a:buNone/>
            </a:pPr>
            <a:r>
              <a:rPr lang="zh-CN" altLang="en-US" sz="2400" dirty="0">
                <a:latin typeface="楷体_GB2312" pitchFamily="49" charset="-122"/>
                <a:ea typeface="楷体_GB2312" pitchFamily="49" charset="-122"/>
              </a:rPr>
              <a:t>    </a:t>
            </a:r>
            <a:r>
              <a:rPr lang="en-US" altLang="zh-CN" sz="2400" dirty="0">
                <a:latin typeface="Courier New"/>
                <a:ea typeface="楷体_GB2312" pitchFamily="49" charset="-122"/>
              </a:rPr>
              <a:t>·</a:t>
            </a:r>
            <a:r>
              <a:rPr lang="en-US" altLang="zh-CN" sz="2400"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Context</a:t>
            </a:r>
            <a:r>
              <a:rPr lang="zh-CN" altLang="en-US" sz="2400" dirty="0">
                <a:latin typeface="楷体_GB2312" pitchFamily="49" charset="-122"/>
                <a:ea typeface="楷体_GB2312" pitchFamily="49" charset="-122"/>
              </a:rPr>
              <a:t>代表了给</a:t>
            </a:r>
            <a:r>
              <a:rPr lang="en-US" altLang="zh-CN" sz="2400" b="1" dirty="0" err="1">
                <a:latin typeface="楷体_GB2312" pitchFamily="49" charset="-122"/>
                <a:ea typeface="楷体_GB2312" pitchFamily="49" charset="-122"/>
              </a:rPr>
              <a:t>ConcreteState</a:t>
            </a:r>
            <a:r>
              <a:rPr lang="zh-CN" altLang="en-US" sz="2400" dirty="0">
                <a:latin typeface="楷体_GB2312" pitchFamily="49" charset="-122"/>
                <a:ea typeface="楷体_GB2312" pitchFamily="49" charset="-122"/>
              </a:rPr>
              <a:t>的特定状态的请求。</a:t>
            </a:r>
          </a:p>
          <a:p>
            <a:pPr algn="just">
              <a:buFont typeface="Wingdings" pitchFamily="2" charset="2"/>
              <a:buNone/>
            </a:pPr>
            <a:r>
              <a:rPr lang="zh-CN" altLang="en-US" sz="2400" dirty="0">
                <a:latin typeface="楷体_GB2312" pitchFamily="49" charset="-122"/>
                <a:ea typeface="楷体_GB2312" pitchFamily="49" charset="-122"/>
              </a:rPr>
              <a:t>    </a:t>
            </a: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一个上下文可能将自己作为一个参数传给处理请求的</a:t>
            </a:r>
            <a:r>
              <a:rPr lang="en-US" altLang="zh-CN" sz="2400" b="1" dirty="0">
                <a:latin typeface="楷体_GB2312" pitchFamily="49" charset="-122"/>
                <a:ea typeface="楷体_GB2312" pitchFamily="49" charset="-122"/>
              </a:rPr>
              <a:t>State</a:t>
            </a:r>
            <a:r>
              <a:rPr lang="zh-CN" altLang="en-US" sz="2400" dirty="0">
                <a:latin typeface="楷体_GB2312" pitchFamily="49" charset="-122"/>
                <a:ea typeface="楷体_GB2312" pitchFamily="49" charset="-122"/>
              </a:rPr>
              <a:t>对象。</a:t>
            </a:r>
          </a:p>
          <a:p>
            <a:pPr algn="just">
              <a:buFont typeface="Wingdings" pitchFamily="2" charset="2"/>
              <a:buNone/>
            </a:pPr>
            <a:r>
              <a:rPr lang="zh-CN" altLang="en-US" sz="2400" dirty="0">
                <a:latin typeface="楷体_GB2312" pitchFamily="49" charset="-122"/>
                <a:ea typeface="楷体_GB2312" pitchFamily="49" charset="-122"/>
              </a:rPr>
              <a:t>    </a:t>
            </a:r>
            <a:r>
              <a:rPr lang="en-US" altLang="zh-CN" sz="2400" dirty="0">
                <a:latin typeface="Courier New"/>
                <a:ea typeface="楷体_GB2312" pitchFamily="49" charset="-122"/>
              </a:rPr>
              <a:t>·</a:t>
            </a:r>
            <a:r>
              <a:rPr lang="en-US" altLang="zh-CN" sz="2400"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Context</a:t>
            </a:r>
            <a:r>
              <a:rPr lang="zh-CN" altLang="en-US" sz="2400" dirty="0">
                <a:latin typeface="楷体_GB2312" pitchFamily="49" charset="-122"/>
                <a:ea typeface="楷体_GB2312" pitchFamily="49" charset="-122"/>
              </a:rPr>
              <a:t>是对客户的主要接口。</a:t>
            </a:r>
          </a:p>
          <a:p>
            <a:pPr>
              <a:buFont typeface="Wingdings" pitchFamily="2" charset="2"/>
              <a:buNone/>
            </a:pPr>
            <a:r>
              <a:rPr lang="zh-CN" altLang="en-US" sz="2400" dirty="0">
                <a:latin typeface="楷体_GB2312" pitchFamily="49" charset="-122"/>
                <a:ea typeface="楷体_GB2312" pitchFamily="49" charset="-122"/>
              </a:rPr>
              <a:t>    </a:t>
            </a:r>
            <a:r>
              <a:rPr lang="en-US" altLang="zh-CN" sz="2400" dirty="0">
                <a:latin typeface="Courier New"/>
                <a:ea typeface="楷体_GB2312" pitchFamily="49" charset="-122"/>
              </a:rPr>
              <a:t>·</a:t>
            </a:r>
            <a:r>
              <a:rPr lang="en-US" altLang="zh-CN" sz="2400"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Context</a:t>
            </a:r>
            <a:r>
              <a:rPr lang="zh-CN" altLang="en-US" sz="2400" dirty="0">
                <a:latin typeface="楷体_GB2312" pitchFamily="49" charset="-122"/>
                <a:ea typeface="楷体_GB2312" pitchFamily="49" charset="-122"/>
              </a:rPr>
              <a:t>或 </a:t>
            </a:r>
            <a:r>
              <a:rPr lang="en-US" altLang="zh-CN" sz="2400" b="1" dirty="0" err="1">
                <a:latin typeface="楷体_GB2312" pitchFamily="49" charset="-122"/>
                <a:ea typeface="楷体_GB2312" pitchFamily="49" charset="-122"/>
              </a:rPr>
              <a:t>ConcreteState</a:t>
            </a:r>
            <a:r>
              <a:rPr lang="zh-CN" altLang="en-US" sz="2400" dirty="0">
                <a:latin typeface="楷体_GB2312" pitchFamily="49" charset="-122"/>
                <a:ea typeface="楷体_GB2312" pitchFamily="49" charset="-122"/>
              </a:rPr>
              <a:t>子类决定了状态顺序及其环境。 </a:t>
            </a:r>
            <a:endParaRPr lang="zh-CN" altLang="en-US" sz="2400" dirty="0"/>
          </a:p>
        </p:txBody>
      </p:sp>
    </p:spTree>
    <p:extLst>
      <p:ext uri="{BB962C8B-B14F-4D97-AF65-F5344CB8AC3E}">
        <p14:creationId xmlns:p14="http://schemas.microsoft.com/office/powerpoint/2010/main" val="2576137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a:xfrm>
            <a:off x="629742" y="54281"/>
            <a:ext cx="10785056" cy="11432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状态模式（</a:t>
            </a:r>
            <a:r>
              <a:rPr lang="en-US" altLang="zh-CN" dirty="0"/>
              <a:t>State</a:t>
            </a:r>
            <a:r>
              <a:rPr lang="zh-CN" altLang="en-US" dirty="0"/>
              <a:t>）</a:t>
            </a:r>
          </a:p>
        </p:txBody>
      </p:sp>
      <p:pic>
        <p:nvPicPr>
          <p:cNvPr id="8745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67" y="1989598"/>
            <a:ext cx="10861335" cy="424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4501" name="AutoShape 5"/>
          <p:cNvSpPr>
            <a:spLocks noChangeArrowheads="1"/>
          </p:cNvSpPr>
          <p:nvPr/>
        </p:nvSpPr>
        <p:spPr bwMode="auto">
          <a:xfrm>
            <a:off x="1201401" y="4222141"/>
            <a:ext cx="3362648" cy="1872095"/>
          </a:xfrm>
          <a:prstGeom prst="wedgeRoundRectCallout">
            <a:avLst>
              <a:gd name="adj1" fmla="val -6713"/>
              <a:gd name="adj2" fmla="val -9224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a:solidFill>
                  <a:schemeClr val="bg2"/>
                </a:solidFill>
              </a:rPr>
              <a:t>环境角色：定义出</a:t>
            </a:r>
            <a:r>
              <a:rPr lang="zh-CN" altLang="en-US">
                <a:solidFill>
                  <a:schemeClr val="bg2"/>
                </a:solidFill>
                <a:latin typeface="Arial"/>
              </a:rPr>
              <a:t>“</a:t>
            </a:r>
            <a:r>
              <a:rPr lang="zh-CN" altLang="en-US">
                <a:solidFill>
                  <a:schemeClr val="bg2"/>
                </a:solidFill>
              </a:rPr>
              <a:t>曾侯乙编钟</a:t>
            </a:r>
            <a:r>
              <a:rPr lang="zh-CN" altLang="en-US">
                <a:solidFill>
                  <a:schemeClr val="bg2"/>
                </a:solidFill>
                <a:latin typeface="Arial"/>
              </a:rPr>
              <a:t>”</a:t>
            </a:r>
            <a:r>
              <a:rPr lang="zh-CN" altLang="en-US">
                <a:solidFill>
                  <a:schemeClr val="bg2"/>
                </a:solidFill>
              </a:rPr>
              <a:t>，并且保有一个钟的实例（即</a:t>
            </a:r>
            <a:r>
              <a:rPr lang="zh-CN" altLang="en-US">
                <a:solidFill>
                  <a:schemeClr val="bg2"/>
                </a:solidFill>
                <a:latin typeface="Arial"/>
              </a:rPr>
              <a:t>“</a:t>
            </a:r>
            <a:r>
              <a:rPr lang="zh-CN" altLang="en-US">
                <a:solidFill>
                  <a:schemeClr val="bg2"/>
                </a:solidFill>
              </a:rPr>
              <a:t>当前所选的钟</a:t>
            </a:r>
            <a:r>
              <a:rPr lang="zh-CN" altLang="en-US">
                <a:solidFill>
                  <a:schemeClr val="bg2"/>
                </a:solidFill>
                <a:latin typeface="Arial"/>
              </a:rPr>
              <a:t>”</a:t>
            </a:r>
            <a:r>
              <a:rPr lang="zh-CN" altLang="en-US">
                <a:solidFill>
                  <a:schemeClr val="bg2"/>
                </a:solidFill>
              </a:rPr>
              <a:t>属性）。这个实例给出此编钟现在发的声音。</a:t>
            </a:r>
          </a:p>
        </p:txBody>
      </p:sp>
      <p:sp>
        <p:nvSpPr>
          <p:cNvPr id="874502" name="AutoShape 6"/>
          <p:cNvSpPr>
            <a:spLocks noChangeArrowheads="1"/>
          </p:cNvSpPr>
          <p:nvPr/>
        </p:nvSpPr>
        <p:spPr bwMode="auto">
          <a:xfrm>
            <a:off x="2449416" y="1197252"/>
            <a:ext cx="4133919" cy="863800"/>
          </a:xfrm>
          <a:prstGeom prst="wedgeRoundRectCallout">
            <a:avLst>
              <a:gd name="adj1" fmla="val 55125"/>
              <a:gd name="adj2" fmla="val 9871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lang="zh-CN" altLang="en-US">
                <a:solidFill>
                  <a:schemeClr val="bg2"/>
                </a:solidFill>
              </a:rPr>
              <a:t>抽象状态角色用以规范所有的钟的行为。</a:t>
            </a:r>
          </a:p>
        </p:txBody>
      </p:sp>
      <p:sp>
        <p:nvSpPr>
          <p:cNvPr id="874503" name="AutoShape 7"/>
          <p:cNvSpPr>
            <a:spLocks noChangeArrowheads="1"/>
          </p:cNvSpPr>
          <p:nvPr/>
        </p:nvSpPr>
        <p:spPr bwMode="auto">
          <a:xfrm>
            <a:off x="9850634" y="1413203"/>
            <a:ext cx="2065899" cy="1656146"/>
          </a:xfrm>
          <a:prstGeom prst="wedgeRoundRectCallout">
            <a:avLst>
              <a:gd name="adj1" fmla="val -42412"/>
              <a:gd name="adj2" fmla="val 14213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a:solidFill>
                  <a:schemeClr val="bg2"/>
                </a:solidFill>
              </a:rPr>
              <a:t>具体状态角色：每一个钟都有特定的发声频率。</a:t>
            </a:r>
          </a:p>
        </p:txBody>
      </p:sp>
    </p:spTree>
    <p:extLst>
      <p:ext uri="{BB962C8B-B14F-4D97-AF65-F5344CB8AC3E}">
        <p14:creationId xmlns:p14="http://schemas.microsoft.com/office/powerpoint/2010/main" val="3629525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状态模式（</a:t>
            </a:r>
            <a:r>
              <a:rPr lang="en-US" altLang="zh-CN"/>
              <a:t>State</a:t>
            </a:r>
            <a:r>
              <a:rPr lang="zh-CN" altLang="en-US"/>
              <a:t>）</a:t>
            </a:r>
          </a:p>
        </p:txBody>
      </p:sp>
      <p:sp>
        <p:nvSpPr>
          <p:cNvPr id="296963" name="Rectangle 3"/>
          <p:cNvSpPr>
            <a:spLocks noGrp="1" noChangeArrowheads="1"/>
          </p:cNvSpPr>
          <p:nvPr>
            <p:ph type="body" idx="1"/>
          </p:nvPr>
        </p:nvSpPr>
        <p:spPr>
          <a:xfrm>
            <a:off x="541107" y="1520965"/>
            <a:ext cx="10852860" cy="3531418"/>
          </a:xfrm>
        </p:spPr>
        <p:txBody>
          <a:bodyPr/>
          <a:lstStyle/>
          <a:p>
            <a:pPr marL="0" indent="0" algn="just">
              <a:buNone/>
            </a:pPr>
            <a:r>
              <a:rPr lang="zh-CN" altLang="en-US" sz="2900">
                <a:latin typeface="楷体_GB2312" pitchFamily="49" charset="-122"/>
                <a:ea typeface="楷体_GB2312" pitchFamily="49" charset="-122"/>
              </a:rPr>
              <a:t>（</a:t>
            </a:r>
            <a:r>
              <a:rPr lang="en-US" altLang="zh-CN" sz="2900">
                <a:latin typeface="楷体_GB2312" pitchFamily="49" charset="-122"/>
                <a:ea typeface="楷体_GB2312" pitchFamily="49" charset="-122"/>
              </a:rPr>
              <a:t>5</a:t>
            </a:r>
            <a:r>
              <a:rPr lang="zh-CN" altLang="en-US" sz="2900">
                <a:latin typeface="楷体_GB2312" pitchFamily="49" charset="-122"/>
                <a:ea typeface="楷体_GB2312" pitchFamily="49" charset="-122"/>
              </a:rPr>
              <a:t>）使用条件</a:t>
            </a:r>
          </a:p>
          <a:p>
            <a:pPr marL="0" indent="0" algn="just"/>
            <a:r>
              <a:rPr lang="zh-CN" altLang="en-US" sz="2900">
                <a:latin typeface="楷体_GB2312" pitchFamily="49" charset="-122"/>
                <a:ea typeface="楷体_GB2312" pitchFamily="49" charset="-122"/>
              </a:rPr>
              <a:t>一个对象的行为依赖于它的状态，而且要根据这个状态在运行时改变它的行为。</a:t>
            </a:r>
          </a:p>
          <a:p>
            <a:pPr marL="0" indent="0" algn="just"/>
            <a:r>
              <a:rPr lang="zh-CN" altLang="en-US" sz="2900">
                <a:latin typeface="楷体_GB2312" pitchFamily="49" charset="-122"/>
                <a:ea typeface="楷体_GB2312" pitchFamily="49" charset="-122"/>
              </a:rPr>
              <a:t>有大量依赖对象状态的条件转移语句代码。把每一分支包装到独立存在和演化的类。维护这些类不影响系统的其他部分。    </a:t>
            </a:r>
          </a:p>
        </p:txBody>
      </p:sp>
    </p:spTree>
    <p:extLst>
      <p:ext uri="{BB962C8B-B14F-4D97-AF65-F5344CB8AC3E}">
        <p14:creationId xmlns:p14="http://schemas.microsoft.com/office/powerpoint/2010/main" val="2645012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状态模式（</a:t>
            </a:r>
            <a:r>
              <a:rPr lang="en-US" altLang="zh-CN"/>
              <a:t>State</a:t>
            </a:r>
            <a:r>
              <a:rPr lang="zh-CN" altLang="en-US"/>
              <a:t>）</a:t>
            </a:r>
          </a:p>
        </p:txBody>
      </p:sp>
      <p:sp>
        <p:nvSpPr>
          <p:cNvPr id="875523" name="Rectangle 3"/>
          <p:cNvSpPr>
            <a:spLocks noGrp="1" noChangeArrowheads="1"/>
          </p:cNvSpPr>
          <p:nvPr>
            <p:ph type="body" idx="1"/>
          </p:nvPr>
        </p:nvSpPr>
        <p:spPr>
          <a:xfrm>
            <a:off x="773758" y="1341562"/>
            <a:ext cx="10373995" cy="4544477"/>
          </a:xfrm>
        </p:spPr>
        <p:txBody>
          <a:bodyPr/>
          <a:lstStyle/>
          <a:p>
            <a:pPr marL="0" indent="0">
              <a:lnSpc>
                <a:spcPct val="100000"/>
              </a:lnSpc>
              <a:buNone/>
            </a:pPr>
            <a:r>
              <a:rPr lang="zh-CN" altLang="en-US" sz="2000" b="1" dirty="0">
                <a:latin typeface="楷体_GB2312" pitchFamily="49" charset="-122"/>
                <a:ea typeface="楷体_GB2312" pitchFamily="49" charset="-122"/>
              </a:rPr>
              <a:t>后果：</a:t>
            </a:r>
          </a:p>
          <a:p>
            <a:pPr marL="0" indent="0">
              <a:lnSpc>
                <a:spcPct val="100000"/>
              </a:lnSpc>
              <a:buNone/>
            </a:pPr>
            <a:r>
              <a:rPr lang="zh-CN" altLang="en-US" sz="2000" dirty="0">
                <a:latin typeface="楷体_GB2312" pitchFamily="49" charset="-122"/>
                <a:ea typeface="楷体_GB2312" pitchFamily="49" charset="-122"/>
              </a:rPr>
              <a:t>将特定状态的行为局部化</a:t>
            </a:r>
          </a:p>
          <a:p>
            <a:pPr marL="0" indent="0">
              <a:lnSpc>
                <a:spcPct val="100000"/>
              </a:lnSpc>
              <a:buNone/>
            </a:pPr>
            <a:r>
              <a:rPr lang="zh-CN" altLang="en-US" sz="2000" dirty="0">
                <a:solidFill>
                  <a:srgbClr val="48F50B"/>
                </a:solidFill>
                <a:latin typeface="楷体_GB2312" pitchFamily="49" charset="-122"/>
              </a:rPr>
              <a:t>根据不同的状态划分行为，所有与一个特定的状态有关的行为都彼包装到一个特定的对象里面</a:t>
            </a:r>
            <a:r>
              <a:rPr lang="zh-CN" altLang="en-US" sz="2000" dirty="0">
                <a:solidFill>
                  <a:srgbClr val="48F50B"/>
                </a:solidFill>
                <a:latin typeface="楷体_GB2312" pitchFamily="49" charset="-122"/>
                <a:ea typeface="楷体_GB2312" pitchFamily="49" charset="-122"/>
              </a:rPr>
              <a:t>。</a:t>
            </a:r>
          </a:p>
          <a:p>
            <a:pPr marL="0" indent="0">
              <a:lnSpc>
                <a:spcPct val="100000"/>
              </a:lnSpc>
              <a:buNone/>
            </a:pPr>
            <a:r>
              <a:rPr lang="zh-CN" altLang="en-US" sz="2000" dirty="0">
                <a:solidFill>
                  <a:srgbClr val="48F50B"/>
                </a:solidFill>
              </a:rPr>
              <a:t>可以方便地定义新的状态及其对应的行为时，不需要改动其它类。</a:t>
            </a:r>
            <a:endParaRPr lang="zh-CN" altLang="en-US" sz="2000" dirty="0">
              <a:solidFill>
                <a:srgbClr val="48F50B"/>
              </a:solidFill>
              <a:latin typeface="楷体_GB2312" pitchFamily="49" charset="-122"/>
              <a:ea typeface="楷体_GB2312" pitchFamily="49" charset="-122"/>
            </a:endParaRPr>
          </a:p>
          <a:p>
            <a:pPr marL="0" indent="0">
              <a:lnSpc>
                <a:spcPct val="100000"/>
              </a:lnSpc>
              <a:buNone/>
            </a:pPr>
            <a:r>
              <a:rPr lang="zh-CN" altLang="en-US" sz="2000" dirty="0">
                <a:latin typeface="楷体_GB2312" pitchFamily="49" charset="-122"/>
                <a:ea typeface="楷体_GB2312" pitchFamily="49" charset="-122"/>
              </a:rPr>
              <a:t>使得状态显式地变化。</a:t>
            </a:r>
          </a:p>
          <a:p>
            <a:pPr marL="0" indent="0">
              <a:lnSpc>
                <a:spcPct val="100000"/>
              </a:lnSpc>
              <a:buNone/>
            </a:pPr>
            <a:r>
              <a:rPr lang="zh-CN" altLang="en-US" sz="2000" dirty="0">
                <a:solidFill>
                  <a:srgbClr val="48F50B"/>
                </a:solidFill>
              </a:rPr>
              <a:t>状态都被包装到类中，就可以不必用过程性的条件转移语句处理移语句，使程序实际上更易于维护。</a:t>
            </a:r>
          </a:p>
          <a:p>
            <a:pPr marL="0" indent="0">
              <a:lnSpc>
                <a:spcPct val="100000"/>
              </a:lnSpc>
              <a:buNone/>
            </a:pPr>
            <a:r>
              <a:rPr lang="zh-CN" altLang="en-US" sz="2000" dirty="0">
                <a:solidFill>
                  <a:srgbClr val="48F50B"/>
                </a:solidFill>
              </a:rPr>
              <a:t>不必用一些内部属性变量来指明系统所处的状态，不会产生修改属性不当而造成的错误。</a:t>
            </a:r>
          </a:p>
          <a:p>
            <a:pPr marL="0" indent="0">
              <a:lnSpc>
                <a:spcPct val="100000"/>
              </a:lnSpc>
              <a:buNone/>
            </a:pPr>
            <a:r>
              <a:rPr lang="zh-CN" altLang="en-US" sz="2000" dirty="0">
                <a:latin typeface="楷体_GB2312" pitchFamily="49" charset="-122"/>
                <a:ea typeface="楷体_GB2312" pitchFamily="49" charset="-122"/>
              </a:rPr>
              <a:t>可以共享</a:t>
            </a:r>
            <a:r>
              <a:rPr lang="en-US" altLang="zh-CN" sz="2000" b="1" dirty="0">
                <a:latin typeface="楷体_GB2312" pitchFamily="49" charset="-122"/>
                <a:ea typeface="楷体_GB2312" pitchFamily="49" charset="-122"/>
              </a:rPr>
              <a:t>State</a:t>
            </a:r>
            <a:r>
              <a:rPr lang="zh-CN" altLang="en-US" sz="2000" dirty="0">
                <a:latin typeface="楷体_GB2312" pitchFamily="49" charset="-122"/>
                <a:ea typeface="楷体_GB2312" pitchFamily="49" charset="-122"/>
              </a:rPr>
              <a:t>对象。</a:t>
            </a:r>
          </a:p>
          <a:p>
            <a:pPr marL="0" indent="0">
              <a:lnSpc>
                <a:spcPct val="100000"/>
              </a:lnSpc>
              <a:buNone/>
            </a:pPr>
            <a:r>
              <a:rPr lang="zh-CN" altLang="en-US" sz="2000" dirty="0">
                <a:solidFill>
                  <a:srgbClr val="48F50B"/>
                </a:solidFill>
              </a:rPr>
              <a:t>可以在系统的不同部分使用相同的些状态类的对象，与享元模式相似，这些状态对象是只有行为而没有内部状态的享元轻量。</a:t>
            </a:r>
          </a:p>
        </p:txBody>
      </p:sp>
    </p:spTree>
    <p:extLst>
      <p:ext uri="{BB962C8B-B14F-4D97-AF65-F5344CB8AC3E}">
        <p14:creationId xmlns:p14="http://schemas.microsoft.com/office/powerpoint/2010/main" val="3330809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状态模式（</a:t>
            </a:r>
            <a:r>
              <a:rPr lang="en-US" altLang="zh-CN" dirty="0"/>
              <a:t>State</a:t>
            </a:r>
            <a:r>
              <a:rPr lang="zh-CN" altLang="en-US" dirty="0"/>
              <a:t>）</a:t>
            </a:r>
          </a:p>
        </p:txBody>
      </p:sp>
      <p:sp>
        <p:nvSpPr>
          <p:cNvPr id="876547" name="Rectangle 3"/>
          <p:cNvSpPr>
            <a:spLocks noGrp="1" noChangeArrowheads="1"/>
          </p:cNvSpPr>
          <p:nvPr>
            <p:ph type="body" idx="1"/>
          </p:nvPr>
        </p:nvSpPr>
        <p:spPr>
          <a:xfrm>
            <a:off x="911115" y="2492952"/>
            <a:ext cx="10373995" cy="1729188"/>
          </a:xfrm>
        </p:spPr>
        <p:txBody>
          <a:bodyPr/>
          <a:lstStyle/>
          <a:p>
            <a:pPr>
              <a:buFont typeface="Wingdings" pitchFamily="2" charset="2"/>
              <a:buNone/>
            </a:pPr>
            <a:r>
              <a:rPr lang="zh-CN" altLang="en-US" sz="3200" dirty="0">
                <a:ea typeface="楷体_GB2312" pitchFamily="49" charset="-122"/>
              </a:rPr>
              <a:t>缺点：</a:t>
            </a:r>
          </a:p>
          <a:p>
            <a:pPr>
              <a:buFont typeface="Wingdings" pitchFamily="2" charset="2"/>
              <a:buNone/>
            </a:pPr>
            <a:r>
              <a:rPr lang="zh-CN" altLang="en-US" sz="3200" dirty="0">
                <a:ea typeface="楷体_GB2312" pitchFamily="49" charset="-122"/>
              </a:rPr>
              <a:t>会造成大量的小的状态类</a:t>
            </a:r>
          </a:p>
        </p:txBody>
      </p:sp>
    </p:spTree>
    <p:extLst>
      <p:ext uri="{BB962C8B-B14F-4D97-AF65-F5344CB8AC3E}">
        <p14:creationId xmlns:p14="http://schemas.microsoft.com/office/powerpoint/2010/main" val="985593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行为性模式</a:t>
            </a:r>
            <a:r>
              <a:rPr lang="en-US" altLang="zh-CN" dirty="0"/>
              <a:t>——</a:t>
            </a:r>
            <a:r>
              <a:rPr lang="zh-CN" altLang="en-US" dirty="0"/>
              <a:t>状态模式（</a:t>
            </a:r>
            <a:r>
              <a:rPr lang="en-US" altLang="zh-CN" dirty="0"/>
              <a:t>State</a:t>
            </a:r>
            <a:r>
              <a:rPr lang="zh-CN" altLang="en-US" dirty="0"/>
              <a:t>）</a:t>
            </a:r>
          </a:p>
        </p:txBody>
      </p:sp>
      <p:sp>
        <p:nvSpPr>
          <p:cNvPr id="3" name="内容占位符 2"/>
          <p:cNvSpPr>
            <a:spLocks noGrp="1"/>
          </p:cNvSpPr>
          <p:nvPr>
            <p:ph idx="1"/>
          </p:nvPr>
        </p:nvSpPr>
        <p:spPr/>
        <p:txBody>
          <a:bodyPr/>
          <a:lstStyle/>
          <a:p>
            <a:endParaRPr lang="zh-CN" alt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02" y="1269554"/>
            <a:ext cx="4816607"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206" y="2337081"/>
            <a:ext cx="7149372" cy="380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861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629742" y="219346"/>
            <a:ext cx="10785056" cy="76217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 </a:t>
            </a:r>
            <a:r>
              <a:rPr lang="en-US" altLang="zh-CN" dirty="0"/>
              <a:t>——</a:t>
            </a:r>
            <a:r>
              <a:rPr lang="zh-CN" altLang="en-US" dirty="0"/>
              <a:t>策略模式</a:t>
            </a:r>
            <a:r>
              <a:rPr lang="zh-CN" altLang="en-US" dirty="0" smtClean="0"/>
              <a:t>（</a:t>
            </a:r>
            <a:r>
              <a:rPr lang="en-US" altLang="zh-CN" dirty="0" smtClean="0"/>
              <a:t>Strategy</a:t>
            </a:r>
            <a:r>
              <a:rPr lang="zh-CN" altLang="en-US" dirty="0" smtClean="0"/>
              <a:t>）</a:t>
            </a:r>
            <a:endParaRPr lang="zh-CN" altLang="en-US" dirty="0"/>
          </a:p>
        </p:txBody>
      </p:sp>
      <p:sp>
        <p:nvSpPr>
          <p:cNvPr id="297987" name="Rectangle 3"/>
          <p:cNvSpPr>
            <a:spLocks noGrp="1" noChangeArrowheads="1"/>
          </p:cNvSpPr>
          <p:nvPr>
            <p:ph type="body" idx="1"/>
          </p:nvPr>
        </p:nvSpPr>
        <p:spPr>
          <a:xfrm>
            <a:off x="845766" y="1556445"/>
            <a:ext cx="10373995" cy="4393629"/>
          </a:xfrm>
        </p:spPr>
        <p:txBody>
          <a:bodyPr/>
          <a:lstStyle/>
          <a:p>
            <a:pPr marL="0" indent="0" algn="just">
              <a:lnSpc>
                <a:spcPct val="100000"/>
              </a:lnSpc>
              <a:buNone/>
            </a:pPr>
            <a:r>
              <a:rPr lang="zh-CN" altLang="en-US" sz="2900" dirty="0">
                <a:latin typeface="楷体_GB2312" pitchFamily="49" charset="-122"/>
                <a:ea typeface="楷体_GB2312" pitchFamily="49" charset="-122"/>
              </a:rPr>
              <a:t>对象的行为模式 </a:t>
            </a:r>
          </a:p>
          <a:p>
            <a:pPr marL="0" indent="0" algn="just">
              <a:lnSpc>
                <a:spcPct val="100000"/>
              </a:lnSpc>
              <a:buNone/>
            </a:pPr>
            <a:r>
              <a:rPr lang="zh-CN" altLang="en-US" sz="2900" dirty="0">
                <a:latin typeface="楷体_GB2312" pitchFamily="49" charset="-122"/>
                <a:ea typeface="楷体_GB2312" pitchFamily="49" charset="-122"/>
              </a:rPr>
              <a:t>又称政策（</a:t>
            </a:r>
            <a:r>
              <a:rPr lang="en-US" altLang="zh-CN" sz="2900" dirty="0">
                <a:latin typeface="楷体_GB2312" pitchFamily="49" charset="-122"/>
                <a:ea typeface="楷体_GB2312" pitchFamily="49" charset="-122"/>
              </a:rPr>
              <a:t>Policy</a:t>
            </a:r>
            <a:r>
              <a:rPr lang="zh-CN" altLang="en-US" sz="2900" dirty="0">
                <a:latin typeface="楷体_GB2312" pitchFamily="49" charset="-122"/>
                <a:ea typeface="楷体_GB2312" pitchFamily="49" charset="-122"/>
              </a:rPr>
              <a:t>）模式</a:t>
            </a:r>
          </a:p>
          <a:p>
            <a:pPr marL="0" indent="0" algn="just">
              <a:lnSpc>
                <a:spcPct val="100000"/>
              </a:lnSpc>
              <a:buNone/>
            </a:pPr>
            <a:endParaRPr lang="zh-CN" altLang="en-US" sz="2900" dirty="0">
              <a:latin typeface="楷体_GB2312" pitchFamily="49" charset="-122"/>
              <a:ea typeface="楷体_GB2312" pitchFamily="49" charset="-122"/>
            </a:endParaRPr>
          </a:p>
          <a:p>
            <a:pPr marL="0" indent="0" algn="just">
              <a:lnSpc>
                <a:spcPct val="100000"/>
              </a:lnSpc>
              <a:buNone/>
            </a:pPr>
            <a:r>
              <a:rPr lang="zh-CN" altLang="en-US" sz="2900" dirty="0">
                <a:latin typeface="楷体_GB2312" pitchFamily="49" charset="-122"/>
                <a:ea typeface="楷体_GB2312" pitchFamily="49" charset="-122"/>
              </a:rPr>
              <a:t>针对一组算法，将每个算法封装到具有共同接口的独立类中，使它们可以相互替换。在不影响到客户端的情况下发生变化。</a:t>
            </a:r>
          </a:p>
        </p:txBody>
      </p:sp>
    </p:spTree>
    <p:extLst>
      <p:ext uri="{BB962C8B-B14F-4D97-AF65-F5344CB8AC3E}">
        <p14:creationId xmlns:p14="http://schemas.microsoft.com/office/powerpoint/2010/main" val="1383251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 </a:t>
            </a:r>
            <a:r>
              <a:rPr lang="en-US" altLang="zh-CN" dirty="0"/>
              <a:t>——</a:t>
            </a:r>
            <a:r>
              <a:rPr lang="zh-CN" altLang="en-US" dirty="0"/>
              <a:t>策略模式</a:t>
            </a:r>
            <a:r>
              <a:rPr lang="zh-CN" altLang="en-US" dirty="0" smtClean="0"/>
              <a:t>（</a:t>
            </a:r>
            <a:r>
              <a:rPr lang="en-US" altLang="zh-CN" dirty="0" smtClean="0"/>
              <a:t>Strategy</a:t>
            </a:r>
            <a:r>
              <a:rPr lang="zh-CN" altLang="en-US" dirty="0" smtClean="0"/>
              <a:t>）</a:t>
            </a:r>
            <a:endParaRPr lang="zh-CN" altLang="en-US" dirty="0"/>
          </a:p>
        </p:txBody>
      </p:sp>
      <p:sp>
        <p:nvSpPr>
          <p:cNvPr id="299011" name="Rectangle 3"/>
          <p:cNvSpPr>
            <a:spLocks noGrp="1" noChangeArrowheads="1"/>
          </p:cNvSpPr>
          <p:nvPr>
            <p:ph type="body" idx="1"/>
          </p:nvPr>
        </p:nvSpPr>
        <p:spPr>
          <a:xfrm>
            <a:off x="701750" y="1629594"/>
            <a:ext cx="10373995" cy="3891863"/>
          </a:xfrm>
        </p:spPr>
        <p:txBody>
          <a:bodyPr/>
          <a:lstStyle/>
          <a:p>
            <a:pPr algn="just">
              <a:lnSpc>
                <a:spcPct val="100000"/>
              </a:lnSpc>
              <a:buFont typeface="Wingdings" pitchFamily="2" charset="2"/>
              <a:buNone/>
            </a:pPr>
            <a:r>
              <a:rPr lang="en-US" altLang="zh-CN" sz="2900" dirty="0">
                <a:latin typeface="楷体_GB2312" pitchFamily="49" charset="-122"/>
                <a:ea typeface="楷体_GB2312" pitchFamily="49" charset="-122"/>
              </a:rPr>
              <a:t>[</a:t>
            </a:r>
            <a:r>
              <a:rPr lang="zh-CN" altLang="en-US" sz="2900" dirty="0">
                <a:latin typeface="楷体_GB2312" pitchFamily="49" charset="-122"/>
                <a:ea typeface="楷体_GB2312" pitchFamily="49" charset="-122"/>
              </a:rPr>
              <a:t>例</a:t>
            </a:r>
            <a:r>
              <a:rPr lang="en-US" altLang="zh-CN" sz="2900" dirty="0">
                <a:latin typeface="楷体_GB2312" pitchFamily="49" charset="-122"/>
                <a:ea typeface="楷体_GB2312" pitchFamily="49" charset="-122"/>
              </a:rPr>
              <a:t>]</a:t>
            </a:r>
            <a:r>
              <a:rPr lang="zh-CN" altLang="en-US" sz="2900" dirty="0">
                <a:latin typeface="楷体_GB2312" pitchFamily="49" charset="-122"/>
                <a:ea typeface="楷体_GB2312" pitchFamily="49" charset="-122"/>
              </a:rPr>
              <a:t>：文本流分行的算法</a:t>
            </a:r>
          </a:p>
          <a:p>
            <a:pPr algn="just">
              <a:lnSpc>
                <a:spcPct val="100000"/>
              </a:lnSpc>
              <a:buFont typeface="Wingdings" pitchFamily="2" charset="2"/>
              <a:buNone/>
            </a:pPr>
            <a:r>
              <a:rPr lang="zh-CN" altLang="en-US" sz="2900" dirty="0">
                <a:latin typeface="楷体_GB2312" pitchFamily="49" charset="-122"/>
                <a:ea typeface="楷体_GB2312" pitchFamily="49" charset="-122"/>
              </a:rPr>
              <a:t>传统做法</a:t>
            </a:r>
            <a:r>
              <a:rPr lang="en-US" altLang="zh-CN" sz="2900" dirty="0">
                <a:latin typeface="楷体_GB2312" pitchFamily="49" charset="-122"/>
                <a:ea typeface="楷体_GB2312" pitchFamily="49" charset="-122"/>
              </a:rPr>
              <a:t>:</a:t>
            </a:r>
            <a:r>
              <a:rPr lang="zh-CN" altLang="en-US" sz="2900" dirty="0">
                <a:latin typeface="楷体_GB2312" pitchFamily="49" charset="-122"/>
                <a:ea typeface="楷体_GB2312" pitchFamily="49" charset="-122"/>
              </a:rPr>
              <a:t>在客户程序直接包含多种换行算法代码</a:t>
            </a:r>
          </a:p>
          <a:p>
            <a:pPr algn="just">
              <a:lnSpc>
                <a:spcPct val="100000"/>
              </a:lnSpc>
              <a:buFont typeface="Wingdings" pitchFamily="2" charset="2"/>
              <a:buNone/>
            </a:pPr>
            <a:r>
              <a:rPr lang="zh-CN" altLang="en-US" sz="2900" dirty="0">
                <a:latin typeface="楷体_GB2312" pitchFamily="49" charset="-122"/>
                <a:ea typeface="楷体_GB2312" pitchFamily="49" charset="-122"/>
              </a:rPr>
              <a:t>问题：</a:t>
            </a:r>
          </a:p>
          <a:p>
            <a:pPr algn="just">
              <a:lnSpc>
                <a:spcPct val="100000"/>
              </a:lnSpc>
              <a:buClr>
                <a:srgbClr val="FF3300"/>
              </a:buClr>
            </a:pPr>
            <a:r>
              <a:rPr lang="zh-CN" altLang="en-US" sz="2900" dirty="0">
                <a:latin typeface="楷体_GB2312" pitchFamily="49" charset="-122"/>
                <a:ea typeface="楷体_GB2312" pitchFamily="49" charset="-122"/>
              </a:rPr>
              <a:t>程序复杂、庞大、难以维护。</a:t>
            </a:r>
          </a:p>
          <a:p>
            <a:pPr algn="just">
              <a:lnSpc>
                <a:spcPct val="100000"/>
              </a:lnSpc>
              <a:buClr>
                <a:srgbClr val="FF3300"/>
              </a:buClr>
            </a:pPr>
            <a:r>
              <a:rPr lang="zh-CN" altLang="en-US" sz="2900" dirty="0">
                <a:latin typeface="楷体_GB2312" pitchFamily="49" charset="-122"/>
                <a:ea typeface="楷体_GB2312" pitchFamily="49" charset="-122"/>
              </a:rPr>
              <a:t>不同算法适应不同应用场合，在应用程序中不需要全部算法。</a:t>
            </a:r>
          </a:p>
          <a:p>
            <a:pPr algn="just">
              <a:lnSpc>
                <a:spcPct val="100000"/>
              </a:lnSpc>
              <a:buClr>
                <a:srgbClr val="FF3300"/>
              </a:buClr>
            </a:pPr>
            <a:r>
              <a:rPr lang="zh-CN" altLang="en-US" sz="2900" dirty="0">
                <a:latin typeface="楷体_GB2312" pitchFamily="49" charset="-122"/>
                <a:ea typeface="楷体_GB2312" pitchFamily="49" charset="-122"/>
              </a:rPr>
              <a:t>换行功能和客户程序难以分割，增加或改变现有算法困难。</a:t>
            </a:r>
          </a:p>
        </p:txBody>
      </p:sp>
    </p:spTree>
    <p:extLst>
      <p:ext uri="{BB962C8B-B14F-4D97-AF65-F5344CB8AC3E}">
        <p14:creationId xmlns:p14="http://schemas.microsoft.com/office/powerpoint/2010/main" val="2526929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9742" y="405458"/>
            <a:ext cx="8279325" cy="5760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行为模式</a:t>
            </a:r>
            <a:r>
              <a:rPr lang="zh-CN" altLang="en-US" dirty="0" smtClean="0"/>
              <a:t>（中）</a:t>
            </a:r>
            <a:endParaRPr lang="zh-CN" altLang="en-US" dirty="0"/>
          </a:p>
        </p:txBody>
      </p:sp>
      <p:sp>
        <p:nvSpPr>
          <p:cNvPr id="3" name="内容占位符 2"/>
          <p:cNvSpPr>
            <a:spLocks noGrp="1"/>
          </p:cNvSpPr>
          <p:nvPr>
            <p:ph idx="1"/>
          </p:nvPr>
        </p:nvSpPr>
        <p:spPr/>
        <p:txBody>
          <a:bodyPr/>
          <a:lstStyle/>
          <a:p>
            <a:r>
              <a:rPr lang="zh-CN" altLang="en-US" sz="2400" dirty="0"/>
              <a:t>观察者</a:t>
            </a:r>
          </a:p>
          <a:p>
            <a:r>
              <a:rPr lang="zh-CN" altLang="en-US" sz="2400" dirty="0"/>
              <a:t>状态</a:t>
            </a:r>
          </a:p>
          <a:p>
            <a:r>
              <a:rPr lang="zh-CN" altLang="en-US" sz="2400" dirty="0"/>
              <a:t>策略</a:t>
            </a:r>
          </a:p>
          <a:p>
            <a:r>
              <a:rPr lang="zh-CN" altLang="en-US" sz="2400" dirty="0"/>
              <a:t>访问者</a:t>
            </a:r>
          </a:p>
        </p:txBody>
      </p:sp>
    </p:spTree>
    <p:extLst>
      <p:ext uri="{BB962C8B-B14F-4D97-AF65-F5344CB8AC3E}">
        <p14:creationId xmlns:p14="http://schemas.microsoft.com/office/powerpoint/2010/main" val="3676439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 </a:t>
            </a:r>
            <a:r>
              <a:rPr lang="en-US" altLang="zh-CN" dirty="0"/>
              <a:t>——</a:t>
            </a:r>
            <a:r>
              <a:rPr lang="zh-CN" altLang="en-US" dirty="0"/>
              <a:t>策略模式</a:t>
            </a:r>
            <a:r>
              <a:rPr lang="zh-CN" altLang="en-US" dirty="0" smtClean="0"/>
              <a:t>（</a:t>
            </a:r>
            <a:r>
              <a:rPr lang="en-US" altLang="zh-CN" dirty="0" smtClean="0"/>
              <a:t>Strategy</a:t>
            </a:r>
            <a:r>
              <a:rPr lang="zh-CN" altLang="en-US" dirty="0" smtClean="0"/>
              <a:t>）</a:t>
            </a:r>
            <a:endParaRPr lang="zh-CN" altLang="en-US" dirty="0"/>
          </a:p>
        </p:txBody>
      </p:sp>
      <p:sp>
        <p:nvSpPr>
          <p:cNvPr id="877571" name="Rectangle 3"/>
          <p:cNvSpPr>
            <a:spLocks noGrp="1" noChangeArrowheads="1"/>
          </p:cNvSpPr>
          <p:nvPr>
            <p:ph type="body" idx="1"/>
          </p:nvPr>
        </p:nvSpPr>
        <p:spPr>
          <a:xfrm>
            <a:off x="413718" y="1557586"/>
            <a:ext cx="10958804" cy="3675913"/>
          </a:xfrm>
        </p:spPr>
        <p:txBody>
          <a:bodyPr/>
          <a:lstStyle/>
          <a:p>
            <a:r>
              <a:rPr kumimoji="1" lang="en-US" altLang="zh-CN" sz="2900" dirty="0">
                <a:latin typeface="楷体_GB2312" pitchFamily="49" charset="-122"/>
                <a:ea typeface="楷体_GB2312" pitchFamily="49" charset="-122"/>
              </a:rPr>
              <a:t>Composition</a:t>
            </a:r>
            <a:r>
              <a:rPr kumimoji="1" lang="zh-CN" altLang="en-US" sz="2900" dirty="0">
                <a:latin typeface="楷体_GB2312" pitchFamily="49" charset="-122"/>
                <a:ea typeface="楷体_GB2312" pitchFamily="49" charset="-122"/>
              </a:rPr>
              <a:t>（文章）类</a:t>
            </a:r>
          </a:p>
          <a:p>
            <a:pPr>
              <a:buFont typeface="Wingdings" pitchFamily="2" charset="2"/>
              <a:buChar char="Ø"/>
            </a:pPr>
            <a:r>
              <a:rPr kumimoji="1" lang="zh-CN" altLang="en-US" sz="2900" dirty="0">
                <a:latin typeface="楷体_GB2312" pitchFamily="49" charset="-122"/>
                <a:ea typeface="楷体_GB2312" pitchFamily="49" charset="-122"/>
              </a:rPr>
              <a:t>维护更新一个正文测览程序中显示的正文换行</a:t>
            </a:r>
          </a:p>
          <a:p>
            <a:pPr>
              <a:buFont typeface="Wingdings" pitchFamily="2" charset="2"/>
              <a:buChar char="Ø"/>
            </a:pPr>
            <a:r>
              <a:rPr kumimoji="1" lang="zh-CN" altLang="en-US" sz="2900" dirty="0">
                <a:latin typeface="楷体_GB2312" pitchFamily="49" charset="-122"/>
                <a:ea typeface="楷体_GB2312" pitchFamily="49" charset="-122"/>
              </a:rPr>
              <a:t>保持对</a:t>
            </a:r>
            <a:r>
              <a:rPr kumimoji="1" lang="en-US" altLang="zh-CN" sz="2900" dirty="0">
                <a:latin typeface="楷体_GB2312" pitchFamily="49" charset="-122"/>
                <a:ea typeface="楷体_GB2312" pitchFamily="49" charset="-122"/>
              </a:rPr>
              <a:t>Compositor </a:t>
            </a:r>
            <a:r>
              <a:rPr kumimoji="1" lang="zh-CN" altLang="en-US" sz="2900" dirty="0">
                <a:latin typeface="楷体_GB2312" pitchFamily="49" charset="-122"/>
                <a:ea typeface="楷体_GB2312" pitchFamily="49" charset="-122"/>
              </a:rPr>
              <a:t>（排字员）对象的引用。</a:t>
            </a:r>
          </a:p>
          <a:p>
            <a:pPr>
              <a:buFont typeface="Wingdings" pitchFamily="2" charset="2"/>
              <a:buChar char="Ø"/>
            </a:pPr>
            <a:r>
              <a:rPr kumimoji="1" lang="zh-CN" altLang="en-US" sz="2900" dirty="0">
                <a:latin typeface="楷体_GB2312" pitchFamily="49" charset="-122"/>
                <a:ea typeface="楷体_GB2312" pitchFamily="49" charset="-122"/>
              </a:rPr>
              <a:t>一旦 </a:t>
            </a:r>
            <a:r>
              <a:rPr kumimoji="1" lang="en-US" altLang="zh-CN" sz="2900" dirty="0">
                <a:latin typeface="楷体_GB2312" pitchFamily="49" charset="-122"/>
                <a:ea typeface="楷体_GB2312" pitchFamily="49" charset="-122"/>
              </a:rPr>
              <a:t>Composition</a:t>
            </a:r>
            <a:r>
              <a:rPr kumimoji="1" lang="zh-CN" altLang="en-US" sz="2900" dirty="0">
                <a:latin typeface="楷体_GB2312" pitchFamily="49" charset="-122"/>
                <a:ea typeface="楷体_GB2312" pitchFamily="49" charset="-122"/>
              </a:rPr>
              <a:t>的正文重新格式化，就将这个职责转发给它的 </a:t>
            </a:r>
            <a:r>
              <a:rPr kumimoji="1" lang="en-US" altLang="zh-CN" sz="2900" dirty="0">
                <a:latin typeface="楷体_GB2312" pitchFamily="49" charset="-122"/>
                <a:ea typeface="楷体_GB2312" pitchFamily="49" charset="-122"/>
              </a:rPr>
              <a:t>Compositor</a:t>
            </a:r>
            <a:r>
              <a:rPr kumimoji="1" lang="zh-CN" altLang="en-US" sz="2900" dirty="0">
                <a:latin typeface="楷体_GB2312" pitchFamily="49" charset="-122"/>
                <a:ea typeface="楷体_GB2312" pitchFamily="49" charset="-122"/>
              </a:rPr>
              <a:t>对象。 </a:t>
            </a:r>
          </a:p>
          <a:p>
            <a:pPr>
              <a:buFont typeface="Wingdings" pitchFamily="2" charset="2"/>
              <a:buChar char="Ø"/>
            </a:pPr>
            <a:r>
              <a:rPr kumimoji="1" lang="zh-CN" altLang="en-US" sz="2900" dirty="0">
                <a:latin typeface="楷体_GB2312" pitchFamily="49" charset="-122"/>
                <a:ea typeface="楷体_GB2312" pitchFamily="49" charset="-122"/>
              </a:rPr>
              <a:t>客户将指定使用的</a:t>
            </a:r>
            <a:r>
              <a:rPr kumimoji="1" lang="en-US" altLang="zh-CN" sz="2900" dirty="0">
                <a:latin typeface="楷体_GB2312" pitchFamily="49" charset="-122"/>
                <a:ea typeface="楷体_GB2312" pitchFamily="49" charset="-122"/>
              </a:rPr>
              <a:t>Compositor</a:t>
            </a:r>
            <a:r>
              <a:rPr kumimoji="1" lang="zh-CN" altLang="en-US" sz="2900" dirty="0">
                <a:latin typeface="楷体_GB2312" pitchFamily="49" charset="-122"/>
                <a:ea typeface="楷体_GB2312" pitchFamily="49" charset="-122"/>
              </a:rPr>
              <a:t>方式装入</a:t>
            </a:r>
            <a:r>
              <a:rPr kumimoji="1" lang="en-US" altLang="zh-CN" sz="2900" dirty="0">
                <a:latin typeface="楷体_GB2312" pitchFamily="49" charset="-122"/>
                <a:ea typeface="楷体_GB2312" pitchFamily="49" charset="-122"/>
              </a:rPr>
              <a:t>Composition </a:t>
            </a:r>
            <a:r>
              <a:rPr kumimoji="1" lang="zh-CN" altLang="en-US" sz="2900" dirty="0">
                <a:latin typeface="楷体_GB2312" pitchFamily="49" charset="-122"/>
                <a:ea typeface="楷体_GB2312" pitchFamily="49" charset="-122"/>
              </a:rPr>
              <a:t>。</a:t>
            </a:r>
          </a:p>
          <a:p>
            <a:pPr>
              <a:buFont typeface="Wingdings" pitchFamily="2" charset="2"/>
              <a:buNone/>
            </a:pPr>
            <a:endParaRPr kumimoji="1" lang="zh-CN" altLang="en-US" sz="2900" dirty="0">
              <a:latin typeface="楷体_GB2312" pitchFamily="49" charset="-122"/>
              <a:ea typeface="楷体_GB2312" pitchFamily="49" charset="-122"/>
            </a:endParaRPr>
          </a:p>
          <a:p>
            <a:r>
              <a:rPr kumimoji="1" lang="zh-CN" altLang="en-US" sz="2900" dirty="0">
                <a:latin typeface="楷体_GB2312" pitchFamily="49" charset="-122"/>
                <a:ea typeface="楷体_GB2312" pitchFamily="49" charset="-122"/>
              </a:rPr>
              <a:t>各个</a:t>
            </a:r>
            <a:r>
              <a:rPr kumimoji="1" lang="en-US" altLang="zh-CN" sz="2900" dirty="0">
                <a:latin typeface="楷体_GB2312" pitchFamily="49" charset="-122"/>
                <a:ea typeface="楷体_GB2312" pitchFamily="49" charset="-122"/>
              </a:rPr>
              <a:t>Compositor</a:t>
            </a:r>
            <a:r>
              <a:rPr kumimoji="1" lang="zh-CN" altLang="en-US" sz="2900" dirty="0">
                <a:latin typeface="楷体_GB2312" pitchFamily="49" charset="-122"/>
                <a:ea typeface="楷体_GB2312" pitchFamily="49" charset="-122"/>
              </a:rPr>
              <a:t>子类实现不同的换行策略</a:t>
            </a:r>
          </a:p>
        </p:txBody>
      </p:sp>
    </p:spTree>
    <p:extLst>
      <p:ext uri="{BB962C8B-B14F-4D97-AF65-F5344CB8AC3E}">
        <p14:creationId xmlns:p14="http://schemas.microsoft.com/office/powerpoint/2010/main" val="2680050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658969" y="189434"/>
            <a:ext cx="10785056" cy="990829"/>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 </a:t>
            </a:r>
            <a:r>
              <a:rPr lang="en-US" altLang="zh-CN" dirty="0"/>
              <a:t>——</a:t>
            </a:r>
            <a:r>
              <a:rPr lang="zh-CN" altLang="en-US" dirty="0"/>
              <a:t>策略模式</a:t>
            </a:r>
            <a:r>
              <a:rPr lang="zh-CN" altLang="en-US" dirty="0" smtClean="0"/>
              <a:t>（</a:t>
            </a:r>
            <a:r>
              <a:rPr lang="en-US" altLang="zh-CN" dirty="0" smtClean="0"/>
              <a:t>Strategy</a:t>
            </a:r>
            <a:r>
              <a:rPr lang="zh-CN" altLang="en-US" dirty="0" smtClean="0"/>
              <a:t>）</a:t>
            </a:r>
            <a:endParaRPr lang="zh-CN" altLang="en-US" dirty="0"/>
          </a:p>
        </p:txBody>
      </p:sp>
      <p:sp>
        <p:nvSpPr>
          <p:cNvPr id="300035" name="Rectangle 3"/>
          <p:cNvSpPr>
            <a:spLocks noGrp="1" noChangeArrowheads="1"/>
          </p:cNvSpPr>
          <p:nvPr>
            <p:ph type="body" idx="1"/>
          </p:nvPr>
        </p:nvSpPr>
        <p:spPr>
          <a:xfrm>
            <a:off x="701750" y="1485578"/>
            <a:ext cx="9975647" cy="481124"/>
          </a:xfrm>
        </p:spPr>
        <p:txBody>
          <a:bodyPr/>
          <a:lstStyle/>
          <a:p>
            <a:pPr marL="0" indent="0" algn="just">
              <a:lnSpc>
                <a:spcPct val="80000"/>
              </a:lnSpc>
              <a:buNone/>
            </a:pPr>
            <a:r>
              <a:rPr lang="zh-CN" altLang="en-US" sz="2100" b="1" dirty="0"/>
              <a:t>定义一些类来封装不同的换行算法，这样封装的算法称为一个</a:t>
            </a:r>
            <a:r>
              <a:rPr lang="zh-CN" altLang="en-US" sz="2100" b="1" dirty="0">
                <a:solidFill>
                  <a:srgbClr val="66FF33"/>
                </a:solidFill>
              </a:rPr>
              <a:t>策略</a:t>
            </a:r>
            <a:r>
              <a:rPr lang="zh-CN" altLang="en-US" sz="2100" b="1" dirty="0" smtClean="0">
                <a:solidFill>
                  <a:srgbClr val="66FF33"/>
                </a:solidFill>
              </a:rPr>
              <a:t>（</a:t>
            </a:r>
            <a:r>
              <a:rPr lang="en-US" altLang="zh-CN" sz="2100" b="1" dirty="0" smtClean="0">
                <a:solidFill>
                  <a:srgbClr val="66FF33"/>
                </a:solidFill>
              </a:rPr>
              <a:t>Strategy</a:t>
            </a:r>
            <a:r>
              <a:rPr lang="zh-CN" altLang="en-US" sz="2100" b="1" dirty="0" smtClean="0">
                <a:solidFill>
                  <a:srgbClr val="66FF33"/>
                </a:solidFill>
              </a:rPr>
              <a:t>）</a:t>
            </a:r>
            <a:endParaRPr lang="zh-CN" altLang="en-US" sz="2100" b="1" dirty="0">
              <a:solidFill>
                <a:srgbClr val="66FF33"/>
              </a:solidFill>
            </a:endParaRPr>
          </a:p>
        </p:txBody>
      </p:sp>
      <p:pic>
        <p:nvPicPr>
          <p:cNvPr id="300036" name="Picture 4" descr="strat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95" y="2323528"/>
            <a:ext cx="10897357" cy="3506012"/>
          </a:xfrm>
          <a:prstGeom prst="rect">
            <a:avLst/>
          </a:prstGeom>
          <a:noFill/>
          <a:extLst>
            <a:ext uri="{909E8E84-426E-40DD-AFC4-6F175D3DCCD1}">
              <a14:hiddenFill xmlns:a14="http://schemas.microsoft.com/office/drawing/2010/main">
                <a:solidFill>
                  <a:srgbClr val="FFFFFF"/>
                </a:solidFill>
              </a14:hiddenFill>
            </a:ext>
          </a:extLst>
        </p:spPr>
      </p:pic>
      <p:sp>
        <p:nvSpPr>
          <p:cNvPr id="300039" name="AutoShape 7"/>
          <p:cNvSpPr>
            <a:spLocks noChangeArrowheads="1"/>
          </p:cNvSpPr>
          <p:nvPr/>
        </p:nvSpPr>
        <p:spPr bwMode="auto">
          <a:xfrm>
            <a:off x="2871071" y="3657338"/>
            <a:ext cx="3152881" cy="627208"/>
          </a:xfrm>
          <a:prstGeom prst="wedgeRectCallout">
            <a:avLst>
              <a:gd name="adj1" fmla="val -3227"/>
              <a:gd name="adj2" fmla="val 1398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a:solidFill>
                  <a:schemeClr val="bg2"/>
                </a:solidFill>
              </a:rPr>
              <a:t>实现一次决定一个换行位置的简单策略。</a:t>
            </a:r>
          </a:p>
        </p:txBody>
      </p:sp>
      <p:sp>
        <p:nvSpPr>
          <p:cNvPr id="300040" name="AutoShape 8"/>
          <p:cNvSpPr>
            <a:spLocks noChangeArrowheads="1"/>
          </p:cNvSpPr>
          <p:nvPr/>
        </p:nvSpPr>
        <p:spPr bwMode="auto">
          <a:xfrm>
            <a:off x="4121205" y="2577587"/>
            <a:ext cx="3356293" cy="919376"/>
          </a:xfrm>
          <a:prstGeom prst="wedgeRectCallout">
            <a:avLst>
              <a:gd name="adj1" fmla="val 53662"/>
              <a:gd name="adj2" fmla="val 1456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a:solidFill>
                  <a:schemeClr val="bg2"/>
                </a:solidFill>
              </a:rPr>
              <a:t>实现查找换行位置的</a:t>
            </a:r>
            <a:r>
              <a:rPr kumimoji="1" lang="en-US" altLang="zh-CN" sz="1900">
                <a:solidFill>
                  <a:schemeClr val="bg2"/>
                </a:solidFill>
              </a:rPr>
              <a:t>TEX</a:t>
            </a:r>
            <a:r>
              <a:rPr kumimoji="1" lang="zh-CN" altLang="en-US" sz="1900">
                <a:solidFill>
                  <a:schemeClr val="bg2"/>
                </a:solidFill>
              </a:rPr>
              <a:t>算法。全局优化，一次处理一段文字的换行</a:t>
            </a:r>
          </a:p>
        </p:txBody>
      </p:sp>
      <p:sp>
        <p:nvSpPr>
          <p:cNvPr id="300041" name="AutoShape 9"/>
          <p:cNvSpPr>
            <a:spLocks noChangeArrowheads="1"/>
          </p:cNvSpPr>
          <p:nvPr/>
        </p:nvSpPr>
        <p:spPr bwMode="auto">
          <a:xfrm>
            <a:off x="8596261" y="2864991"/>
            <a:ext cx="3356293" cy="906672"/>
          </a:xfrm>
          <a:prstGeom prst="wedgeRectCallout">
            <a:avLst>
              <a:gd name="adj1" fmla="val -17046"/>
              <a:gd name="adj2" fmla="val 11444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a:solidFill>
                  <a:schemeClr val="bg2"/>
                </a:solidFill>
              </a:rPr>
              <a:t>实现每一行都含有一个固定数目项的分行策略。如对一系列图标进行分行</a:t>
            </a:r>
          </a:p>
        </p:txBody>
      </p:sp>
    </p:spTree>
    <p:extLst>
      <p:ext uri="{BB962C8B-B14F-4D97-AF65-F5344CB8AC3E}">
        <p14:creationId xmlns:p14="http://schemas.microsoft.com/office/powerpoint/2010/main" val="605714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0039"/>
                                        </p:tgtEl>
                                        <p:attrNameLst>
                                          <p:attrName>style.visibility</p:attrName>
                                        </p:attrNameLst>
                                      </p:cBhvr>
                                      <p:to>
                                        <p:strVal val="visible"/>
                                      </p:to>
                                    </p:set>
                                    <p:animEffect transition="in" filter="slide(fromBottom)">
                                      <p:cBhvr>
                                        <p:cTn id="7" dur="500"/>
                                        <p:tgtEl>
                                          <p:spTgt spid="300039"/>
                                        </p:tgtEl>
                                      </p:cBhvr>
                                    </p:animEffect>
                                  </p:childTnLst>
                                  <p:subTnLst>
                                    <p:set>
                                      <p:cBhvr override="childStyle">
                                        <p:cTn dur="1" fill="hold" display="0" masterRel="nextClick" afterEffect="1"/>
                                        <p:tgtEl>
                                          <p:spTgt spid="30003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0040"/>
                                        </p:tgtEl>
                                        <p:attrNameLst>
                                          <p:attrName>style.visibility</p:attrName>
                                        </p:attrNameLst>
                                      </p:cBhvr>
                                      <p:to>
                                        <p:strVal val="visible"/>
                                      </p:to>
                                    </p:set>
                                    <p:animEffect transition="in" filter="slide(fromBottom)">
                                      <p:cBhvr>
                                        <p:cTn id="12" dur="500"/>
                                        <p:tgtEl>
                                          <p:spTgt spid="300040"/>
                                        </p:tgtEl>
                                      </p:cBhvr>
                                    </p:animEffect>
                                  </p:childTnLst>
                                  <p:subTnLst>
                                    <p:set>
                                      <p:cBhvr override="childStyle">
                                        <p:cTn dur="1" fill="hold" display="0" masterRel="nextClick" afterEffect="1"/>
                                        <p:tgtEl>
                                          <p:spTgt spid="30004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00041"/>
                                        </p:tgtEl>
                                        <p:attrNameLst>
                                          <p:attrName>style.visibility</p:attrName>
                                        </p:attrNameLst>
                                      </p:cBhvr>
                                      <p:to>
                                        <p:strVal val="visible"/>
                                      </p:to>
                                    </p:set>
                                    <p:animEffect transition="in" filter="slide(fromBottom)">
                                      <p:cBhvr>
                                        <p:cTn id="17" dur="500"/>
                                        <p:tgtEl>
                                          <p:spTgt spid="300041"/>
                                        </p:tgtEl>
                                      </p:cBhvr>
                                    </p:animEffect>
                                  </p:childTnLst>
                                  <p:subTnLst>
                                    <p:set>
                                      <p:cBhvr override="childStyle">
                                        <p:cTn dur="1" fill="hold" display="0" masterRel="nextClick" afterEffect="1"/>
                                        <p:tgtEl>
                                          <p:spTgt spid="30004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9" grpId="0" animBg="1" autoUpdateAnimBg="0"/>
      <p:bldP spid="300040" grpId="0" animBg="1" autoUpdateAnimBg="0"/>
      <p:bldP spid="300041"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734067" y="199113"/>
            <a:ext cx="10785056" cy="83839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 </a:t>
            </a:r>
            <a:r>
              <a:rPr lang="en-US" altLang="zh-CN" dirty="0"/>
              <a:t>——</a:t>
            </a:r>
            <a:r>
              <a:rPr lang="zh-CN" altLang="en-US" dirty="0"/>
              <a:t>策略模式</a:t>
            </a:r>
            <a:r>
              <a:rPr lang="zh-CN" altLang="en-US" dirty="0" smtClean="0"/>
              <a:t>（</a:t>
            </a:r>
            <a:r>
              <a:rPr lang="en-US" altLang="zh-CN" dirty="0" smtClean="0"/>
              <a:t>Strategy</a:t>
            </a:r>
            <a:r>
              <a:rPr lang="zh-CN" altLang="en-US" dirty="0" smtClean="0"/>
              <a:t>）</a:t>
            </a:r>
            <a:endParaRPr lang="zh-CN" altLang="en-US" dirty="0"/>
          </a:p>
        </p:txBody>
      </p:sp>
      <p:sp>
        <p:nvSpPr>
          <p:cNvPr id="301059" name="Rectangle 3"/>
          <p:cNvSpPr>
            <a:spLocks noGrp="1" noChangeArrowheads="1"/>
          </p:cNvSpPr>
          <p:nvPr>
            <p:ph type="body" idx="1"/>
          </p:nvPr>
        </p:nvSpPr>
        <p:spPr>
          <a:xfrm>
            <a:off x="197694" y="1094409"/>
            <a:ext cx="10373995" cy="304871"/>
          </a:xfrm>
        </p:spPr>
        <p:txBody>
          <a:bodyPr/>
          <a:lstStyle/>
          <a:p>
            <a:pPr algn="just">
              <a:buFont typeface="Wingdings" pitchFamily="2" charset="2"/>
              <a:buNone/>
            </a:pPr>
            <a:r>
              <a:rPr lang="zh-CN" altLang="en-US" sz="2100" dirty="0"/>
              <a:t>（</a:t>
            </a:r>
            <a:r>
              <a:rPr lang="en-US" altLang="zh-CN" sz="2100" dirty="0"/>
              <a:t>2</a:t>
            </a:r>
            <a:r>
              <a:rPr lang="zh-CN" altLang="en-US" sz="2100" dirty="0"/>
              <a:t>）结构</a:t>
            </a:r>
          </a:p>
        </p:txBody>
      </p:sp>
      <p:pic>
        <p:nvPicPr>
          <p:cNvPr id="301060" name="Picture 4" descr="strate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646" y="1905441"/>
            <a:ext cx="10679113" cy="4420623"/>
          </a:xfrm>
          <a:prstGeom prst="rect">
            <a:avLst/>
          </a:prstGeom>
          <a:noFill/>
          <a:extLst>
            <a:ext uri="{909E8E84-426E-40DD-AFC4-6F175D3DCCD1}">
              <a14:hiddenFill xmlns:a14="http://schemas.microsoft.com/office/drawing/2010/main">
                <a:solidFill>
                  <a:srgbClr val="FFFFFF"/>
                </a:solidFill>
              </a14:hiddenFill>
            </a:ext>
          </a:extLst>
        </p:spPr>
      </p:pic>
      <p:sp>
        <p:nvSpPr>
          <p:cNvPr id="301061" name="AutoShape 5"/>
          <p:cNvSpPr>
            <a:spLocks noChangeArrowheads="1"/>
          </p:cNvSpPr>
          <p:nvPr/>
        </p:nvSpPr>
        <p:spPr bwMode="auto">
          <a:xfrm>
            <a:off x="8441584" y="1448135"/>
            <a:ext cx="3152881" cy="533524"/>
          </a:xfrm>
          <a:prstGeom prst="wedgeRoundRectCallout">
            <a:avLst>
              <a:gd name="adj1" fmla="val -78963"/>
              <a:gd name="adj2" fmla="val 12410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700">
                <a:solidFill>
                  <a:schemeClr val="bg2"/>
                </a:solidFill>
              </a:rPr>
              <a:t>声明所有支持的算法的公共接口</a:t>
            </a:r>
          </a:p>
        </p:txBody>
      </p:sp>
      <p:sp>
        <p:nvSpPr>
          <p:cNvPr id="301062" name="AutoShape 6"/>
          <p:cNvSpPr>
            <a:spLocks noChangeArrowheads="1"/>
          </p:cNvSpPr>
          <p:nvPr/>
        </p:nvSpPr>
        <p:spPr bwMode="auto">
          <a:xfrm>
            <a:off x="1220470" y="3810882"/>
            <a:ext cx="2440940" cy="609741"/>
          </a:xfrm>
          <a:prstGeom prst="wedgeRoundRectCallout">
            <a:avLst>
              <a:gd name="adj1" fmla="val 75347"/>
              <a:gd name="adj2" fmla="val 4192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dirty="0" smtClean="0">
                <a:solidFill>
                  <a:schemeClr val="bg2"/>
                </a:solidFill>
              </a:rPr>
              <a:t>用</a:t>
            </a:r>
            <a:r>
              <a:rPr kumimoji="1" lang="en-US" altLang="zh-CN" sz="1900" dirty="0" smtClean="0">
                <a:solidFill>
                  <a:schemeClr val="bg2"/>
                </a:solidFill>
              </a:rPr>
              <a:t>Strategy</a:t>
            </a:r>
            <a:r>
              <a:rPr kumimoji="1" lang="zh-CN" altLang="en-US" sz="1900" dirty="0" smtClean="0">
                <a:solidFill>
                  <a:schemeClr val="bg2"/>
                </a:solidFill>
              </a:rPr>
              <a:t>的</a:t>
            </a:r>
            <a:r>
              <a:rPr kumimoji="1" lang="zh-CN" altLang="en-US" sz="1900" dirty="0">
                <a:solidFill>
                  <a:schemeClr val="bg2"/>
                </a:solidFill>
              </a:rPr>
              <a:t>接口实现算法</a:t>
            </a:r>
          </a:p>
        </p:txBody>
      </p:sp>
      <p:sp>
        <p:nvSpPr>
          <p:cNvPr id="301063" name="AutoShape 7"/>
          <p:cNvSpPr>
            <a:spLocks noChangeArrowheads="1"/>
          </p:cNvSpPr>
          <p:nvPr/>
        </p:nvSpPr>
        <p:spPr bwMode="auto">
          <a:xfrm>
            <a:off x="1178925" y="1125538"/>
            <a:ext cx="4941276" cy="856120"/>
          </a:xfrm>
          <a:prstGeom prst="wedgeRoundRectCallout">
            <a:avLst>
              <a:gd name="adj1" fmla="val 34434"/>
              <a:gd name="adj2" fmla="val 9956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spcBef>
                <a:spcPct val="20000"/>
              </a:spcBef>
              <a:buClr>
                <a:schemeClr val="accent2"/>
              </a:buClr>
              <a:buSzPct val="80000"/>
              <a:buFont typeface="Wingdings" pitchFamily="2" charset="2"/>
              <a:buNone/>
            </a:pPr>
            <a:r>
              <a:rPr kumimoji="1" lang="zh-CN" altLang="en-US" sz="1700" dirty="0">
                <a:solidFill>
                  <a:schemeClr val="bg2"/>
                </a:solidFill>
              </a:rPr>
              <a:t>用一个</a:t>
            </a:r>
            <a:r>
              <a:rPr kumimoji="1" lang="en-US" altLang="zh-CN" sz="1700" dirty="0" err="1" smtClean="0">
                <a:solidFill>
                  <a:schemeClr val="bg2"/>
                </a:solidFill>
              </a:rPr>
              <a:t>ConcreteStrategy</a:t>
            </a:r>
            <a:r>
              <a:rPr kumimoji="1" lang="zh-CN" altLang="en-US" sz="1700" dirty="0" smtClean="0">
                <a:solidFill>
                  <a:schemeClr val="bg2"/>
                </a:solidFill>
              </a:rPr>
              <a:t>对象</a:t>
            </a:r>
            <a:r>
              <a:rPr kumimoji="1" lang="zh-CN" altLang="en-US" sz="1700" dirty="0">
                <a:solidFill>
                  <a:schemeClr val="bg2"/>
                </a:solidFill>
              </a:rPr>
              <a:t>配置。</a:t>
            </a:r>
          </a:p>
          <a:p>
            <a:pPr>
              <a:spcBef>
                <a:spcPct val="20000"/>
              </a:spcBef>
              <a:buClr>
                <a:schemeClr val="accent2"/>
              </a:buClr>
              <a:buSzPct val="80000"/>
              <a:buFont typeface="Wingdings" pitchFamily="2" charset="2"/>
              <a:buNone/>
            </a:pPr>
            <a:r>
              <a:rPr kumimoji="1" lang="zh-CN" altLang="en-US" sz="1700" dirty="0">
                <a:solidFill>
                  <a:schemeClr val="bg2"/>
                </a:solidFill>
              </a:rPr>
              <a:t>保持对一</a:t>
            </a:r>
            <a:r>
              <a:rPr kumimoji="1" lang="zh-CN" altLang="en-US" sz="1700" dirty="0" smtClean="0">
                <a:solidFill>
                  <a:schemeClr val="bg2"/>
                </a:solidFill>
              </a:rPr>
              <a:t>个</a:t>
            </a:r>
            <a:r>
              <a:rPr kumimoji="1" lang="en-US" altLang="zh-CN" sz="1700" dirty="0" smtClean="0">
                <a:solidFill>
                  <a:schemeClr val="bg2"/>
                </a:solidFill>
              </a:rPr>
              <a:t>Strategy</a:t>
            </a:r>
            <a:r>
              <a:rPr kumimoji="1" lang="zh-CN" altLang="en-US" sz="1700" dirty="0" smtClean="0">
                <a:solidFill>
                  <a:schemeClr val="bg2"/>
                </a:solidFill>
              </a:rPr>
              <a:t>对象</a:t>
            </a:r>
            <a:r>
              <a:rPr kumimoji="1" lang="zh-CN" altLang="en-US" sz="1700" dirty="0">
                <a:solidFill>
                  <a:schemeClr val="bg2"/>
                </a:solidFill>
              </a:rPr>
              <a:t>的引用。</a:t>
            </a:r>
          </a:p>
          <a:p>
            <a:pPr>
              <a:spcBef>
                <a:spcPct val="20000"/>
              </a:spcBef>
              <a:buClr>
                <a:schemeClr val="accent2"/>
              </a:buClr>
              <a:buSzPct val="80000"/>
              <a:buFont typeface="Wingdings" pitchFamily="2" charset="2"/>
              <a:buNone/>
            </a:pPr>
            <a:r>
              <a:rPr kumimoji="1" lang="zh-CN" altLang="en-US" sz="1700" dirty="0">
                <a:solidFill>
                  <a:schemeClr val="bg2"/>
                </a:solidFill>
              </a:rPr>
              <a:t>可以定义一个</a:t>
            </a:r>
            <a:r>
              <a:rPr kumimoji="1" lang="zh-CN" altLang="en-US" sz="1700" dirty="0" smtClean="0">
                <a:solidFill>
                  <a:schemeClr val="bg2"/>
                </a:solidFill>
              </a:rPr>
              <a:t>允许</a:t>
            </a:r>
            <a:r>
              <a:rPr kumimoji="1" lang="en-US" altLang="zh-CN" sz="1700" dirty="0" smtClean="0">
                <a:solidFill>
                  <a:schemeClr val="bg2"/>
                </a:solidFill>
              </a:rPr>
              <a:t>Strategy</a:t>
            </a:r>
            <a:r>
              <a:rPr kumimoji="1" lang="zh-CN" altLang="en-US" sz="1700" dirty="0" smtClean="0">
                <a:solidFill>
                  <a:schemeClr val="bg2"/>
                </a:solidFill>
              </a:rPr>
              <a:t>访问</a:t>
            </a:r>
            <a:r>
              <a:rPr kumimoji="1" lang="zh-CN" altLang="en-US" sz="1700" dirty="0">
                <a:solidFill>
                  <a:schemeClr val="bg2"/>
                </a:solidFill>
              </a:rPr>
              <a:t>它的数据的接口。</a:t>
            </a:r>
          </a:p>
        </p:txBody>
      </p:sp>
    </p:spTree>
    <p:extLst>
      <p:ext uri="{BB962C8B-B14F-4D97-AF65-F5344CB8AC3E}">
        <p14:creationId xmlns:p14="http://schemas.microsoft.com/office/powerpoint/2010/main" val="4203285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629742" y="261442"/>
            <a:ext cx="10785056" cy="76217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 </a:t>
            </a:r>
            <a:r>
              <a:rPr lang="en-US" altLang="zh-CN" dirty="0"/>
              <a:t>——</a:t>
            </a:r>
            <a:r>
              <a:rPr lang="zh-CN" altLang="en-US" dirty="0"/>
              <a:t>策略模式</a:t>
            </a:r>
            <a:r>
              <a:rPr lang="zh-CN" altLang="en-US" dirty="0" smtClean="0"/>
              <a:t>（</a:t>
            </a:r>
            <a:r>
              <a:rPr lang="en-US" altLang="zh-CN" dirty="0" smtClean="0"/>
              <a:t>Strategy</a:t>
            </a:r>
            <a:r>
              <a:rPr lang="zh-CN" altLang="en-US" dirty="0" smtClean="0"/>
              <a:t>）</a:t>
            </a:r>
            <a:endParaRPr lang="zh-CN" altLang="en-US" dirty="0"/>
          </a:p>
        </p:txBody>
      </p:sp>
      <p:sp>
        <p:nvSpPr>
          <p:cNvPr id="302083" name="Rectangle 3"/>
          <p:cNvSpPr>
            <a:spLocks noGrp="1" noChangeArrowheads="1"/>
          </p:cNvSpPr>
          <p:nvPr>
            <p:ph type="body" idx="1"/>
          </p:nvPr>
        </p:nvSpPr>
        <p:spPr>
          <a:xfrm>
            <a:off x="701750" y="1197546"/>
            <a:ext cx="10373995" cy="4725494"/>
          </a:xfrm>
        </p:spPr>
        <p:txBody>
          <a:bodyPr/>
          <a:lstStyle/>
          <a:p>
            <a:pPr algn="just">
              <a:lnSpc>
                <a:spcPct val="100000"/>
              </a:lnSpc>
              <a:buFont typeface="Wingdings" pitchFamily="2" charset="2"/>
              <a:buNone/>
            </a:pPr>
            <a:r>
              <a:rPr lang="en-US" altLang="zh-CN" sz="2900" dirty="0">
                <a:latin typeface="楷体_GB2312" pitchFamily="49" charset="-122"/>
                <a:ea typeface="楷体_GB2312" pitchFamily="49" charset="-122"/>
              </a:rPr>
              <a:t> </a:t>
            </a:r>
            <a:r>
              <a:rPr lang="zh-CN" altLang="en-US" sz="2900" dirty="0">
                <a:latin typeface="楷体_GB2312" pitchFamily="49" charset="-122"/>
                <a:ea typeface="楷体_GB2312" pitchFamily="49" charset="-122"/>
              </a:rPr>
              <a:t>（</a:t>
            </a:r>
            <a:r>
              <a:rPr lang="en-US" altLang="zh-CN" sz="2900" dirty="0">
                <a:latin typeface="楷体_GB2312" pitchFamily="49" charset="-122"/>
                <a:ea typeface="楷体_GB2312" pitchFamily="49" charset="-122"/>
              </a:rPr>
              <a:t>3</a:t>
            </a:r>
            <a:r>
              <a:rPr lang="zh-CN" altLang="en-US" sz="2900" dirty="0">
                <a:latin typeface="楷体_GB2312" pitchFamily="49" charset="-122"/>
                <a:ea typeface="楷体_GB2312" pitchFamily="49" charset="-122"/>
              </a:rPr>
              <a:t>）参与者职责</a:t>
            </a:r>
          </a:p>
          <a:p>
            <a:pPr>
              <a:lnSpc>
                <a:spcPct val="100000"/>
              </a:lnSpc>
              <a:buClr>
                <a:srgbClr val="FF3300"/>
              </a:buClr>
            </a:pPr>
            <a:r>
              <a:rPr lang="zh-CN" altLang="en-US" sz="2900" dirty="0" smtClean="0">
                <a:latin typeface="楷体_GB2312" pitchFamily="49" charset="-122"/>
                <a:ea typeface="楷体_GB2312" pitchFamily="49" charset="-122"/>
              </a:rPr>
              <a:t>策略</a:t>
            </a:r>
            <a:r>
              <a:rPr lang="en-US" altLang="zh-CN" sz="2900" dirty="0" smtClean="0">
                <a:latin typeface="楷体_GB2312" pitchFamily="49" charset="-122"/>
                <a:ea typeface="楷体_GB2312" pitchFamily="49" charset="-122"/>
              </a:rPr>
              <a:t>Strategy </a:t>
            </a:r>
            <a:r>
              <a:rPr lang="en-US" altLang="zh-CN" sz="2900" dirty="0">
                <a:latin typeface="楷体_GB2312" pitchFamily="49" charset="-122"/>
                <a:ea typeface="楷体_GB2312" pitchFamily="49" charset="-122"/>
              </a:rPr>
              <a:t>(Compositor) </a:t>
            </a:r>
          </a:p>
          <a:p>
            <a:pPr algn="just">
              <a:lnSpc>
                <a:spcPct val="100000"/>
              </a:lnSpc>
              <a:buClr>
                <a:srgbClr val="FF3300"/>
              </a:buClr>
              <a:buFont typeface="Wingdings" pitchFamily="2" charset="2"/>
              <a:buNone/>
            </a:pPr>
            <a:r>
              <a:rPr lang="en-US" altLang="zh-CN" sz="2900" dirty="0">
                <a:latin typeface="楷体_GB2312" pitchFamily="49" charset="-122"/>
                <a:ea typeface="楷体_GB2312" pitchFamily="49" charset="-122"/>
              </a:rPr>
              <a:t>   </a:t>
            </a: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声明所有支持的算法的公共接口。</a:t>
            </a:r>
          </a:p>
          <a:p>
            <a:pPr algn="just">
              <a:lnSpc>
                <a:spcPct val="100000"/>
              </a:lnSpc>
              <a:buClr>
                <a:srgbClr val="FF3300"/>
              </a:buClr>
            </a:pPr>
            <a:r>
              <a:rPr lang="zh-CN" altLang="en-US" sz="2900" dirty="0">
                <a:latin typeface="楷体_GB2312" pitchFamily="49" charset="-122"/>
                <a:ea typeface="楷体_GB2312" pitchFamily="49" charset="-122"/>
              </a:rPr>
              <a:t>具体策略</a:t>
            </a:r>
            <a:r>
              <a:rPr lang="en-US" altLang="zh-CN" sz="2900" dirty="0" err="1" smtClean="0">
                <a:latin typeface="楷体_GB2312" pitchFamily="49" charset="-122"/>
                <a:ea typeface="楷体_GB2312" pitchFamily="49" charset="-122"/>
              </a:rPr>
              <a:t>ConcreteStrategy</a:t>
            </a:r>
            <a:r>
              <a:rPr lang="en-US" altLang="zh-CN" sz="2900" dirty="0" smtClean="0">
                <a:latin typeface="楷体_GB2312" pitchFamily="49" charset="-122"/>
                <a:ea typeface="楷体_GB2312" pitchFamily="49" charset="-122"/>
              </a:rPr>
              <a:t> </a:t>
            </a:r>
            <a:r>
              <a:rPr lang="en-US" altLang="zh-CN" sz="2900" dirty="0">
                <a:latin typeface="楷体_GB2312" pitchFamily="49" charset="-122"/>
                <a:ea typeface="楷体_GB2312" pitchFamily="49" charset="-122"/>
              </a:rPr>
              <a:t>(</a:t>
            </a:r>
            <a:r>
              <a:rPr lang="en-US" altLang="zh-CN" sz="2900" dirty="0" err="1">
                <a:latin typeface="楷体_GB2312" pitchFamily="49" charset="-122"/>
                <a:ea typeface="楷体_GB2312" pitchFamily="49" charset="-122"/>
              </a:rPr>
              <a:t>SimpleCompositor</a:t>
            </a:r>
            <a:r>
              <a:rPr lang="en-US" altLang="zh-CN" sz="2900" dirty="0">
                <a:latin typeface="楷体_GB2312" pitchFamily="49" charset="-122"/>
                <a:ea typeface="楷体_GB2312" pitchFamily="49" charset="-122"/>
              </a:rPr>
              <a:t>, </a:t>
            </a:r>
            <a:r>
              <a:rPr lang="en-US" altLang="zh-CN" sz="2900" dirty="0" err="1">
                <a:latin typeface="楷体_GB2312" pitchFamily="49" charset="-122"/>
                <a:ea typeface="楷体_GB2312" pitchFamily="49" charset="-122"/>
              </a:rPr>
              <a:t>TeXCompositor</a:t>
            </a:r>
            <a:r>
              <a:rPr lang="en-US" altLang="zh-CN" sz="2900" dirty="0">
                <a:latin typeface="楷体_GB2312" pitchFamily="49" charset="-122"/>
                <a:ea typeface="楷体_GB2312" pitchFamily="49" charset="-122"/>
              </a:rPr>
              <a:t>, </a:t>
            </a:r>
            <a:r>
              <a:rPr lang="en-US" altLang="zh-CN" sz="2900" dirty="0" err="1">
                <a:latin typeface="楷体_GB2312" pitchFamily="49" charset="-122"/>
                <a:ea typeface="楷体_GB2312" pitchFamily="49" charset="-122"/>
              </a:rPr>
              <a:t>ArrayCompositor</a:t>
            </a:r>
            <a:r>
              <a:rPr lang="en-US" altLang="zh-CN" sz="2900" dirty="0">
                <a:latin typeface="楷体_GB2312" pitchFamily="49" charset="-122"/>
                <a:ea typeface="楷体_GB2312" pitchFamily="49" charset="-122"/>
              </a:rPr>
              <a:t>) </a:t>
            </a:r>
          </a:p>
          <a:p>
            <a:pPr algn="just">
              <a:lnSpc>
                <a:spcPct val="100000"/>
              </a:lnSpc>
              <a:buClr>
                <a:srgbClr val="FF3300"/>
              </a:buClr>
              <a:buFont typeface="Wingdings" pitchFamily="2" charset="2"/>
              <a:buNone/>
            </a:pPr>
            <a:r>
              <a:rPr lang="en-US" altLang="zh-CN" sz="2900" dirty="0">
                <a:latin typeface="楷体_GB2312" pitchFamily="49" charset="-122"/>
                <a:ea typeface="楷体_GB2312" pitchFamily="49" charset="-122"/>
              </a:rPr>
              <a:t>   </a:t>
            </a:r>
            <a:r>
              <a:rPr lang="en-US" altLang="zh-CN" sz="2900" dirty="0">
                <a:latin typeface="Courier New"/>
                <a:ea typeface="楷体_GB2312" pitchFamily="49" charset="-122"/>
              </a:rPr>
              <a:t>——</a:t>
            </a:r>
            <a:r>
              <a:rPr lang="zh-CN" altLang="en-US" sz="2900" dirty="0" smtClean="0">
                <a:latin typeface="楷体_GB2312" pitchFamily="49" charset="-122"/>
                <a:ea typeface="楷体_GB2312" pitchFamily="49" charset="-122"/>
              </a:rPr>
              <a:t>用</a:t>
            </a:r>
            <a:r>
              <a:rPr lang="en-US" altLang="zh-CN" sz="2900" dirty="0" smtClean="0">
                <a:latin typeface="楷体_GB2312" pitchFamily="49" charset="-122"/>
                <a:ea typeface="楷体_GB2312" pitchFamily="49" charset="-122"/>
              </a:rPr>
              <a:t>Strategy</a:t>
            </a:r>
            <a:r>
              <a:rPr lang="zh-CN" altLang="en-US" sz="2900" dirty="0" smtClean="0">
                <a:latin typeface="楷体_GB2312" pitchFamily="49" charset="-122"/>
                <a:ea typeface="楷体_GB2312" pitchFamily="49" charset="-122"/>
              </a:rPr>
              <a:t>的</a:t>
            </a:r>
            <a:r>
              <a:rPr lang="zh-CN" altLang="en-US" sz="2900" dirty="0">
                <a:latin typeface="楷体_GB2312" pitchFamily="49" charset="-122"/>
                <a:ea typeface="楷体_GB2312" pitchFamily="49" charset="-122"/>
              </a:rPr>
              <a:t>接口实现算法。</a:t>
            </a:r>
          </a:p>
          <a:p>
            <a:pPr algn="just">
              <a:lnSpc>
                <a:spcPct val="100000"/>
              </a:lnSpc>
              <a:buClr>
                <a:srgbClr val="FF3300"/>
              </a:buClr>
            </a:pPr>
            <a:r>
              <a:rPr lang="zh-CN" altLang="en-US" sz="2900" dirty="0">
                <a:latin typeface="楷体_GB2312" pitchFamily="49" charset="-122"/>
                <a:ea typeface="楷体_GB2312" pitchFamily="49" charset="-122"/>
              </a:rPr>
              <a:t>上下文</a:t>
            </a:r>
            <a:r>
              <a:rPr lang="en-US" altLang="zh-CN" sz="2900" dirty="0">
                <a:latin typeface="楷体_GB2312" pitchFamily="49" charset="-122"/>
                <a:ea typeface="楷体_GB2312" pitchFamily="49" charset="-122"/>
              </a:rPr>
              <a:t>Context (Composition) </a:t>
            </a:r>
          </a:p>
          <a:p>
            <a:pPr algn="just">
              <a:lnSpc>
                <a:spcPct val="100000"/>
              </a:lnSpc>
              <a:buFont typeface="Wingdings" pitchFamily="2" charset="2"/>
              <a:buNone/>
            </a:pPr>
            <a:r>
              <a:rPr lang="en-US" altLang="zh-CN" sz="2900" dirty="0">
                <a:latin typeface="楷体_GB2312" pitchFamily="49" charset="-122"/>
                <a:ea typeface="楷体_GB2312" pitchFamily="49" charset="-122"/>
              </a:rPr>
              <a:t>   </a:t>
            </a: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用一个</a:t>
            </a:r>
            <a:r>
              <a:rPr lang="en-US" altLang="zh-CN" sz="2900" dirty="0" err="1" smtClean="0">
                <a:latin typeface="楷体_GB2312" pitchFamily="49" charset="-122"/>
                <a:ea typeface="楷体_GB2312" pitchFamily="49" charset="-122"/>
              </a:rPr>
              <a:t>ConcreteStrategy</a:t>
            </a:r>
            <a:r>
              <a:rPr lang="zh-CN" altLang="en-US" sz="2900" dirty="0" smtClean="0">
                <a:latin typeface="楷体_GB2312" pitchFamily="49" charset="-122"/>
                <a:ea typeface="楷体_GB2312" pitchFamily="49" charset="-122"/>
              </a:rPr>
              <a:t>对象</a:t>
            </a:r>
            <a:r>
              <a:rPr lang="zh-CN" altLang="en-US" sz="2900" dirty="0">
                <a:latin typeface="楷体_GB2312" pitchFamily="49" charset="-122"/>
                <a:ea typeface="楷体_GB2312" pitchFamily="49" charset="-122"/>
              </a:rPr>
              <a:t>配置。</a:t>
            </a:r>
          </a:p>
          <a:p>
            <a:pPr algn="just">
              <a:lnSpc>
                <a:spcPct val="100000"/>
              </a:lnSpc>
              <a:buFont typeface="Wingdings" pitchFamily="2" charset="2"/>
              <a:buNone/>
            </a:pPr>
            <a:r>
              <a:rPr lang="zh-CN" altLang="en-US" sz="2900" dirty="0">
                <a:latin typeface="楷体_GB2312" pitchFamily="49" charset="-122"/>
                <a:ea typeface="楷体_GB2312" pitchFamily="49" charset="-122"/>
              </a:rPr>
              <a:t>   </a:t>
            </a: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维持对一</a:t>
            </a:r>
            <a:r>
              <a:rPr lang="zh-CN" altLang="en-US" sz="2900" dirty="0" smtClean="0">
                <a:latin typeface="楷体_GB2312" pitchFamily="49" charset="-122"/>
                <a:ea typeface="楷体_GB2312" pitchFamily="49" charset="-122"/>
              </a:rPr>
              <a:t>个</a:t>
            </a:r>
            <a:r>
              <a:rPr lang="en-US" altLang="zh-CN" sz="2900" dirty="0" smtClean="0">
                <a:latin typeface="楷体_GB2312" pitchFamily="49" charset="-122"/>
                <a:ea typeface="楷体_GB2312" pitchFamily="49" charset="-122"/>
              </a:rPr>
              <a:t>Strategy</a:t>
            </a:r>
            <a:r>
              <a:rPr lang="zh-CN" altLang="en-US" sz="2900" dirty="0" smtClean="0">
                <a:latin typeface="楷体_GB2312" pitchFamily="49" charset="-122"/>
                <a:ea typeface="楷体_GB2312" pitchFamily="49" charset="-122"/>
              </a:rPr>
              <a:t>对象</a:t>
            </a:r>
            <a:r>
              <a:rPr lang="zh-CN" altLang="en-US" sz="2900" dirty="0">
                <a:latin typeface="楷体_GB2312" pitchFamily="49" charset="-122"/>
                <a:ea typeface="楷体_GB2312" pitchFamily="49" charset="-122"/>
              </a:rPr>
              <a:t>的引用。</a:t>
            </a:r>
          </a:p>
          <a:p>
            <a:pPr algn="just">
              <a:lnSpc>
                <a:spcPct val="100000"/>
              </a:lnSpc>
              <a:buFont typeface="Wingdings" pitchFamily="2" charset="2"/>
              <a:buNone/>
            </a:pPr>
            <a:r>
              <a:rPr lang="zh-CN" altLang="en-US" sz="2900" dirty="0">
                <a:latin typeface="楷体_GB2312" pitchFamily="49" charset="-122"/>
                <a:ea typeface="楷体_GB2312" pitchFamily="49" charset="-122"/>
              </a:rPr>
              <a:t>   </a:t>
            </a: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定义一个</a:t>
            </a:r>
            <a:r>
              <a:rPr lang="zh-CN" altLang="en-US" sz="2900" dirty="0" smtClean="0">
                <a:latin typeface="楷体_GB2312" pitchFamily="49" charset="-122"/>
                <a:ea typeface="楷体_GB2312" pitchFamily="49" charset="-122"/>
              </a:rPr>
              <a:t>允许</a:t>
            </a:r>
            <a:r>
              <a:rPr lang="en-US" altLang="zh-CN" sz="2900" dirty="0" smtClean="0">
                <a:latin typeface="楷体_GB2312" pitchFamily="49" charset="-122"/>
                <a:ea typeface="楷体_GB2312" pitchFamily="49" charset="-122"/>
              </a:rPr>
              <a:t>Strategy</a:t>
            </a:r>
            <a:r>
              <a:rPr lang="zh-CN" altLang="en-US" sz="2900" dirty="0" smtClean="0">
                <a:latin typeface="楷体_GB2312" pitchFamily="49" charset="-122"/>
                <a:ea typeface="楷体_GB2312" pitchFamily="49" charset="-122"/>
              </a:rPr>
              <a:t>访问</a:t>
            </a:r>
            <a:r>
              <a:rPr lang="zh-CN" altLang="en-US" sz="2900" dirty="0">
                <a:latin typeface="楷体_GB2312" pitchFamily="49" charset="-122"/>
                <a:ea typeface="楷体_GB2312" pitchFamily="49" charset="-122"/>
              </a:rPr>
              <a:t>它的数据的接口。</a:t>
            </a:r>
          </a:p>
        </p:txBody>
      </p:sp>
    </p:spTree>
    <p:extLst>
      <p:ext uri="{BB962C8B-B14F-4D97-AF65-F5344CB8AC3E}">
        <p14:creationId xmlns:p14="http://schemas.microsoft.com/office/powerpoint/2010/main" val="1609105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 </a:t>
            </a:r>
            <a:r>
              <a:rPr lang="en-US" altLang="zh-CN" dirty="0"/>
              <a:t>——</a:t>
            </a:r>
            <a:r>
              <a:rPr lang="zh-CN" altLang="en-US" dirty="0"/>
              <a:t>策略模式</a:t>
            </a:r>
            <a:r>
              <a:rPr lang="zh-CN" altLang="en-US" dirty="0" smtClean="0"/>
              <a:t>（</a:t>
            </a:r>
            <a:r>
              <a:rPr lang="en-US" altLang="zh-CN" dirty="0" smtClean="0"/>
              <a:t>Strategy</a:t>
            </a:r>
            <a:r>
              <a:rPr lang="zh-CN" altLang="en-US" dirty="0" smtClean="0"/>
              <a:t>）</a:t>
            </a:r>
            <a:endParaRPr lang="zh-CN" altLang="en-US" dirty="0"/>
          </a:p>
        </p:txBody>
      </p:sp>
      <p:sp>
        <p:nvSpPr>
          <p:cNvPr id="878595" name="Rectangle 3"/>
          <p:cNvSpPr>
            <a:spLocks noGrp="1" noChangeArrowheads="1"/>
          </p:cNvSpPr>
          <p:nvPr>
            <p:ph type="body" idx="1"/>
          </p:nvPr>
        </p:nvSpPr>
        <p:spPr/>
        <p:txBody>
          <a:bodyPr/>
          <a:lstStyle/>
          <a:p>
            <a:pPr algn="just">
              <a:buFont typeface="Wingdings" pitchFamily="2" charset="2"/>
              <a:buNone/>
            </a:pPr>
            <a:r>
              <a:rPr lang="zh-CN" altLang="en-US" sz="3200" dirty="0">
                <a:latin typeface="楷体_GB2312" pitchFamily="49" charset="-122"/>
                <a:ea typeface="楷体_GB2312" pitchFamily="49" charset="-122"/>
              </a:rPr>
              <a:t>（</a:t>
            </a:r>
            <a:r>
              <a:rPr lang="en-US" altLang="zh-CN" sz="3200" dirty="0">
                <a:latin typeface="楷体_GB2312" pitchFamily="49" charset="-122"/>
                <a:ea typeface="楷体_GB2312" pitchFamily="49" charset="-122"/>
              </a:rPr>
              <a:t>4</a:t>
            </a:r>
            <a:r>
              <a:rPr lang="zh-CN" altLang="en-US" sz="3200" dirty="0">
                <a:latin typeface="楷体_GB2312" pitchFamily="49" charset="-122"/>
                <a:ea typeface="楷体_GB2312" pitchFamily="49" charset="-122"/>
              </a:rPr>
              <a:t>）协作</a:t>
            </a:r>
          </a:p>
          <a:p>
            <a:pPr algn="just">
              <a:buClr>
                <a:srgbClr val="FF3300"/>
              </a:buClr>
            </a:pPr>
            <a:r>
              <a:rPr lang="en-US" altLang="zh-CN" sz="3200" dirty="0" smtClean="0">
                <a:latin typeface="楷体_GB2312" pitchFamily="49" charset="-122"/>
                <a:ea typeface="楷体_GB2312" pitchFamily="49" charset="-122"/>
              </a:rPr>
              <a:t>Strategy</a:t>
            </a:r>
            <a:r>
              <a:rPr lang="zh-CN" altLang="en-US" sz="3200" dirty="0" smtClean="0">
                <a:latin typeface="楷体_GB2312" pitchFamily="49" charset="-122"/>
                <a:ea typeface="楷体_GB2312" pitchFamily="49" charset="-122"/>
              </a:rPr>
              <a:t>和</a:t>
            </a:r>
            <a:r>
              <a:rPr lang="en-US" altLang="zh-CN" sz="3200" dirty="0">
                <a:latin typeface="楷体_GB2312" pitchFamily="49" charset="-122"/>
                <a:ea typeface="楷体_GB2312" pitchFamily="49" charset="-122"/>
              </a:rPr>
              <a:t>Context</a:t>
            </a:r>
            <a:r>
              <a:rPr lang="zh-CN" altLang="en-US" sz="3200" dirty="0">
                <a:latin typeface="楷体_GB2312" pitchFamily="49" charset="-122"/>
                <a:ea typeface="楷体_GB2312" pitchFamily="49" charset="-122"/>
              </a:rPr>
              <a:t>交互作用来实现选择的算法。</a:t>
            </a:r>
          </a:p>
          <a:p>
            <a:pPr algn="just">
              <a:buClr>
                <a:srgbClr val="FF3300"/>
              </a:buClr>
            </a:pPr>
            <a:r>
              <a:rPr lang="zh-CN" altLang="en-US" sz="3200" dirty="0">
                <a:latin typeface="楷体_GB2312" pitchFamily="49" charset="-122"/>
                <a:ea typeface="楷体_GB2312" pitchFamily="49" charset="-122"/>
              </a:rPr>
              <a:t>上下文将客户的请求传给它的策略。</a:t>
            </a:r>
          </a:p>
          <a:p>
            <a:endParaRPr lang="en-US" altLang="zh-CN" sz="3200" dirty="0"/>
          </a:p>
        </p:txBody>
      </p:sp>
    </p:spTree>
    <p:extLst>
      <p:ext uri="{BB962C8B-B14F-4D97-AF65-F5344CB8AC3E}">
        <p14:creationId xmlns:p14="http://schemas.microsoft.com/office/powerpoint/2010/main" val="3302042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701750" y="261442"/>
            <a:ext cx="10785056" cy="76217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 </a:t>
            </a:r>
            <a:r>
              <a:rPr lang="en-US" altLang="zh-CN" dirty="0"/>
              <a:t>——</a:t>
            </a:r>
            <a:r>
              <a:rPr lang="zh-CN" altLang="en-US" dirty="0"/>
              <a:t>策略模式</a:t>
            </a:r>
            <a:r>
              <a:rPr lang="zh-CN" altLang="en-US" dirty="0" smtClean="0"/>
              <a:t>（</a:t>
            </a:r>
            <a:r>
              <a:rPr lang="en-US" altLang="zh-CN" dirty="0" smtClean="0"/>
              <a:t>Strategy</a:t>
            </a:r>
            <a:r>
              <a:rPr lang="zh-CN" altLang="en-US" dirty="0" smtClean="0"/>
              <a:t>）</a:t>
            </a:r>
            <a:endParaRPr lang="zh-CN" altLang="en-US" dirty="0"/>
          </a:p>
        </p:txBody>
      </p:sp>
      <p:sp>
        <p:nvSpPr>
          <p:cNvPr id="303107" name="Rectangle 3"/>
          <p:cNvSpPr>
            <a:spLocks noGrp="1" noChangeArrowheads="1"/>
          </p:cNvSpPr>
          <p:nvPr>
            <p:ph type="body" idx="1"/>
          </p:nvPr>
        </p:nvSpPr>
        <p:spPr>
          <a:xfrm>
            <a:off x="701750" y="1485578"/>
            <a:ext cx="10373995" cy="4033184"/>
          </a:xfrm>
        </p:spPr>
        <p:txBody>
          <a:bodyPr/>
          <a:lstStyle/>
          <a:p>
            <a:pPr algn="just">
              <a:lnSpc>
                <a:spcPct val="100000"/>
              </a:lnSpc>
              <a:buFont typeface="Wingdings" pitchFamily="2" charset="2"/>
              <a:buNone/>
            </a:pPr>
            <a:r>
              <a:rPr lang="zh-CN" altLang="en-US" sz="2900" dirty="0">
                <a:latin typeface="楷体_GB2312" pitchFamily="49" charset="-122"/>
                <a:ea typeface="楷体_GB2312" pitchFamily="49" charset="-122"/>
              </a:rPr>
              <a:t>（</a:t>
            </a:r>
            <a:r>
              <a:rPr lang="en-US" altLang="zh-CN" sz="2900" dirty="0">
                <a:latin typeface="楷体_GB2312" pitchFamily="49" charset="-122"/>
                <a:ea typeface="楷体_GB2312" pitchFamily="49" charset="-122"/>
              </a:rPr>
              <a:t>4</a:t>
            </a:r>
            <a:r>
              <a:rPr lang="zh-CN" altLang="en-US" sz="2900" dirty="0">
                <a:latin typeface="楷体_GB2312" pitchFamily="49" charset="-122"/>
                <a:ea typeface="楷体_GB2312" pitchFamily="49" charset="-122"/>
              </a:rPr>
              <a:t>）使用条件</a:t>
            </a:r>
          </a:p>
          <a:p>
            <a:pPr algn="just">
              <a:lnSpc>
                <a:spcPct val="100000"/>
              </a:lnSpc>
            </a:pPr>
            <a:r>
              <a:rPr lang="zh-CN" altLang="en-US" sz="2900" dirty="0">
                <a:latin typeface="楷体_GB2312" pitchFamily="49" charset="-122"/>
                <a:ea typeface="楷体_GB2312" pitchFamily="49" charset="-122"/>
              </a:rPr>
              <a:t>一个系统里有多个相关类，其差别仅在于它们的行为不同时。使用策略模式可以动态地让一个对象在许多行为中选择一种行为。 </a:t>
            </a:r>
          </a:p>
          <a:p>
            <a:pPr algn="just">
              <a:lnSpc>
                <a:spcPct val="100000"/>
              </a:lnSpc>
            </a:pPr>
            <a:r>
              <a:rPr lang="zh-CN" altLang="en-US" sz="2900" dirty="0">
                <a:latin typeface="楷体_GB2312" pitchFamily="49" charset="-122"/>
                <a:ea typeface="楷体_GB2312" pitchFamily="49" charset="-122"/>
              </a:rPr>
              <a:t>系统需要动态地在几种算法中选择一种。</a:t>
            </a:r>
          </a:p>
          <a:p>
            <a:pPr algn="just">
              <a:lnSpc>
                <a:spcPct val="100000"/>
              </a:lnSpc>
            </a:pPr>
            <a:r>
              <a:rPr lang="zh-CN" altLang="en-US" sz="2900" dirty="0">
                <a:latin typeface="楷体_GB2312" pitchFamily="49" charset="-122"/>
                <a:ea typeface="楷体_GB2312" pitchFamily="49" charset="-122"/>
              </a:rPr>
              <a:t>当算法使用了客户不应该知道的数据和知识时。</a:t>
            </a:r>
          </a:p>
          <a:p>
            <a:pPr algn="just">
              <a:lnSpc>
                <a:spcPct val="100000"/>
              </a:lnSpc>
            </a:pPr>
            <a:r>
              <a:rPr lang="zh-CN" altLang="en-US" sz="2900" dirty="0">
                <a:latin typeface="楷体_GB2312" pitchFamily="49" charset="-122"/>
                <a:ea typeface="楷体_GB2312" pitchFamily="49" charset="-122"/>
              </a:rPr>
              <a:t>当一个类定义了多种行为，而且在操作中表现为条件语句时。策略模式把这些行为转移到相应的具体策略类。</a:t>
            </a:r>
          </a:p>
        </p:txBody>
      </p:sp>
    </p:spTree>
    <p:extLst>
      <p:ext uri="{BB962C8B-B14F-4D97-AF65-F5344CB8AC3E}">
        <p14:creationId xmlns:p14="http://schemas.microsoft.com/office/powerpoint/2010/main" val="4247931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 </a:t>
            </a:r>
            <a:r>
              <a:rPr lang="en-US" altLang="zh-CN" dirty="0"/>
              <a:t>——</a:t>
            </a:r>
            <a:r>
              <a:rPr lang="zh-CN" altLang="en-US" dirty="0"/>
              <a:t>策略模式</a:t>
            </a:r>
            <a:r>
              <a:rPr lang="zh-CN" altLang="en-US" dirty="0" smtClean="0"/>
              <a:t>（</a:t>
            </a:r>
            <a:r>
              <a:rPr lang="en-US" altLang="zh-CN" dirty="0" smtClean="0"/>
              <a:t>Strategy</a:t>
            </a:r>
            <a:r>
              <a:rPr lang="zh-CN" altLang="en-US" dirty="0" smtClean="0"/>
              <a:t>）</a:t>
            </a:r>
            <a:endParaRPr lang="zh-CN" altLang="en-US" dirty="0"/>
          </a:p>
        </p:txBody>
      </p:sp>
      <p:sp>
        <p:nvSpPr>
          <p:cNvPr id="880643" name="Rectangle 3"/>
          <p:cNvSpPr>
            <a:spLocks noGrp="1" noChangeArrowheads="1"/>
          </p:cNvSpPr>
          <p:nvPr>
            <p:ph type="body" idx="1"/>
          </p:nvPr>
        </p:nvSpPr>
        <p:spPr/>
        <p:txBody>
          <a:bodyPr/>
          <a:lstStyle/>
          <a:p>
            <a:pPr>
              <a:lnSpc>
                <a:spcPct val="100000"/>
              </a:lnSpc>
              <a:buFont typeface="Wingdings" pitchFamily="2" charset="2"/>
              <a:buNone/>
            </a:pPr>
            <a:r>
              <a:rPr lang="zh-CN" altLang="en-US" sz="2900" dirty="0">
                <a:latin typeface="楷体_GB2312" pitchFamily="49" charset="-122"/>
                <a:ea typeface="楷体_GB2312" pitchFamily="49" charset="-122"/>
              </a:rPr>
              <a:t>优点：</a:t>
            </a:r>
          </a:p>
          <a:p>
            <a:pPr algn="just">
              <a:lnSpc>
                <a:spcPct val="100000"/>
              </a:lnSpc>
            </a:pPr>
            <a:r>
              <a:rPr lang="zh-CN" altLang="en-US" sz="2900" dirty="0">
                <a:latin typeface="楷体_GB2312" pitchFamily="49" charset="-122"/>
                <a:ea typeface="楷体_GB2312" pitchFamily="49" charset="-122"/>
              </a:rPr>
              <a:t>定义了一个算法或行为族等级结构和管理办法。 </a:t>
            </a:r>
          </a:p>
          <a:p>
            <a:pPr>
              <a:lnSpc>
                <a:spcPct val="100000"/>
              </a:lnSpc>
            </a:pPr>
            <a:r>
              <a:rPr lang="zh-CN" altLang="en-US" sz="2900" dirty="0">
                <a:latin typeface="楷体_GB2312" pitchFamily="49" charset="-122"/>
                <a:ea typeface="楷体_GB2312" pitchFamily="49" charset="-122"/>
              </a:rPr>
              <a:t>提供了可以替换继承关系的办法。</a:t>
            </a:r>
          </a:p>
          <a:p>
            <a:pPr>
              <a:lnSpc>
                <a:spcPct val="100000"/>
              </a:lnSpc>
            </a:pPr>
            <a:r>
              <a:rPr lang="zh-CN" altLang="en-US" sz="2900" dirty="0">
                <a:latin typeface="楷体_GB2312" pitchFamily="49" charset="-122"/>
                <a:ea typeface="楷体_GB2312" pitchFamily="49" charset="-122"/>
              </a:rPr>
              <a:t>可以避免使用不易维护多重条件转移语句。</a:t>
            </a:r>
          </a:p>
          <a:p>
            <a:pPr>
              <a:lnSpc>
                <a:spcPct val="100000"/>
              </a:lnSpc>
            </a:pPr>
            <a:r>
              <a:rPr lang="zh-CN" altLang="en-US" sz="2900" dirty="0">
                <a:latin typeface="楷体_GB2312" pitchFamily="49" charset="-122"/>
                <a:ea typeface="楷体_GB2312" pitchFamily="49" charset="-122"/>
              </a:rPr>
              <a:t>可以选择不同实现。</a:t>
            </a:r>
          </a:p>
          <a:p>
            <a:pPr>
              <a:lnSpc>
                <a:spcPct val="100000"/>
              </a:lnSpc>
              <a:buFont typeface="Wingdings" pitchFamily="2" charset="2"/>
              <a:buNone/>
            </a:pPr>
            <a:r>
              <a:rPr lang="zh-CN" altLang="en-US" sz="2900" dirty="0">
                <a:latin typeface="楷体_GB2312" pitchFamily="49" charset="-122"/>
                <a:ea typeface="楷体_GB2312" pitchFamily="49" charset="-122"/>
              </a:rPr>
              <a:t>缺点： </a:t>
            </a:r>
          </a:p>
          <a:p>
            <a:pPr>
              <a:lnSpc>
                <a:spcPct val="100000"/>
              </a:lnSpc>
            </a:pPr>
            <a:r>
              <a:rPr lang="zh-CN" altLang="en-US" sz="2900" dirty="0" smtClean="0">
                <a:latin typeface="楷体_GB2312" pitchFamily="49" charset="-122"/>
                <a:ea typeface="楷体_GB2312" pitchFamily="49" charset="-122"/>
              </a:rPr>
              <a:t>在</a:t>
            </a:r>
            <a:r>
              <a:rPr lang="en-US" altLang="zh-CN" sz="2900" dirty="0" smtClean="0">
                <a:latin typeface="楷体_GB2312" pitchFamily="49" charset="-122"/>
                <a:ea typeface="楷体_GB2312" pitchFamily="49" charset="-122"/>
              </a:rPr>
              <a:t>Strategy</a:t>
            </a:r>
            <a:r>
              <a:rPr lang="zh-CN" altLang="en-US" sz="2900" dirty="0" smtClean="0">
                <a:latin typeface="楷体_GB2312" pitchFamily="49" charset="-122"/>
                <a:ea typeface="楷体_GB2312" pitchFamily="49" charset="-122"/>
              </a:rPr>
              <a:t>和</a:t>
            </a:r>
            <a:r>
              <a:rPr lang="en-US" altLang="zh-CN" sz="2900" dirty="0">
                <a:latin typeface="楷体_GB2312" pitchFamily="49" charset="-122"/>
                <a:ea typeface="楷体_GB2312" pitchFamily="49" charset="-122"/>
              </a:rPr>
              <a:t>Context</a:t>
            </a:r>
            <a:r>
              <a:rPr lang="zh-CN" altLang="en-US" sz="2900" dirty="0">
                <a:latin typeface="楷体_GB2312" pitchFamily="49" charset="-122"/>
                <a:ea typeface="楷体_GB2312" pitchFamily="49" charset="-122"/>
              </a:rPr>
              <a:t>之间增加了的通信量。 </a:t>
            </a:r>
          </a:p>
          <a:p>
            <a:pPr>
              <a:lnSpc>
                <a:spcPct val="100000"/>
              </a:lnSpc>
            </a:pPr>
            <a:r>
              <a:rPr lang="zh-CN" altLang="en-US" sz="2900" dirty="0">
                <a:latin typeface="楷体_GB2312" pitchFamily="49" charset="-122"/>
                <a:ea typeface="楷体_GB2312" pitchFamily="49" charset="-122"/>
              </a:rPr>
              <a:t>客户端必须知道理解所有的策略类，并决定使用哪一个策略类。</a:t>
            </a:r>
          </a:p>
          <a:p>
            <a:pPr>
              <a:lnSpc>
                <a:spcPct val="100000"/>
              </a:lnSpc>
            </a:pPr>
            <a:r>
              <a:rPr lang="zh-CN" altLang="en-US" sz="2900" dirty="0">
                <a:latin typeface="楷体_GB2312" pitchFamily="49" charset="-122"/>
                <a:ea typeface="楷体_GB2312" pitchFamily="49" charset="-122"/>
              </a:rPr>
              <a:t>形成很多的策略类。增加了对象的数目。</a:t>
            </a:r>
          </a:p>
        </p:txBody>
      </p:sp>
    </p:spTree>
    <p:extLst>
      <p:ext uri="{BB962C8B-B14F-4D97-AF65-F5344CB8AC3E}">
        <p14:creationId xmlns:p14="http://schemas.microsoft.com/office/powerpoint/2010/main" val="4076689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 </a:t>
            </a:r>
            <a:r>
              <a:rPr lang="en-US" altLang="zh-CN" dirty="0"/>
              <a:t>——</a:t>
            </a:r>
            <a:r>
              <a:rPr lang="zh-CN" altLang="en-US" dirty="0"/>
              <a:t>策略模式</a:t>
            </a:r>
            <a:r>
              <a:rPr lang="zh-CN" altLang="en-US" dirty="0" smtClean="0"/>
              <a:t>（</a:t>
            </a:r>
            <a:r>
              <a:rPr lang="en-US" altLang="zh-CN" dirty="0" smtClean="0"/>
              <a:t>Strategy</a:t>
            </a:r>
            <a:r>
              <a:rPr lang="zh-CN" altLang="en-US" dirty="0" smtClean="0"/>
              <a:t>）</a:t>
            </a:r>
            <a:endParaRPr lang="zh-CN" altLang="en-US" dirty="0"/>
          </a:p>
        </p:txBody>
      </p:sp>
      <p:sp>
        <p:nvSpPr>
          <p:cNvPr id="881667" name="Rectangle 3"/>
          <p:cNvSpPr>
            <a:spLocks noGrp="1" noChangeArrowheads="1"/>
          </p:cNvSpPr>
          <p:nvPr>
            <p:ph type="body" idx="1"/>
          </p:nvPr>
        </p:nvSpPr>
        <p:spPr>
          <a:xfrm>
            <a:off x="773758" y="1341562"/>
            <a:ext cx="10373995" cy="727243"/>
          </a:xfrm>
        </p:spPr>
        <p:txBody>
          <a:bodyPr/>
          <a:lstStyle/>
          <a:p>
            <a:pPr marL="0" indent="0">
              <a:lnSpc>
                <a:spcPct val="80000"/>
              </a:lnSpc>
              <a:buNone/>
            </a:pPr>
            <a:r>
              <a:rPr lang="zh-CN" altLang="en-US" sz="2900">
                <a:ea typeface="楷体_GB2312" pitchFamily="49" charset="-122"/>
              </a:rPr>
              <a:t>赵云保护刘各入吴国迎娶美女，诸葛亮给了他一个锦囊，囊中有三条妙计，嘱咐赵云伺机行事。</a:t>
            </a:r>
          </a:p>
        </p:txBody>
      </p:sp>
      <p:pic>
        <p:nvPicPr>
          <p:cNvPr id="8816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045" y="2213301"/>
            <a:ext cx="10090066" cy="387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354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629742" y="189434"/>
            <a:ext cx="10785056" cy="914612"/>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 </a:t>
            </a:r>
            <a:r>
              <a:rPr lang="zh-CN" altLang="en-US" dirty="0"/>
              <a:t>访问者模式（</a:t>
            </a:r>
            <a:r>
              <a:rPr lang="en-US" altLang="zh-CN" dirty="0"/>
              <a:t>Visitor</a:t>
            </a:r>
            <a:r>
              <a:rPr lang="zh-CN" altLang="en-US" dirty="0"/>
              <a:t>）</a:t>
            </a:r>
          </a:p>
        </p:txBody>
      </p:sp>
      <p:sp>
        <p:nvSpPr>
          <p:cNvPr id="310275" name="Rectangle 3"/>
          <p:cNvSpPr>
            <a:spLocks noGrp="1" noChangeArrowheads="1"/>
          </p:cNvSpPr>
          <p:nvPr>
            <p:ph type="body" idx="1"/>
          </p:nvPr>
        </p:nvSpPr>
        <p:spPr>
          <a:xfrm>
            <a:off x="720310" y="1412232"/>
            <a:ext cx="9797662" cy="3950615"/>
          </a:xfrm>
        </p:spPr>
        <p:txBody>
          <a:bodyPr/>
          <a:lstStyle/>
          <a:p>
            <a:pPr marL="0" indent="0" algn="just">
              <a:buNone/>
            </a:pPr>
            <a:r>
              <a:rPr lang="zh-CN" altLang="en-US" sz="2800" dirty="0">
                <a:ea typeface="楷体_GB2312" pitchFamily="49" charset="-122"/>
              </a:rPr>
              <a:t>对象的</a:t>
            </a:r>
            <a:r>
              <a:rPr lang="zh-CN" altLang="en-US" sz="2800" dirty="0" smtClean="0">
                <a:ea typeface="楷体_GB2312" pitchFamily="49" charset="-122"/>
              </a:rPr>
              <a:t>行为模式</a:t>
            </a:r>
            <a:endParaRPr lang="en-US" altLang="zh-CN" sz="2800" dirty="0" smtClean="0">
              <a:ea typeface="楷体_GB2312" pitchFamily="49" charset="-122"/>
            </a:endParaRPr>
          </a:p>
          <a:p>
            <a:pPr marL="0" indent="0" algn="just">
              <a:buNone/>
            </a:pPr>
            <a:endParaRPr lang="zh-CN" altLang="en-US" sz="2800" b="1" dirty="0">
              <a:solidFill>
                <a:srgbClr val="66FF33"/>
              </a:solidFill>
              <a:latin typeface="楷体_GB2312" pitchFamily="49" charset="-122"/>
              <a:ea typeface="楷体_GB2312" pitchFamily="49" charset="-122"/>
            </a:endParaRPr>
          </a:p>
          <a:p>
            <a:pPr marL="0" indent="0" algn="just">
              <a:buNone/>
            </a:pPr>
            <a:r>
              <a:rPr lang="zh-CN" altLang="en-US" sz="2800" dirty="0">
                <a:ea typeface="楷体_GB2312" pitchFamily="49" charset="-122"/>
              </a:rPr>
              <a:t>封装</a:t>
            </a:r>
            <a:r>
              <a:rPr lang="zh-CN" altLang="en-US" sz="2800" dirty="0">
                <a:latin typeface="楷体_GB2312" pitchFamily="49" charset="-122"/>
                <a:ea typeface="楷体_GB2312" pitchFamily="49" charset="-122"/>
              </a:rPr>
              <a:t>表示一个作用于某对象结构中各元素上的操作。可以不改变被操作元素的</a:t>
            </a:r>
            <a:r>
              <a:rPr lang="zh-CN" altLang="en-US" sz="2800" dirty="0">
                <a:ea typeface="楷体_GB2312" pitchFamily="49" charset="-122"/>
              </a:rPr>
              <a:t>数据结构</a:t>
            </a:r>
            <a:r>
              <a:rPr lang="zh-CN" altLang="en-US" sz="2800" dirty="0">
                <a:latin typeface="楷体_GB2312" pitchFamily="49" charset="-122"/>
                <a:ea typeface="楷体_GB2312" pitchFamily="49" charset="-122"/>
              </a:rPr>
              <a:t>类而定义一个新的操作。</a:t>
            </a:r>
          </a:p>
        </p:txBody>
      </p:sp>
    </p:spTree>
    <p:extLst>
      <p:ext uri="{BB962C8B-B14F-4D97-AF65-F5344CB8AC3E}">
        <p14:creationId xmlns:p14="http://schemas.microsoft.com/office/powerpoint/2010/main" val="3861634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 </a:t>
            </a:r>
            <a:r>
              <a:rPr lang="zh-CN" altLang="en-US"/>
              <a:t>访问者模式（</a:t>
            </a:r>
            <a:r>
              <a:rPr lang="en-US" altLang="zh-CN"/>
              <a:t>Visitor</a:t>
            </a:r>
            <a:r>
              <a:rPr lang="zh-CN" altLang="en-US"/>
              <a:t>）</a:t>
            </a:r>
          </a:p>
        </p:txBody>
      </p:sp>
      <p:sp>
        <p:nvSpPr>
          <p:cNvPr id="889859" name="Rectangle 3"/>
          <p:cNvSpPr>
            <a:spLocks noGrp="1" noChangeArrowheads="1"/>
          </p:cNvSpPr>
          <p:nvPr>
            <p:ph type="body" idx="1"/>
          </p:nvPr>
        </p:nvSpPr>
        <p:spPr/>
        <p:txBody>
          <a:bodyPr/>
          <a:lstStyle/>
          <a:p>
            <a:r>
              <a:rPr lang="zh-CN" altLang="en-US" sz="2800" dirty="0"/>
              <a:t>如何对一个保存有不同类型对象的聚集采取某种操作</a:t>
            </a:r>
          </a:p>
        </p:txBody>
      </p:sp>
    </p:spTree>
    <p:extLst>
      <p:ext uri="{BB962C8B-B14F-4D97-AF65-F5344CB8AC3E}">
        <p14:creationId xmlns:p14="http://schemas.microsoft.com/office/powerpoint/2010/main" val="1927039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629742" y="405457"/>
            <a:ext cx="8279325" cy="5760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观察者模式（</a:t>
            </a:r>
            <a:r>
              <a:rPr lang="en-US" altLang="zh-CN" dirty="0"/>
              <a:t>Observer</a:t>
            </a:r>
            <a:r>
              <a:rPr lang="zh-CN" altLang="en-US" dirty="0"/>
              <a:t>）</a:t>
            </a:r>
          </a:p>
        </p:txBody>
      </p:sp>
      <p:sp>
        <p:nvSpPr>
          <p:cNvPr id="284675" name="Rectangle 3"/>
          <p:cNvSpPr>
            <a:spLocks noGrp="1" noChangeArrowheads="1"/>
          </p:cNvSpPr>
          <p:nvPr>
            <p:ph type="body" idx="1"/>
          </p:nvPr>
        </p:nvSpPr>
        <p:spPr/>
        <p:txBody>
          <a:bodyPr/>
          <a:lstStyle/>
          <a:p>
            <a:pPr algn="just">
              <a:buFont typeface="Wingdings" pitchFamily="2" charset="2"/>
              <a:buNone/>
            </a:pPr>
            <a:r>
              <a:rPr lang="zh-CN" altLang="en-US" sz="2800" dirty="0">
                <a:latin typeface="楷体_GB2312" pitchFamily="49" charset="-122"/>
                <a:ea typeface="楷体_GB2312" pitchFamily="49" charset="-122"/>
              </a:rPr>
              <a:t>描述了当将系统分为一系列协作的类时，如何建立能保持相关对象之间</a:t>
            </a:r>
            <a:r>
              <a:rPr lang="zh-CN" altLang="en-US" sz="2800" b="1" dirty="0">
                <a:solidFill>
                  <a:schemeClr val="accent1"/>
                </a:solidFill>
                <a:latin typeface="楷体_GB2312" pitchFamily="49" charset="-122"/>
                <a:ea typeface="楷体_GB2312" pitchFamily="49" charset="-122"/>
              </a:rPr>
              <a:t>一致性</a:t>
            </a:r>
            <a:r>
              <a:rPr lang="zh-CN" altLang="en-US" sz="2800" dirty="0">
                <a:latin typeface="楷体_GB2312" pitchFamily="49" charset="-122"/>
                <a:ea typeface="楷体_GB2312" pitchFamily="49" charset="-122"/>
              </a:rPr>
              <a:t>的关系。</a:t>
            </a:r>
          </a:p>
          <a:p>
            <a:pPr algn="just">
              <a:buFont typeface="Wingdings" pitchFamily="2" charset="2"/>
              <a:buNone/>
            </a:pPr>
            <a:r>
              <a:rPr lang="zh-CN" altLang="en-US" sz="2800" dirty="0">
                <a:latin typeface="楷体_GB2312" pitchFamily="49" charset="-122"/>
                <a:ea typeface="楷体_GB2312" pitchFamily="49" charset="-122"/>
              </a:rPr>
              <a:t>    </a:t>
            </a:r>
          </a:p>
          <a:p>
            <a:pPr algn="just">
              <a:buFont typeface="Wingdings" pitchFamily="2" charset="2"/>
              <a:buNone/>
            </a:pPr>
            <a:r>
              <a:rPr lang="zh-CN" altLang="en-US" sz="2800" dirty="0">
                <a:latin typeface="楷体_GB2312" pitchFamily="49" charset="-122"/>
                <a:ea typeface="楷体_GB2312" pitchFamily="49" charset="-122"/>
              </a:rPr>
              <a:t>关键对象：</a:t>
            </a:r>
          </a:p>
          <a:p>
            <a:pPr algn="just"/>
            <a:r>
              <a:rPr lang="zh-CN" altLang="en-US" sz="2800" dirty="0">
                <a:latin typeface="楷体_GB2312" pitchFamily="49" charset="-122"/>
                <a:ea typeface="楷体_GB2312" pitchFamily="49" charset="-122"/>
              </a:rPr>
              <a:t>主题：可以有任意数目依赖于它的观察者。主题的状态变化，所有观察者都可注意到。</a:t>
            </a:r>
          </a:p>
          <a:p>
            <a:pPr algn="just"/>
            <a:r>
              <a:rPr lang="zh-CN" altLang="en-US" sz="2800" dirty="0">
                <a:latin typeface="楷体_GB2312" pitchFamily="49" charset="-122"/>
                <a:ea typeface="楷体_GB2312" pitchFamily="49" charset="-122"/>
              </a:rPr>
              <a:t>观察者：每一个观察者将查询主题以与它的状态同步。</a:t>
            </a:r>
          </a:p>
        </p:txBody>
      </p:sp>
    </p:spTree>
    <p:extLst>
      <p:ext uri="{BB962C8B-B14F-4D97-AF65-F5344CB8AC3E}">
        <p14:creationId xmlns:p14="http://schemas.microsoft.com/office/powerpoint/2010/main" val="27858193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645886" y="54281"/>
            <a:ext cx="10785056" cy="11432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 </a:t>
            </a:r>
            <a:r>
              <a:rPr lang="zh-CN" altLang="en-US" dirty="0"/>
              <a:t>访问者模式（</a:t>
            </a:r>
            <a:r>
              <a:rPr lang="en-US" altLang="zh-CN" dirty="0"/>
              <a:t>Visitor</a:t>
            </a:r>
            <a:r>
              <a:rPr lang="zh-CN" altLang="en-US" dirty="0"/>
              <a:t>）</a:t>
            </a:r>
          </a:p>
        </p:txBody>
      </p:sp>
      <p:sp>
        <p:nvSpPr>
          <p:cNvPr id="312323" name="Rectangle 3"/>
          <p:cNvSpPr>
            <a:spLocks noGrp="1" noChangeArrowheads="1"/>
          </p:cNvSpPr>
          <p:nvPr>
            <p:ph type="body" idx="1"/>
          </p:nvPr>
        </p:nvSpPr>
        <p:spPr>
          <a:xfrm>
            <a:off x="527600" y="1125798"/>
            <a:ext cx="11145264" cy="5328884"/>
          </a:xfrm>
        </p:spPr>
        <p:txBody>
          <a:bodyPr/>
          <a:lstStyle/>
          <a:p>
            <a:pPr marL="0" indent="0">
              <a:lnSpc>
                <a:spcPct val="100000"/>
              </a:lnSpc>
              <a:buNone/>
            </a:pP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例</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：编译器</a:t>
            </a:r>
          </a:p>
          <a:p>
            <a:pPr marL="0" indent="0">
              <a:lnSpc>
                <a:spcPct val="100000"/>
              </a:lnSpc>
              <a:buNone/>
            </a:pPr>
            <a:r>
              <a:rPr lang="zh-CN" altLang="en-US" sz="2400" dirty="0">
                <a:latin typeface="楷体_GB2312" pitchFamily="49" charset="-122"/>
                <a:ea typeface="楷体_GB2312" pitchFamily="49" charset="-122"/>
              </a:rPr>
              <a:t>源程序表示为抽象语法树。编译器对语法树实施：</a:t>
            </a:r>
          </a:p>
          <a:p>
            <a:pPr marL="0" indent="0">
              <a:lnSpc>
                <a:spcPct val="100000"/>
              </a:lnSpc>
              <a:buClr>
                <a:srgbClr val="FF3300"/>
              </a:buClr>
            </a:pPr>
            <a:r>
              <a:rPr lang="zh-CN" altLang="en-US" sz="2400" dirty="0">
                <a:latin typeface="Arial"/>
                <a:ea typeface="楷体_GB2312" pitchFamily="49" charset="-122"/>
              </a:rPr>
              <a:t>“</a:t>
            </a:r>
            <a:r>
              <a:rPr lang="zh-CN" altLang="en-US" sz="2400" dirty="0">
                <a:latin typeface="楷体_GB2312" pitchFamily="49" charset="-122"/>
                <a:ea typeface="楷体_GB2312" pitchFamily="49" charset="-122"/>
              </a:rPr>
              <a:t>静态语义</a:t>
            </a:r>
            <a:r>
              <a:rPr lang="zh-CN" altLang="en-US" sz="2400" dirty="0">
                <a:latin typeface="Arial"/>
                <a:ea typeface="楷体_GB2312" pitchFamily="49" charset="-122"/>
              </a:rPr>
              <a:t>”</a:t>
            </a:r>
            <a:r>
              <a:rPr lang="zh-CN" altLang="en-US" sz="2400" dirty="0">
                <a:latin typeface="楷体_GB2312" pitchFamily="49" charset="-122"/>
                <a:ea typeface="楷体_GB2312" pitchFamily="49" charset="-122"/>
              </a:rPr>
              <a:t>分析操作</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检查是否所有变量被定义。</a:t>
            </a:r>
          </a:p>
          <a:p>
            <a:pPr marL="0" indent="0">
              <a:lnSpc>
                <a:spcPct val="100000"/>
              </a:lnSpc>
              <a:buClr>
                <a:srgbClr val="FF3300"/>
              </a:buClr>
            </a:pPr>
            <a:r>
              <a:rPr lang="zh-CN" altLang="en-US" sz="2400" dirty="0">
                <a:latin typeface="楷体_GB2312" pitchFamily="49" charset="-122"/>
                <a:ea typeface="楷体_GB2312" pitchFamily="49" charset="-122"/>
              </a:rPr>
              <a:t>生成代码的操作：类型检查、代码优化、流程分析，变量赋初值等。</a:t>
            </a:r>
          </a:p>
          <a:p>
            <a:pPr marL="0" indent="0">
              <a:lnSpc>
                <a:spcPct val="100000"/>
              </a:lnSpc>
              <a:buClr>
                <a:srgbClr val="FF3300"/>
              </a:buClr>
            </a:pPr>
            <a:r>
              <a:rPr lang="zh-CN" altLang="en-US" sz="2400" dirty="0">
                <a:latin typeface="楷体_GB2312" pitchFamily="49" charset="-122"/>
                <a:ea typeface="楷体_GB2312" pitchFamily="49" charset="-122"/>
              </a:rPr>
              <a:t>优美格式打印、程序重构、代码调整及对程序进行度量。</a:t>
            </a:r>
          </a:p>
          <a:p>
            <a:pPr marL="0" indent="0">
              <a:lnSpc>
                <a:spcPct val="100000"/>
              </a:lnSpc>
              <a:buNone/>
            </a:pPr>
            <a:endParaRPr lang="zh-CN" altLang="en-US" sz="2400" dirty="0">
              <a:latin typeface="楷体_GB2312" pitchFamily="49" charset="-122"/>
              <a:ea typeface="楷体_GB2312" pitchFamily="49" charset="-122"/>
            </a:endParaRPr>
          </a:p>
          <a:p>
            <a:pPr marL="0" indent="0">
              <a:lnSpc>
                <a:spcPct val="100000"/>
              </a:lnSpc>
              <a:buNone/>
            </a:pPr>
            <a:r>
              <a:rPr lang="zh-CN" altLang="en-US" sz="2400" dirty="0">
                <a:latin typeface="楷体_GB2312" pitchFamily="49" charset="-122"/>
                <a:ea typeface="楷体_GB2312" pitchFamily="49" charset="-122"/>
              </a:rPr>
              <a:t>操作要求</a:t>
            </a:r>
            <a:r>
              <a:rPr lang="en-US" altLang="zh-CN" sz="2400" dirty="0">
                <a:latin typeface="Arial"/>
                <a:ea typeface="楷体_GB2312" pitchFamily="49" charset="-122"/>
              </a:rPr>
              <a:t>——</a:t>
            </a:r>
            <a:r>
              <a:rPr lang="zh-CN" altLang="en-US" sz="2400" dirty="0">
                <a:solidFill>
                  <a:srgbClr val="13ED37"/>
                </a:solidFill>
                <a:latin typeface="楷体_GB2312" pitchFamily="49" charset="-122"/>
                <a:ea typeface="楷体_GB2312" pitchFamily="49" charset="-122"/>
              </a:rPr>
              <a:t>对不同的结点进行不同的类处理</a:t>
            </a:r>
            <a:r>
              <a:rPr lang="zh-CN" altLang="en-US" sz="2400" dirty="0">
                <a:latin typeface="楷体_GB2312" pitchFamily="49" charset="-122"/>
                <a:ea typeface="楷体_GB2312" pitchFamily="49" charset="-122"/>
              </a:rPr>
              <a:t>。例如：</a:t>
            </a:r>
          </a:p>
          <a:p>
            <a:pPr marL="0" indent="0">
              <a:lnSpc>
                <a:spcPct val="100000"/>
              </a:lnSpc>
              <a:buClr>
                <a:srgbClr val="FF6600"/>
              </a:buClr>
              <a:buBlip>
                <a:blip r:embed="rId2"/>
              </a:buBlip>
            </a:pPr>
            <a:r>
              <a:rPr lang="zh-CN" altLang="en-US" sz="2400" dirty="0">
                <a:latin typeface="楷体_GB2312" pitchFamily="49" charset="-122"/>
                <a:ea typeface="楷体_GB2312" pitchFamily="49" charset="-122"/>
              </a:rPr>
              <a:t>赋值语句结点处理</a:t>
            </a:r>
            <a:r>
              <a:rPr lang="en-US" altLang="zh-CN" sz="2400" dirty="0">
                <a:latin typeface="Arial"/>
                <a:ea typeface="楷体_GB2312" pitchFamily="49" charset="-122"/>
              </a:rPr>
              <a:t>——</a:t>
            </a:r>
            <a:r>
              <a:rPr lang="zh-CN" altLang="en-US" sz="2400" dirty="0">
                <a:latin typeface="楷体_GB2312" pitchFamily="49" charset="-122"/>
                <a:ea typeface="楷体_GB2312" pitchFamily="49" charset="-122"/>
              </a:rPr>
              <a:t>赋值语句类</a:t>
            </a:r>
          </a:p>
          <a:p>
            <a:pPr marL="0" indent="0">
              <a:lnSpc>
                <a:spcPct val="100000"/>
              </a:lnSpc>
              <a:buClr>
                <a:srgbClr val="FF6600"/>
              </a:buClr>
              <a:buBlip>
                <a:blip r:embed="rId2"/>
              </a:buBlip>
            </a:pPr>
            <a:r>
              <a:rPr lang="zh-CN" altLang="en-US" sz="2400" dirty="0">
                <a:latin typeface="楷体_GB2312" pitchFamily="49" charset="-122"/>
                <a:ea typeface="楷体_GB2312" pitchFamily="49" charset="-122"/>
              </a:rPr>
              <a:t>变量结点处理</a:t>
            </a:r>
            <a:r>
              <a:rPr lang="en-US" altLang="zh-CN" sz="2400" dirty="0">
                <a:latin typeface="Arial"/>
                <a:ea typeface="楷体_GB2312" pitchFamily="49" charset="-122"/>
              </a:rPr>
              <a:t>——</a:t>
            </a:r>
            <a:r>
              <a:rPr lang="zh-CN" altLang="en-US" sz="2400" dirty="0">
                <a:latin typeface="楷体_GB2312" pitchFamily="49" charset="-122"/>
                <a:ea typeface="楷体_GB2312" pitchFamily="49" charset="-122"/>
              </a:rPr>
              <a:t>变量访问类</a:t>
            </a:r>
          </a:p>
          <a:p>
            <a:pPr marL="0" indent="0">
              <a:lnSpc>
                <a:spcPct val="100000"/>
              </a:lnSpc>
              <a:buClr>
                <a:srgbClr val="FF6600"/>
              </a:buClr>
              <a:buBlip>
                <a:blip r:embed="rId2"/>
              </a:buBlip>
            </a:pPr>
            <a:r>
              <a:rPr lang="zh-CN" altLang="en-US" sz="2400" dirty="0">
                <a:latin typeface="楷体_GB2312" pitchFamily="49" charset="-122"/>
                <a:ea typeface="楷体_GB2312" pitchFamily="49" charset="-122"/>
              </a:rPr>
              <a:t>算术表达式结点处理</a:t>
            </a:r>
            <a:r>
              <a:rPr lang="en-US" altLang="zh-CN" sz="2400" dirty="0">
                <a:latin typeface="Arial"/>
                <a:ea typeface="楷体_GB2312" pitchFamily="49" charset="-122"/>
              </a:rPr>
              <a:t>——</a:t>
            </a:r>
            <a:r>
              <a:rPr lang="zh-CN" altLang="en-US" sz="2400" dirty="0">
                <a:latin typeface="楷体_GB2312" pitchFamily="49" charset="-122"/>
                <a:ea typeface="楷体_GB2312" pitchFamily="49" charset="-122"/>
              </a:rPr>
              <a:t>算术表达式类</a:t>
            </a:r>
          </a:p>
        </p:txBody>
      </p:sp>
    </p:spTree>
    <p:extLst>
      <p:ext uri="{BB962C8B-B14F-4D97-AF65-F5344CB8AC3E}">
        <p14:creationId xmlns:p14="http://schemas.microsoft.com/office/powerpoint/2010/main" val="21366168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 </a:t>
            </a:r>
            <a:r>
              <a:rPr lang="zh-CN" altLang="en-US"/>
              <a:t>访问者模式（</a:t>
            </a:r>
            <a:r>
              <a:rPr lang="en-US" altLang="zh-CN"/>
              <a:t>Visitor</a:t>
            </a:r>
            <a:r>
              <a:rPr lang="zh-CN" altLang="en-US"/>
              <a:t>）</a:t>
            </a:r>
          </a:p>
        </p:txBody>
      </p:sp>
      <p:pic>
        <p:nvPicPr>
          <p:cNvPr id="313347" name="Picture 3" descr="visit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583" y="1905441"/>
            <a:ext cx="10382470" cy="4620695"/>
          </a:xfrm>
          <a:prstGeom prst="rect">
            <a:avLst/>
          </a:prstGeom>
          <a:noFill/>
          <a:extLst>
            <a:ext uri="{909E8E84-426E-40DD-AFC4-6F175D3DCCD1}">
              <a14:hiddenFill xmlns:a14="http://schemas.microsoft.com/office/drawing/2010/main">
                <a:solidFill>
                  <a:srgbClr val="FFFFFF"/>
                </a:solidFill>
              </a14:hiddenFill>
            </a:ext>
          </a:extLst>
        </p:spPr>
      </p:pic>
      <p:sp>
        <p:nvSpPr>
          <p:cNvPr id="313348" name="AutoShape 4"/>
          <p:cNvSpPr>
            <a:spLocks noChangeArrowheads="1"/>
          </p:cNvSpPr>
          <p:nvPr/>
        </p:nvSpPr>
        <p:spPr bwMode="auto">
          <a:xfrm>
            <a:off x="432250" y="1197545"/>
            <a:ext cx="4419966" cy="1223953"/>
          </a:xfrm>
          <a:prstGeom prst="wedgeRoundRectCallout">
            <a:avLst>
              <a:gd name="adj1" fmla="val 51440"/>
              <a:gd name="adj2" fmla="val 6860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dirty="0">
                <a:solidFill>
                  <a:schemeClr val="bg2"/>
                </a:solidFill>
              </a:rPr>
              <a:t>类型检查：在抽象语法树上调用</a:t>
            </a:r>
            <a:r>
              <a:rPr kumimoji="1" lang="en-US" altLang="zh-CN" dirty="0" err="1">
                <a:solidFill>
                  <a:schemeClr val="bg2"/>
                </a:solidFill>
              </a:rPr>
              <a:t>TypeCheck</a:t>
            </a:r>
            <a:r>
              <a:rPr kumimoji="1" lang="zh-CN" altLang="en-US" dirty="0">
                <a:solidFill>
                  <a:schemeClr val="bg2"/>
                </a:solidFill>
              </a:rPr>
              <a:t>操作。每个结点将对调用它的成员的 </a:t>
            </a:r>
            <a:r>
              <a:rPr kumimoji="1" lang="en-US" altLang="zh-CN" dirty="0" err="1">
                <a:solidFill>
                  <a:schemeClr val="bg2"/>
                </a:solidFill>
              </a:rPr>
              <a:t>TypeCheck</a:t>
            </a:r>
            <a:r>
              <a:rPr kumimoji="1" lang="zh-CN" altLang="en-US" dirty="0">
                <a:solidFill>
                  <a:schemeClr val="bg2"/>
                </a:solidFill>
              </a:rPr>
              <a:t>以实现自身的 </a:t>
            </a:r>
            <a:r>
              <a:rPr kumimoji="1" lang="en-US" altLang="zh-CN" dirty="0" err="1">
                <a:solidFill>
                  <a:schemeClr val="bg2"/>
                </a:solidFill>
              </a:rPr>
              <a:t>TypeCheck</a:t>
            </a:r>
            <a:endParaRPr kumimoji="1" lang="en-US" altLang="zh-CN" dirty="0">
              <a:solidFill>
                <a:schemeClr val="bg2"/>
              </a:solidFill>
            </a:endParaRPr>
          </a:p>
        </p:txBody>
      </p:sp>
    </p:spTree>
    <p:extLst>
      <p:ext uri="{BB962C8B-B14F-4D97-AF65-F5344CB8AC3E}">
        <p14:creationId xmlns:p14="http://schemas.microsoft.com/office/powerpoint/2010/main" val="3085653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 </a:t>
            </a:r>
            <a:r>
              <a:rPr lang="zh-CN" altLang="en-US"/>
              <a:t>访问者模式（</a:t>
            </a:r>
            <a:r>
              <a:rPr lang="en-US" altLang="zh-CN"/>
              <a:t>Visitor</a:t>
            </a:r>
            <a:r>
              <a:rPr lang="zh-CN" altLang="en-US"/>
              <a:t>）</a:t>
            </a:r>
          </a:p>
        </p:txBody>
      </p:sp>
      <p:sp>
        <p:nvSpPr>
          <p:cNvPr id="314371" name="Rectangle 3"/>
          <p:cNvSpPr>
            <a:spLocks noGrp="1" noChangeArrowheads="1"/>
          </p:cNvSpPr>
          <p:nvPr>
            <p:ph type="body" idx="1"/>
          </p:nvPr>
        </p:nvSpPr>
        <p:spPr>
          <a:xfrm>
            <a:off x="773758" y="1485578"/>
            <a:ext cx="10373995" cy="3820409"/>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marL="0" indent="0">
              <a:buNone/>
            </a:pPr>
            <a:r>
              <a:rPr lang="zh-CN" altLang="en-US" sz="2800" dirty="0">
                <a:ea typeface="楷体_GB2312" pitchFamily="49" charset="-122"/>
              </a:rPr>
              <a:t>问题：</a:t>
            </a:r>
          </a:p>
          <a:p>
            <a:pPr marL="0" indent="0"/>
            <a:r>
              <a:rPr lang="zh-CN" altLang="en-US" sz="2800" dirty="0">
                <a:ea typeface="楷体_GB2312" pitchFamily="49" charset="-122"/>
              </a:rPr>
              <a:t>操作分散到各种结点类中导致系统难以理解、维护和修改。</a:t>
            </a:r>
          </a:p>
          <a:p>
            <a:pPr marL="0" indent="0"/>
            <a:r>
              <a:rPr lang="zh-CN" altLang="en-US" sz="2800" dirty="0">
                <a:ea typeface="楷体_GB2312" pitchFamily="49" charset="-122"/>
              </a:rPr>
              <a:t>类型检查、优美格式打印、流程分析代码放在一起产生混乱。</a:t>
            </a:r>
          </a:p>
          <a:p>
            <a:pPr marL="0" indent="0"/>
            <a:r>
              <a:rPr lang="zh-CN" altLang="en-US" sz="2800" dirty="0">
                <a:ea typeface="楷体_GB2312" pitchFamily="49" charset="-122"/>
              </a:rPr>
              <a:t>增加新的操作通要重新编译所有类。</a:t>
            </a:r>
          </a:p>
        </p:txBody>
      </p:sp>
    </p:spTree>
    <p:extLst>
      <p:ext uri="{BB962C8B-B14F-4D97-AF65-F5344CB8AC3E}">
        <p14:creationId xmlns:p14="http://schemas.microsoft.com/office/powerpoint/2010/main" val="7131264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 </a:t>
            </a:r>
            <a:r>
              <a:rPr lang="zh-CN" altLang="en-US"/>
              <a:t>访问者模式（</a:t>
            </a:r>
            <a:r>
              <a:rPr lang="en-US" altLang="zh-CN"/>
              <a:t>Visitor</a:t>
            </a:r>
            <a:r>
              <a:rPr lang="zh-CN" altLang="en-US"/>
              <a:t>）</a:t>
            </a:r>
          </a:p>
        </p:txBody>
      </p:sp>
      <p:sp>
        <p:nvSpPr>
          <p:cNvPr id="315395" name="Rectangle 3"/>
          <p:cNvSpPr>
            <a:spLocks noGrp="1" noChangeArrowheads="1"/>
          </p:cNvSpPr>
          <p:nvPr>
            <p:ph type="body" idx="1"/>
          </p:nvPr>
        </p:nvSpPr>
        <p:spPr>
          <a:xfrm>
            <a:off x="527600" y="1413570"/>
            <a:ext cx="11677100" cy="4401569"/>
          </a:xfrm>
        </p:spPr>
        <p:txBody>
          <a:bodyPr/>
          <a:lstStyle/>
          <a:p>
            <a:pPr marL="0" indent="0">
              <a:buNone/>
            </a:pPr>
            <a:r>
              <a:rPr lang="zh-CN" altLang="en-US" sz="2800" dirty="0">
                <a:latin typeface="楷体_GB2312" pitchFamily="49" charset="-122"/>
                <a:ea typeface="楷体_GB2312" pitchFamily="49" charset="-122"/>
              </a:rPr>
              <a:t>希望：</a:t>
            </a:r>
          </a:p>
          <a:p>
            <a:pPr marL="0" indent="0">
              <a:buNone/>
            </a:pPr>
            <a:r>
              <a:rPr lang="zh-CN" altLang="en-US" sz="2800" dirty="0">
                <a:latin typeface="楷体_GB2312" pitchFamily="49" charset="-122"/>
                <a:ea typeface="楷体_GB2312" pitchFamily="49" charset="-122"/>
              </a:rPr>
              <a:t>可以独立地增加新的操作；</a:t>
            </a:r>
          </a:p>
          <a:p>
            <a:pPr marL="0" indent="0">
              <a:buNone/>
            </a:pPr>
            <a:r>
              <a:rPr lang="zh-CN" altLang="en-US" sz="2800" dirty="0">
                <a:latin typeface="楷体_GB2312" pitchFamily="49" charset="-122"/>
                <a:ea typeface="楷体_GB2312" pitchFamily="49" charset="-122"/>
              </a:rPr>
              <a:t>使这些结点类独立于作用于其上的操作。</a:t>
            </a:r>
          </a:p>
        </p:txBody>
      </p:sp>
    </p:spTree>
    <p:extLst>
      <p:ext uri="{BB962C8B-B14F-4D97-AF65-F5344CB8AC3E}">
        <p14:creationId xmlns:p14="http://schemas.microsoft.com/office/powerpoint/2010/main" val="1854147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645886" y="54281"/>
            <a:ext cx="10785056" cy="11432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 </a:t>
            </a:r>
            <a:r>
              <a:rPr lang="zh-CN" altLang="en-US" dirty="0"/>
              <a:t>访问者模式（</a:t>
            </a:r>
            <a:r>
              <a:rPr lang="en-US" altLang="zh-CN" dirty="0"/>
              <a:t>Visitor</a:t>
            </a:r>
            <a:r>
              <a:rPr lang="zh-CN" altLang="en-US" dirty="0"/>
              <a:t>）</a:t>
            </a:r>
          </a:p>
        </p:txBody>
      </p:sp>
      <p:sp>
        <p:nvSpPr>
          <p:cNvPr id="311299" name="Rectangle 3"/>
          <p:cNvSpPr>
            <a:spLocks noGrp="1" noChangeArrowheads="1"/>
          </p:cNvSpPr>
          <p:nvPr>
            <p:ph type="body" idx="1"/>
          </p:nvPr>
        </p:nvSpPr>
        <p:spPr>
          <a:xfrm>
            <a:off x="413718" y="1341562"/>
            <a:ext cx="11630486" cy="4538126"/>
          </a:xfrm>
        </p:spPr>
        <p:txBody>
          <a:bodyPr/>
          <a:lstStyle/>
          <a:p>
            <a:pPr algn="just">
              <a:lnSpc>
                <a:spcPct val="100000"/>
              </a:lnSpc>
              <a:buFont typeface="Wingdings" pitchFamily="2" charset="2"/>
              <a:buNone/>
            </a:pPr>
            <a:r>
              <a:rPr lang="zh-CN" altLang="en-US" sz="2800" dirty="0">
                <a:latin typeface="楷体_GB2312" pitchFamily="49" charset="-122"/>
                <a:ea typeface="楷体_GB2312" pitchFamily="49" charset="-122"/>
              </a:rPr>
              <a:t>解决办法：定义两个类层次结构：</a:t>
            </a:r>
          </a:p>
          <a:p>
            <a:pPr algn="just">
              <a:lnSpc>
                <a:spcPct val="100000"/>
              </a:lnSpc>
            </a:pPr>
            <a:r>
              <a:rPr lang="zh-CN" altLang="en-US" sz="2800" dirty="0">
                <a:latin typeface="楷体_GB2312" pitchFamily="49" charset="-122"/>
                <a:ea typeface="楷体_GB2312" pitchFamily="49" charset="-122"/>
              </a:rPr>
              <a:t>一个为被操作的元素服务</a:t>
            </a:r>
          </a:p>
          <a:p>
            <a:pPr algn="just">
              <a:lnSpc>
                <a:spcPct val="100000"/>
              </a:lnSpc>
            </a:pPr>
            <a:r>
              <a:rPr lang="zh-CN" altLang="en-US" sz="2800" dirty="0">
                <a:latin typeface="楷体_GB2312" pitchFamily="49" charset="-122"/>
                <a:ea typeface="楷体_GB2312" pitchFamily="49" charset="-122"/>
              </a:rPr>
              <a:t>一个为定义操作的访问者服务。</a:t>
            </a:r>
          </a:p>
          <a:p>
            <a:pPr>
              <a:lnSpc>
                <a:spcPct val="100000"/>
              </a:lnSpc>
              <a:buClr>
                <a:srgbClr val="FF3300"/>
              </a:buClr>
            </a:pPr>
            <a:r>
              <a:rPr lang="zh-CN" altLang="en-US" sz="2800" dirty="0">
                <a:latin typeface="楷体_GB2312" pitchFamily="49" charset="-122"/>
                <a:ea typeface="楷体_GB2312" pitchFamily="49" charset="-122"/>
              </a:rPr>
              <a:t>将每个类中相关操作包装在独立的对象（</a:t>
            </a:r>
            <a:r>
              <a:rPr lang="en-US" altLang="zh-CN" sz="2800" b="1" dirty="0">
                <a:latin typeface="楷体_GB2312" pitchFamily="49" charset="-122"/>
                <a:ea typeface="楷体_GB2312" pitchFamily="49" charset="-122"/>
              </a:rPr>
              <a:t>visitor</a:t>
            </a:r>
            <a:r>
              <a:rPr lang="zh-CN" altLang="en-US" sz="2800" dirty="0">
                <a:latin typeface="楷体_GB2312" pitchFamily="49" charset="-122"/>
                <a:ea typeface="楷体_GB2312" pitchFamily="49" charset="-122"/>
              </a:rPr>
              <a:t>）中；</a:t>
            </a:r>
          </a:p>
          <a:p>
            <a:pPr>
              <a:lnSpc>
                <a:spcPct val="100000"/>
              </a:lnSpc>
              <a:buClr>
                <a:srgbClr val="FF3300"/>
              </a:buClr>
            </a:pPr>
            <a:r>
              <a:rPr lang="zh-CN" altLang="en-US" sz="2800" dirty="0">
                <a:latin typeface="楷体_GB2312" pitchFamily="49" charset="-122"/>
                <a:ea typeface="楷体_GB2312" pitchFamily="49" charset="-122"/>
              </a:rPr>
              <a:t>在遍历抽象语法树时将此对象传递给当前访问的元素；</a:t>
            </a:r>
          </a:p>
          <a:p>
            <a:pPr>
              <a:lnSpc>
                <a:spcPct val="100000"/>
              </a:lnSpc>
              <a:buClr>
                <a:srgbClr val="FF3300"/>
              </a:buClr>
            </a:pPr>
            <a:r>
              <a:rPr lang="zh-CN" altLang="en-US" sz="2800" dirty="0">
                <a:latin typeface="楷体_GB2312" pitchFamily="49" charset="-122"/>
                <a:ea typeface="楷体_GB2312" pitchFamily="49" charset="-122"/>
              </a:rPr>
              <a:t>当元素</a:t>
            </a:r>
            <a:r>
              <a:rPr lang="zh-CN" altLang="en-US" sz="2800" dirty="0">
                <a:latin typeface="Arial"/>
                <a:ea typeface="楷体_GB2312" pitchFamily="49" charset="-122"/>
              </a:rPr>
              <a:t>“</a:t>
            </a:r>
            <a:r>
              <a:rPr lang="zh-CN" altLang="en-US" sz="2800" dirty="0">
                <a:latin typeface="楷体_GB2312" pitchFamily="49" charset="-122"/>
                <a:ea typeface="楷体_GB2312" pitchFamily="49" charset="-122"/>
              </a:rPr>
              <a:t>接受</a:t>
            </a:r>
            <a:r>
              <a:rPr lang="zh-CN" altLang="en-US" sz="2800" dirty="0">
                <a:latin typeface="Arial"/>
                <a:ea typeface="楷体_GB2312" pitchFamily="49" charset="-122"/>
              </a:rPr>
              <a:t>”</a:t>
            </a:r>
            <a:r>
              <a:rPr lang="zh-CN" altLang="en-US" sz="2800" dirty="0">
                <a:latin typeface="楷体_GB2312" pitchFamily="49" charset="-122"/>
                <a:ea typeface="楷体_GB2312" pitchFamily="49" charset="-122"/>
              </a:rPr>
              <a:t>该访问者访问时，向访问者发送包含自身类信息的请求。并同时也将该元素作为一个参数。</a:t>
            </a:r>
          </a:p>
          <a:p>
            <a:pPr>
              <a:lnSpc>
                <a:spcPct val="100000"/>
              </a:lnSpc>
              <a:buClr>
                <a:srgbClr val="FF3300"/>
              </a:buClr>
            </a:pPr>
            <a:r>
              <a:rPr lang="zh-CN" altLang="en-US" sz="2800" dirty="0">
                <a:latin typeface="楷体_GB2312" pitchFamily="49" charset="-122"/>
                <a:ea typeface="楷体_GB2312" pitchFamily="49" charset="-122"/>
              </a:rPr>
              <a:t>访问者为接受访问元素执行该操作。 </a:t>
            </a:r>
          </a:p>
          <a:p>
            <a:pPr>
              <a:lnSpc>
                <a:spcPct val="100000"/>
              </a:lnSpc>
              <a:buClr>
                <a:srgbClr val="FF3300"/>
              </a:buClr>
              <a:buFont typeface="Wingdings" pitchFamily="2" charset="2"/>
              <a:buNone/>
            </a:pPr>
            <a:endParaRPr lang="zh-CN" altLang="en-US" sz="2800" dirty="0">
              <a:latin typeface="楷体_GB2312" pitchFamily="49" charset="-122"/>
              <a:ea typeface="楷体_GB2312" pitchFamily="49" charset="-122"/>
            </a:endParaRPr>
          </a:p>
          <a:p>
            <a:pPr>
              <a:lnSpc>
                <a:spcPct val="100000"/>
              </a:lnSpc>
              <a:buClr>
                <a:srgbClr val="FF3300"/>
              </a:buClr>
              <a:buFont typeface="Wingdings" pitchFamily="2" charset="2"/>
              <a:buNone/>
            </a:pPr>
            <a:r>
              <a:rPr lang="en-US" altLang="zh-CN" sz="2800" dirty="0">
                <a:latin typeface="Courier New"/>
                <a:ea typeface="楷体_GB2312" pitchFamily="49" charset="-122"/>
              </a:rPr>
              <a:t>——</a:t>
            </a:r>
            <a:r>
              <a:rPr lang="zh-CN" altLang="en-US" sz="2800" dirty="0">
                <a:latin typeface="楷体_GB2312" pitchFamily="49" charset="-122"/>
                <a:ea typeface="楷体_GB2312" pitchFamily="49" charset="-122"/>
              </a:rPr>
              <a:t>在访问者类结构中增加一个子类就可产生一个新的操作。</a:t>
            </a:r>
          </a:p>
        </p:txBody>
      </p:sp>
    </p:spTree>
    <p:extLst>
      <p:ext uri="{BB962C8B-B14F-4D97-AF65-F5344CB8AC3E}">
        <p14:creationId xmlns:p14="http://schemas.microsoft.com/office/powerpoint/2010/main" val="12976967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Picture 2" descr="visit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235" y="533524"/>
            <a:ext cx="10477819" cy="3124923"/>
          </a:xfrm>
          <a:prstGeom prst="rect">
            <a:avLst/>
          </a:prstGeom>
          <a:noFill/>
          <a:extLst>
            <a:ext uri="{909E8E84-426E-40DD-AFC4-6F175D3DCCD1}">
              <a14:hiddenFill xmlns:a14="http://schemas.microsoft.com/office/drawing/2010/main">
                <a:solidFill>
                  <a:srgbClr val="FFFFFF"/>
                </a:solidFill>
              </a14:hiddenFill>
            </a:ext>
          </a:extLst>
        </p:spPr>
      </p:pic>
      <p:sp>
        <p:nvSpPr>
          <p:cNvPr id="316419" name="AutoShape 3"/>
          <p:cNvSpPr>
            <a:spLocks noChangeArrowheads="1"/>
          </p:cNvSpPr>
          <p:nvPr/>
        </p:nvSpPr>
        <p:spPr bwMode="auto">
          <a:xfrm>
            <a:off x="6776151" y="1773649"/>
            <a:ext cx="3457998" cy="619268"/>
          </a:xfrm>
          <a:prstGeom prst="wedgeRoundRectCallout">
            <a:avLst>
              <a:gd name="adj1" fmla="val -97306"/>
              <a:gd name="adj2" fmla="val 800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a:solidFill>
                  <a:schemeClr val="bg2"/>
                </a:solidFill>
              </a:rPr>
              <a:t>类型检查对象</a:t>
            </a:r>
          </a:p>
          <a:p>
            <a:r>
              <a:rPr kumimoji="1" lang="en-US" altLang="zh-CN" sz="1900">
                <a:solidFill>
                  <a:schemeClr val="bg2"/>
                </a:solidFill>
              </a:rPr>
              <a:t>TyPeCheckingVisitor</a:t>
            </a:r>
          </a:p>
        </p:txBody>
      </p:sp>
      <p:pic>
        <p:nvPicPr>
          <p:cNvPr id="316420" name="Picture 4" descr="visit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235" y="3810882"/>
            <a:ext cx="10376113" cy="2758127"/>
          </a:xfrm>
          <a:prstGeom prst="rect">
            <a:avLst/>
          </a:prstGeom>
          <a:noFill/>
          <a:extLst>
            <a:ext uri="{909E8E84-426E-40DD-AFC4-6F175D3DCCD1}">
              <a14:hiddenFill xmlns:a14="http://schemas.microsoft.com/office/drawing/2010/main">
                <a:solidFill>
                  <a:srgbClr val="FFFFFF"/>
                </a:solidFill>
              </a14:hiddenFill>
            </a:ext>
          </a:extLst>
        </p:spPr>
      </p:pic>
      <p:sp>
        <p:nvSpPr>
          <p:cNvPr id="316421" name="AutoShape 5"/>
          <p:cNvSpPr>
            <a:spLocks noChangeArrowheads="1"/>
          </p:cNvSpPr>
          <p:nvPr/>
        </p:nvSpPr>
        <p:spPr bwMode="auto">
          <a:xfrm>
            <a:off x="239433" y="333452"/>
            <a:ext cx="3661410" cy="1753006"/>
          </a:xfrm>
          <a:prstGeom prst="wedgeRoundRectCallout">
            <a:avLst>
              <a:gd name="adj1" fmla="val -28065"/>
              <a:gd name="adj2" fmla="val 10615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a:solidFill>
                  <a:schemeClr val="bg2"/>
                </a:solidFill>
              </a:rPr>
              <a:t>赋值结点调用访问者的 </a:t>
            </a:r>
            <a:r>
              <a:rPr kumimoji="1" lang="en-US" altLang="zh-CN" sz="1900">
                <a:solidFill>
                  <a:schemeClr val="bg2"/>
                </a:solidFill>
              </a:rPr>
              <a:t>VisitAssignment</a:t>
            </a:r>
            <a:r>
              <a:rPr kumimoji="1" lang="zh-CN" altLang="en-US" sz="1900">
                <a:solidFill>
                  <a:schemeClr val="bg2"/>
                </a:solidFill>
              </a:rPr>
              <a:t>操作。</a:t>
            </a:r>
          </a:p>
          <a:p>
            <a:r>
              <a:rPr kumimoji="1" lang="zh-CN" altLang="en-US" sz="1900">
                <a:solidFill>
                  <a:schemeClr val="bg2"/>
                </a:solidFill>
              </a:rPr>
              <a:t>类</a:t>
            </a:r>
            <a:r>
              <a:rPr kumimoji="1" lang="en-US" altLang="zh-CN" sz="1900">
                <a:solidFill>
                  <a:schemeClr val="bg2"/>
                </a:solidFill>
              </a:rPr>
              <a:t>AssignmentNode</a:t>
            </a:r>
            <a:r>
              <a:rPr kumimoji="1" lang="zh-CN" altLang="en-US" sz="1900">
                <a:solidFill>
                  <a:schemeClr val="bg2"/>
                </a:solidFill>
              </a:rPr>
              <a:t>以前的</a:t>
            </a:r>
            <a:r>
              <a:rPr kumimoji="1" lang="en-US" altLang="zh-CN" sz="1900">
                <a:solidFill>
                  <a:schemeClr val="bg2"/>
                </a:solidFill>
              </a:rPr>
              <a:t>TypeCheck</a:t>
            </a:r>
            <a:r>
              <a:rPr kumimoji="1" lang="zh-CN" altLang="en-US" sz="1900">
                <a:solidFill>
                  <a:schemeClr val="bg2"/>
                </a:solidFill>
              </a:rPr>
              <a:t>操作现在成为</a:t>
            </a:r>
            <a:r>
              <a:rPr kumimoji="1" lang="en-US" altLang="zh-CN" sz="1900">
                <a:solidFill>
                  <a:schemeClr val="bg2"/>
                </a:solidFill>
              </a:rPr>
              <a:t>TypeCheckingVisitor</a:t>
            </a:r>
            <a:r>
              <a:rPr kumimoji="1" lang="zh-CN" altLang="en-US" sz="1900">
                <a:solidFill>
                  <a:schemeClr val="bg2"/>
                </a:solidFill>
              </a:rPr>
              <a:t>的</a:t>
            </a:r>
            <a:r>
              <a:rPr kumimoji="1" lang="en-US" altLang="zh-CN" sz="1900">
                <a:solidFill>
                  <a:schemeClr val="bg2"/>
                </a:solidFill>
              </a:rPr>
              <a:t>VisitAssignment</a:t>
            </a:r>
            <a:r>
              <a:rPr kumimoji="1" lang="zh-CN" altLang="en-US" sz="1900">
                <a:solidFill>
                  <a:schemeClr val="bg2"/>
                </a:solidFill>
              </a:rPr>
              <a:t>操作。</a:t>
            </a:r>
          </a:p>
        </p:txBody>
      </p:sp>
      <p:sp>
        <p:nvSpPr>
          <p:cNvPr id="316422" name="AutoShape 6"/>
          <p:cNvSpPr>
            <a:spLocks noChangeArrowheads="1"/>
          </p:cNvSpPr>
          <p:nvPr/>
        </p:nvSpPr>
        <p:spPr bwMode="auto">
          <a:xfrm>
            <a:off x="239433" y="3934736"/>
            <a:ext cx="3845751" cy="1152792"/>
          </a:xfrm>
          <a:prstGeom prst="wedgeRoundRectCallout">
            <a:avLst>
              <a:gd name="adj1" fmla="val 4546"/>
              <a:gd name="adj2" fmla="val 9655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a:solidFill>
                  <a:schemeClr val="bg2"/>
                </a:solidFill>
              </a:rPr>
              <a:t>每个结点在实现</a:t>
            </a:r>
            <a:r>
              <a:rPr kumimoji="1" lang="en-US" altLang="zh-CN" sz="1900">
                <a:solidFill>
                  <a:schemeClr val="bg2"/>
                </a:solidFill>
              </a:rPr>
              <a:t>Accept</a:t>
            </a:r>
            <a:r>
              <a:rPr kumimoji="1" lang="zh-CN" altLang="en-US" sz="1900">
                <a:solidFill>
                  <a:schemeClr val="bg2"/>
                </a:solidFill>
              </a:rPr>
              <a:t>时，并以某个对象为参数回调访问者，在抽象语法树上调用 </a:t>
            </a:r>
            <a:r>
              <a:rPr kumimoji="1" lang="en-US" altLang="zh-CN" sz="1900">
                <a:solidFill>
                  <a:schemeClr val="bg2"/>
                </a:solidFill>
              </a:rPr>
              <a:t>Accept</a:t>
            </a:r>
            <a:r>
              <a:rPr kumimoji="1" lang="zh-CN" altLang="en-US" sz="1900">
                <a:solidFill>
                  <a:schemeClr val="bg2"/>
                </a:solidFill>
              </a:rPr>
              <a:t>操作。</a:t>
            </a:r>
          </a:p>
        </p:txBody>
      </p:sp>
      <p:sp>
        <p:nvSpPr>
          <p:cNvPr id="316423" name="AutoShape 7"/>
          <p:cNvSpPr>
            <a:spLocks noChangeArrowheads="1"/>
          </p:cNvSpPr>
          <p:nvPr/>
        </p:nvSpPr>
        <p:spPr bwMode="auto">
          <a:xfrm>
            <a:off x="8409802" y="4150686"/>
            <a:ext cx="3051175" cy="685959"/>
          </a:xfrm>
          <a:prstGeom prst="wedgeRoundRectCallout">
            <a:avLst>
              <a:gd name="adj1" fmla="val -158611"/>
              <a:gd name="adj2" fmla="val -14467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kumimoji="1" lang="zh-CN" altLang="en-US" sz="1900">
                <a:solidFill>
                  <a:schemeClr val="bg2"/>
                </a:solidFill>
              </a:rPr>
              <a:t>变量引用结点调用</a:t>
            </a:r>
            <a:r>
              <a:rPr kumimoji="1" lang="en-US" altLang="zh-CN" sz="1900">
                <a:solidFill>
                  <a:schemeClr val="bg2"/>
                </a:solidFill>
              </a:rPr>
              <a:t>VisitVariableRef</a:t>
            </a:r>
            <a:r>
              <a:rPr kumimoji="1" lang="zh-CN" altLang="en-US" sz="1900">
                <a:solidFill>
                  <a:schemeClr val="bg2"/>
                </a:solidFill>
              </a:rPr>
              <a:t>。</a:t>
            </a:r>
          </a:p>
        </p:txBody>
      </p:sp>
      <p:sp>
        <p:nvSpPr>
          <p:cNvPr id="316424" name="AutoShape 8"/>
          <p:cNvSpPr>
            <a:spLocks noChangeArrowheads="1"/>
          </p:cNvSpPr>
          <p:nvPr/>
        </p:nvSpPr>
        <p:spPr bwMode="auto">
          <a:xfrm>
            <a:off x="7447835" y="0"/>
            <a:ext cx="4038569" cy="1152792"/>
          </a:xfrm>
          <a:prstGeom prst="wedgeRoundRectCallout">
            <a:avLst>
              <a:gd name="adj1" fmla="val -71407"/>
              <a:gd name="adj2" fmla="val 2176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a:solidFill>
                  <a:schemeClr val="bg2"/>
                </a:solidFill>
              </a:rPr>
              <a:t>所有抽象语法树的访问者有一个抽象的父类</a:t>
            </a:r>
            <a:r>
              <a:rPr kumimoji="1" lang="en-US" altLang="zh-CN" sz="1900">
                <a:solidFill>
                  <a:schemeClr val="bg2"/>
                </a:solidFill>
              </a:rPr>
              <a:t>NodeVisitor</a:t>
            </a:r>
            <a:r>
              <a:rPr kumimoji="1" lang="zh-CN" altLang="en-US" sz="1900">
                <a:solidFill>
                  <a:schemeClr val="bg2"/>
                </a:solidFill>
              </a:rPr>
              <a:t>。为每一个结点类定义一个操作。</a:t>
            </a:r>
          </a:p>
        </p:txBody>
      </p:sp>
    </p:spTree>
    <p:extLst>
      <p:ext uri="{BB962C8B-B14F-4D97-AF65-F5344CB8AC3E}">
        <p14:creationId xmlns:p14="http://schemas.microsoft.com/office/powerpoint/2010/main" val="2376112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6424"/>
                                        </p:tgtEl>
                                        <p:attrNameLst>
                                          <p:attrName>style.visibility</p:attrName>
                                        </p:attrNameLst>
                                      </p:cBhvr>
                                      <p:to>
                                        <p:strVal val="visible"/>
                                      </p:to>
                                    </p:set>
                                    <p:animEffect transition="in" filter="slide(fromBottom)">
                                      <p:cBhvr>
                                        <p:cTn id="7" dur="500"/>
                                        <p:tgtEl>
                                          <p:spTgt spid="316424"/>
                                        </p:tgtEl>
                                      </p:cBhvr>
                                    </p:animEffect>
                                  </p:childTnLst>
                                  <p:subTnLst>
                                    <p:set>
                                      <p:cBhvr override="childStyle">
                                        <p:cTn dur="1" fill="hold" display="0" masterRel="nextClick" afterEffect="1"/>
                                        <p:tgtEl>
                                          <p:spTgt spid="31642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16422"/>
                                        </p:tgtEl>
                                        <p:attrNameLst>
                                          <p:attrName>style.visibility</p:attrName>
                                        </p:attrNameLst>
                                      </p:cBhvr>
                                      <p:to>
                                        <p:strVal val="visible"/>
                                      </p:to>
                                    </p:set>
                                    <p:animEffect transition="in" filter="slide(fromBottom)">
                                      <p:cBhvr>
                                        <p:cTn id="12" dur="500"/>
                                        <p:tgtEl>
                                          <p:spTgt spid="316422"/>
                                        </p:tgtEl>
                                      </p:cBhvr>
                                    </p:animEffect>
                                  </p:childTnLst>
                                  <p:subTnLst>
                                    <p:set>
                                      <p:cBhvr override="childStyle">
                                        <p:cTn dur="1" fill="hold" display="0" masterRel="nextClick" afterEffect="1"/>
                                        <p:tgtEl>
                                          <p:spTgt spid="316422"/>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16419"/>
                                        </p:tgtEl>
                                        <p:attrNameLst>
                                          <p:attrName>style.visibility</p:attrName>
                                        </p:attrNameLst>
                                      </p:cBhvr>
                                      <p:to>
                                        <p:strVal val="visible"/>
                                      </p:to>
                                    </p:set>
                                    <p:animEffect transition="in" filter="slide(fromBottom)">
                                      <p:cBhvr>
                                        <p:cTn id="17" dur="500"/>
                                        <p:tgtEl>
                                          <p:spTgt spid="316419"/>
                                        </p:tgtEl>
                                      </p:cBhvr>
                                    </p:animEffect>
                                  </p:childTnLst>
                                  <p:subTnLst>
                                    <p:set>
                                      <p:cBhvr override="childStyle">
                                        <p:cTn dur="1" fill="hold" display="0" masterRel="nextClick" afterEffect="1"/>
                                        <p:tgtEl>
                                          <p:spTgt spid="316419"/>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16423"/>
                                        </p:tgtEl>
                                        <p:attrNameLst>
                                          <p:attrName>style.visibility</p:attrName>
                                        </p:attrNameLst>
                                      </p:cBhvr>
                                      <p:to>
                                        <p:strVal val="visible"/>
                                      </p:to>
                                    </p:set>
                                    <p:animEffect transition="in" filter="slide(fromBottom)">
                                      <p:cBhvr>
                                        <p:cTn id="22" dur="500"/>
                                        <p:tgtEl>
                                          <p:spTgt spid="316423"/>
                                        </p:tgtEl>
                                      </p:cBhvr>
                                    </p:animEffect>
                                  </p:childTnLst>
                                  <p:subTnLst>
                                    <p:set>
                                      <p:cBhvr override="childStyle">
                                        <p:cTn dur="1" fill="hold" display="0" masterRel="nextClick" afterEffect="1"/>
                                        <p:tgtEl>
                                          <p:spTgt spid="316423"/>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16421"/>
                                        </p:tgtEl>
                                        <p:attrNameLst>
                                          <p:attrName>style.visibility</p:attrName>
                                        </p:attrNameLst>
                                      </p:cBhvr>
                                      <p:to>
                                        <p:strVal val="visible"/>
                                      </p:to>
                                    </p:set>
                                    <p:animEffect transition="in" filter="slide(fromBottom)">
                                      <p:cBhvr>
                                        <p:cTn id="27" dur="500"/>
                                        <p:tgtEl>
                                          <p:spTgt spid="316421"/>
                                        </p:tgtEl>
                                      </p:cBhvr>
                                    </p:animEffect>
                                  </p:childTnLst>
                                  <p:subTnLst>
                                    <p:set>
                                      <p:cBhvr override="childStyle">
                                        <p:cTn dur="1" fill="hold" display="0" masterRel="nextClick" afterEffect="1"/>
                                        <p:tgtEl>
                                          <p:spTgt spid="3164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animBg="1" autoUpdateAnimBg="0"/>
      <p:bldP spid="316421" grpId="0" animBg="1" autoUpdateAnimBg="0"/>
      <p:bldP spid="316422" grpId="0" animBg="1" autoUpdateAnimBg="0"/>
      <p:bldP spid="316423" grpId="0" animBg="1" autoUpdateAnimBg="0"/>
      <p:bldP spid="316424"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 </a:t>
            </a:r>
            <a:r>
              <a:rPr lang="zh-CN" altLang="en-US"/>
              <a:t>访问者模式（</a:t>
            </a:r>
            <a:r>
              <a:rPr lang="en-US" altLang="zh-CN"/>
              <a:t>Visitor</a:t>
            </a:r>
            <a:r>
              <a:rPr lang="zh-CN" altLang="en-US"/>
              <a:t>）</a:t>
            </a:r>
          </a:p>
        </p:txBody>
      </p:sp>
      <p:sp>
        <p:nvSpPr>
          <p:cNvPr id="317443" name="Rectangle 3"/>
          <p:cNvSpPr>
            <a:spLocks noGrp="1" noChangeArrowheads="1"/>
          </p:cNvSpPr>
          <p:nvPr>
            <p:ph type="body" idx="1"/>
          </p:nvPr>
        </p:nvSpPr>
        <p:spPr>
          <a:xfrm>
            <a:off x="557734" y="1413570"/>
            <a:ext cx="9700194" cy="3669563"/>
          </a:xfrm>
        </p:spPr>
        <p:txBody>
          <a:bodyPr/>
          <a:lstStyle/>
          <a:p>
            <a:pPr marL="0" indent="0">
              <a:spcBef>
                <a:spcPct val="0"/>
              </a:spcBef>
              <a:buClrTx/>
              <a:buNone/>
            </a:pPr>
            <a:r>
              <a:rPr lang="en-US" altLang="zh-CN" sz="3300" dirty="0">
                <a:latin typeface="楷体_GB2312" pitchFamily="49" charset="-122"/>
                <a:ea typeface="楷体_GB2312" pitchFamily="49" charset="-122"/>
              </a:rPr>
              <a:t>Visitor</a:t>
            </a:r>
            <a:r>
              <a:rPr lang="zh-CN" altLang="en-US" sz="3300" dirty="0">
                <a:latin typeface="楷体_GB2312" pitchFamily="49" charset="-122"/>
                <a:ea typeface="楷体_GB2312" pitchFamily="49" charset="-122"/>
              </a:rPr>
              <a:t>模式将每一个编译步骤的操作封装在一个与该步骤相关的 </a:t>
            </a:r>
            <a:r>
              <a:rPr lang="en-US" altLang="zh-CN" sz="3300" dirty="0">
                <a:latin typeface="楷体_GB2312" pitchFamily="49" charset="-122"/>
                <a:ea typeface="楷体_GB2312" pitchFamily="49" charset="-122"/>
              </a:rPr>
              <a:t>Visitor</a:t>
            </a:r>
            <a:r>
              <a:rPr lang="zh-CN" altLang="en-US" sz="3300" dirty="0">
                <a:latin typeface="楷体_GB2312" pitchFamily="49" charset="-122"/>
                <a:ea typeface="楷体_GB2312" pitchFamily="49" charset="-122"/>
              </a:rPr>
              <a:t>中</a:t>
            </a:r>
          </a:p>
          <a:p>
            <a:pPr marL="0" indent="0">
              <a:spcBef>
                <a:spcPct val="0"/>
              </a:spcBef>
              <a:buClrTx/>
              <a:buNone/>
            </a:pPr>
            <a:r>
              <a:rPr lang="zh-CN" altLang="en-US" sz="3300" dirty="0">
                <a:latin typeface="楷体_GB2312" pitchFamily="49" charset="-122"/>
                <a:ea typeface="楷体_GB2312" pitchFamily="49" charset="-122"/>
              </a:rPr>
              <a:t>    </a:t>
            </a:r>
          </a:p>
          <a:p>
            <a:pPr marL="0" indent="0">
              <a:spcBef>
                <a:spcPct val="0"/>
              </a:spcBef>
              <a:buClrTx/>
              <a:buNone/>
            </a:pPr>
            <a:r>
              <a:rPr lang="zh-CN" altLang="en-US" sz="3300" dirty="0">
                <a:latin typeface="楷体_GB2312" pitchFamily="49" charset="-122"/>
                <a:ea typeface="楷体_GB2312" pitchFamily="49" charset="-122"/>
              </a:rPr>
              <a:t>使用 </a:t>
            </a:r>
            <a:r>
              <a:rPr lang="en-US" altLang="zh-CN" sz="3300" dirty="0" err="1">
                <a:latin typeface="楷体_GB2312" pitchFamily="49" charset="-122"/>
                <a:ea typeface="楷体_GB2312" pitchFamily="49" charset="-122"/>
              </a:rPr>
              <a:t>Vsitor</a:t>
            </a:r>
            <a:r>
              <a:rPr lang="zh-CN" altLang="en-US" sz="3300" dirty="0">
                <a:latin typeface="楷体_GB2312" pitchFamily="49" charset="-122"/>
                <a:ea typeface="楷体_GB2312" pitchFamily="49" charset="-122"/>
              </a:rPr>
              <a:t>模式，必须定义两个类层次</a:t>
            </a:r>
          </a:p>
          <a:p>
            <a:pPr marL="226943" lvl="1" indent="0">
              <a:lnSpc>
                <a:spcPct val="90000"/>
              </a:lnSpc>
              <a:spcBef>
                <a:spcPct val="0"/>
              </a:spcBef>
              <a:buClr>
                <a:srgbClr val="FF3300"/>
              </a:buClr>
              <a:buFontTx/>
              <a:buChar char="•"/>
            </a:pPr>
            <a:r>
              <a:rPr lang="en-US" altLang="zh-CN" dirty="0">
                <a:latin typeface="楷体_GB2312" pitchFamily="49" charset="-122"/>
                <a:ea typeface="楷体_GB2312" pitchFamily="49" charset="-122"/>
              </a:rPr>
              <a:t>Node</a:t>
            </a:r>
            <a:r>
              <a:rPr lang="zh-CN" altLang="en-US" dirty="0">
                <a:latin typeface="楷体_GB2312" pitchFamily="49" charset="-122"/>
                <a:ea typeface="楷体_GB2312" pitchFamily="49" charset="-122"/>
              </a:rPr>
              <a:t>层</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一个对应于接受操作的元素另一个对应于定义</a:t>
            </a:r>
          </a:p>
          <a:p>
            <a:pPr marL="226943" lvl="1" indent="0">
              <a:lnSpc>
                <a:spcPct val="90000"/>
              </a:lnSpc>
              <a:spcBef>
                <a:spcPct val="0"/>
              </a:spcBef>
              <a:buClr>
                <a:srgbClr val="FF3300"/>
              </a:buClr>
              <a:buFontTx/>
              <a:buChar char="•"/>
            </a:pPr>
            <a:r>
              <a:rPr lang="zh-CN" altLang="en-US" dirty="0">
                <a:latin typeface="楷体_GB2312" pitchFamily="49" charset="-122"/>
                <a:ea typeface="楷体_GB2312" pitchFamily="49" charset="-122"/>
              </a:rPr>
              <a:t>对元素操作访问者</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增加一个新子类即可创建新的操作</a:t>
            </a:r>
          </a:p>
          <a:p>
            <a:pPr marL="226943" lvl="1" indent="0">
              <a:lnSpc>
                <a:spcPct val="90000"/>
              </a:lnSpc>
              <a:spcBef>
                <a:spcPct val="0"/>
              </a:spcBef>
              <a:buClr>
                <a:srgbClr val="FF3300"/>
              </a:buClr>
              <a:buNone/>
            </a:pPr>
            <a:endParaRPr lang="zh-CN" altLang="en-US" sz="2100" b="1" dirty="0">
              <a:solidFill>
                <a:srgbClr val="66FF33"/>
              </a:solidFill>
              <a:latin typeface="楷体_GB2312" pitchFamily="49" charset="-122"/>
              <a:ea typeface="楷体_GB2312" pitchFamily="49" charset="-122"/>
            </a:endParaRPr>
          </a:p>
          <a:p>
            <a:pPr marL="226943" lvl="1" indent="0">
              <a:lnSpc>
                <a:spcPct val="90000"/>
              </a:lnSpc>
              <a:spcBef>
                <a:spcPct val="0"/>
              </a:spcBef>
              <a:buClr>
                <a:srgbClr val="FF3300"/>
              </a:buClr>
              <a:buNone/>
            </a:pPr>
            <a:r>
              <a:rPr lang="zh-CN" altLang="en-US" sz="2400" b="1" dirty="0">
                <a:solidFill>
                  <a:srgbClr val="66FF33"/>
                </a:solidFill>
                <a:latin typeface="楷体_GB2312" pitchFamily="49" charset="-122"/>
                <a:ea typeface="楷体_GB2312" pitchFamily="49" charset="-122"/>
              </a:rPr>
              <a:t>只要该编译器接受的语法不改变（</a:t>
            </a:r>
            <a:r>
              <a:rPr lang="en-US" altLang="zh-CN" sz="2400" b="1" dirty="0">
                <a:solidFill>
                  <a:srgbClr val="66FF33"/>
                </a:solidFill>
                <a:latin typeface="楷体_GB2312" pitchFamily="49" charset="-122"/>
                <a:ea typeface="楷体_GB2312" pitchFamily="49" charset="-122"/>
              </a:rPr>
              <a:t>Node</a:t>
            </a:r>
            <a:r>
              <a:rPr lang="zh-CN" altLang="en-US" sz="2400" b="1" dirty="0">
                <a:solidFill>
                  <a:srgbClr val="66FF33"/>
                </a:solidFill>
                <a:latin typeface="楷体_GB2312" pitchFamily="49" charset="-122"/>
                <a:ea typeface="楷体_GB2312" pitchFamily="49" charset="-122"/>
              </a:rPr>
              <a:t>子类不增加），定义新的</a:t>
            </a:r>
            <a:r>
              <a:rPr lang="en-US" altLang="zh-CN" sz="2400" b="1" dirty="0" err="1">
                <a:solidFill>
                  <a:srgbClr val="66FF33"/>
                </a:solidFill>
                <a:latin typeface="楷体_GB2312" pitchFamily="49" charset="-122"/>
                <a:ea typeface="楷体_GB2312" pitchFamily="49" charset="-122"/>
              </a:rPr>
              <a:t>NodeVisitor</a:t>
            </a:r>
            <a:r>
              <a:rPr lang="zh-CN" altLang="en-US" sz="2400" b="1" dirty="0">
                <a:solidFill>
                  <a:srgbClr val="66FF33"/>
                </a:solidFill>
                <a:latin typeface="楷体_GB2312" pitchFamily="49" charset="-122"/>
                <a:ea typeface="楷体_GB2312" pitchFamily="49" charset="-122"/>
              </a:rPr>
              <a:t>子类就可以增加新的功能。</a:t>
            </a:r>
          </a:p>
        </p:txBody>
      </p:sp>
    </p:spTree>
    <p:extLst>
      <p:ext uri="{BB962C8B-B14F-4D97-AF65-F5344CB8AC3E}">
        <p14:creationId xmlns:p14="http://schemas.microsoft.com/office/powerpoint/2010/main" val="27498118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620168" y="291354"/>
            <a:ext cx="10187534" cy="76217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 </a:t>
            </a:r>
            <a:r>
              <a:rPr lang="zh-CN" altLang="en-US" dirty="0"/>
              <a:t>访问者模式（</a:t>
            </a:r>
            <a:r>
              <a:rPr lang="en-US" altLang="zh-CN" dirty="0"/>
              <a:t>Visitor</a:t>
            </a:r>
            <a:r>
              <a:rPr lang="zh-CN" altLang="en-US" dirty="0"/>
              <a:t>）</a:t>
            </a:r>
          </a:p>
        </p:txBody>
      </p:sp>
      <p:pic>
        <p:nvPicPr>
          <p:cNvPr id="318468" name="Picture 4" descr="visi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53" y="1125538"/>
            <a:ext cx="10780818" cy="5336823"/>
          </a:xfrm>
          <a:prstGeom prst="rect">
            <a:avLst/>
          </a:prstGeom>
          <a:noFill/>
          <a:extLst>
            <a:ext uri="{909E8E84-426E-40DD-AFC4-6F175D3DCCD1}">
              <a14:hiddenFill xmlns:a14="http://schemas.microsoft.com/office/drawing/2010/main">
                <a:solidFill>
                  <a:srgbClr val="FFFFFF"/>
                </a:solidFill>
              </a14:hiddenFill>
            </a:ext>
          </a:extLst>
        </p:spPr>
      </p:pic>
      <p:sp>
        <p:nvSpPr>
          <p:cNvPr id="318469" name="Rectangle 5"/>
          <p:cNvSpPr>
            <a:spLocks noChangeArrowheads="1"/>
          </p:cNvSpPr>
          <p:nvPr/>
        </p:nvSpPr>
        <p:spPr bwMode="auto">
          <a:xfrm>
            <a:off x="1322176" y="5335236"/>
            <a:ext cx="1622620" cy="47932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932" tIns="54466" rIns="108932" bIns="54466">
            <a:spAutoFit/>
          </a:bodyPr>
          <a:lstStyle/>
          <a:p>
            <a:r>
              <a:rPr kumimoji="1" lang="zh-CN" altLang="en-US" sz="2400">
                <a:solidFill>
                  <a:schemeClr val="bg2"/>
                </a:solidFill>
              </a:rPr>
              <a:t>（</a:t>
            </a:r>
            <a:r>
              <a:rPr kumimoji="1" lang="en-US" altLang="zh-CN" sz="2400">
                <a:solidFill>
                  <a:schemeClr val="bg2"/>
                </a:solidFill>
              </a:rPr>
              <a:t>2</a:t>
            </a:r>
            <a:r>
              <a:rPr kumimoji="1" lang="zh-CN" altLang="en-US" sz="2400">
                <a:solidFill>
                  <a:schemeClr val="bg2"/>
                </a:solidFill>
              </a:rPr>
              <a:t>）结构</a:t>
            </a:r>
          </a:p>
        </p:txBody>
      </p:sp>
      <p:sp>
        <p:nvSpPr>
          <p:cNvPr id="318470" name="AutoShape 6"/>
          <p:cNvSpPr>
            <a:spLocks noChangeArrowheads="1"/>
          </p:cNvSpPr>
          <p:nvPr/>
        </p:nvSpPr>
        <p:spPr bwMode="auto">
          <a:xfrm>
            <a:off x="8216984" y="476360"/>
            <a:ext cx="3171951" cy="863800"/>
          </a:xfrm>
          <a:prstGeom prst="wedgeRoundRectCallout">
            <a:avLst>
              <a:gd name="adj1" fmla="val -97630"/>
              <a:gd name="adj2" fmla="val 8713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700">
                <a:solidFill>
                  <a:schemeClr val="bg2"/>
                </a:solidFill>
              </a:rPr>
              <a:t>对对象结构中的每一个</a:t>
            </a:r>
            <a:r>
              <a:rPr kumimoji="1" lang="en-US" altLang="zh-CN" sz="1700">
                <a:solidFill>
                  <a:schemeClr val="bg2"/>
                </a:solidFill>
              </a:rPr>
              <a:t>ConcreteElement</a:t>
            </a:r>
            <a:r>
              <a:rPr kumimoji="1" lang="zh-CN" altLang="en-US" sz="1700">
                <a:solidFill>
                  <a:schemeClr val="bg2"/>
                </a:solidFill>
              </a:rPr>
              <a:t>类都声明一个访问操作</a:t>
            </a:r>
          </a:p>
        </p:txBody>
      </p:sp>
      <p:sp>
        <p:nvSpPr>
          <p:cNvPr id="318471" name="AutoShape 7"/>
          <p:cNvSpPr>
            <a:spLocks noChangeArrowheads="1"/>
          </p:cNvSpPr>
          <p:nvPr/>
        </p:nvSpPr>
        <p:spPr bwMode="auto">
          <a:xfrm>
            <a:off x="610235" y="1829224"/>
            <a:ext cx="1728999" cy="990829"/>
          </a:xfrm>
          <a:prstGeom prst="wedgeRoundRectCallout">
            <a:avLst>
              <a:gd name="adj1" fmla="val 70222"/>
              <a:gd name="adj2" fmla="val 458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a:solidFill>
                  <a:schemeClr val="bg2"/>
                </a:solidFill>
              </a:rPr>
              <a:t>实现</a:t>
            </a:r>
            <a:r>
              <a:rPr kumimoji="1" lang="en-US" altLang="zh-CN" sz="1900">
                <a:solidFill>
                  <a:schemeClr val="bg2"/>
                </a:solidFill>
              </a:rPr>
              <a:t>Visitor</a:t>
            </a:r>
            <a:r>
              <a:rPr kumimoji="1" lang="zh-CN" altLang="en-US" sz="1900">
                <a:solidFill>
                  <a:schemeClr val="bg2"/>
                </a:solidFill>
              </a:rPr>
              <a:t>声明的每一个操作。</a:t>
            </a:r>
          </a:p>
        </p:txBody>
      </p:sp>
      <p:sp>
        <p:nvSpPr>
          <p:cNvPr id="318472" name="AutoShape 8"/>
          <p:cNvSpPr>
            <a:spLocks noChangeArrowheads="1"/>
          </p:cNvSpPr>
          <p:nvPr/>
        </p:nvSpPr>
        <p:spPr bwMode="auto">
          <a:xfrm>
            <a:off x="8848408" y="3658447"/>
            <a:ext cx="2440940" cy="914612"/>
          </a:xfrm>
          <a:prstGeom prst="wedgeRoundRectCallout">
            <a:avLst>
              <a:gd name="adj1" fmla="val -95921"/>
              <a:gd name="adj2" fmla="val 5607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a:solidFill>
                  <a:schemeClr val="bg2"/>
                </a:solidFill>
              </a:rPr>
              <a:t>定义一个</a:t>
            </a:r>
            <a:r>
              <a:rPr kumimoji="1" lang="en-US" altLang="zh-CN" sz="1900">
                <a:solidFill>
                  <a:schemeClr val="bg2"/>
                </a:solidFill>
              </a:rPr>
              <a:t>Accept</a:t>
            </a:r>
            <a:r>
              <a:rPr kumimoji="1" lang="zh-CN" altLang="en-US" sz="1900">
                <a:solidFill>
                  <a:schemeClr val="bg2"/>
                </a:solidFill>
              </a:rPr>
              <a:t>操作，将访问者作为参数</a:t>
            </a:r>
          </a:p>
        </p:txBody>
      </p:sp>
      <p:sp>
        <p:nvSpPr>
          <p:cNvPr id="318473" name="AutoShape 9"/>
          <p:cNvSpPr>
            <a:spLocks noChangeArrowheads="1"/>
          </p:cNvSpPr>
          <p:nvPr/>
        </p:nvSpPr>
        <p:spPr bwMode="auto">
          <a:xfrm>
            <a:off x="1525587" y="4649276"/>
            <a:ext cx="2135823" cy="381088"/>
          </a:xfrm>
          <a:prstGeom prst="wedgeRoundRectCallout">
            <a:avLst>
              <a:gd name="adj1" fmla="val 87796"/>
              <a:gd name="adj2" fmla="val 19166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700">
                <a:solidFill>
                  <a:schemeClr val="bg2"/>
                </a:solidFill>
              </a:rPr>
              <a:t>实现</a:t>
            </a:r>
            <a:r>
              <a:rPr kumimoji="1" lang="en-US" altLang="zh-CN" sz="1700">
                <a:solidFill>
                  <a:schemeClr val="bg2"/>
                </a:solidFill>
              </a:rPr>
              <a:t>Accept</a:t>
            </a:r>
            <a:r>
              <a:rPr kumimoji="1" lang="zh-CN" altLang="en-US" sz="1700">
                <a:solidFill>
                  <a:schemeClr val="bg2"/>
                </a:solidFill>
              </a:rPr>
              <a:t>操作</a:t>
            </a:r>
          </a:p>
        </p:txBody>
      </p:sp>
    </p:spTree>
    <p:extLst>
      <p:ext uri="{BB962C8B-B14F-4D97-AF65-F5344CB8AC3E}">
        <p14:creationId xmlns:p14="http://schemas.microsoft.com/office/powerpoint/2010/main" val="2412403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8469"/>
                                        </p:tgtEl>
                                        <p:attrNameLst>
                                          <p:attrName>style.visibility</p:attrName>
                                        </p:attrNameLst>
                                      </p:cBhvr>
                                      <p:to>
                                        <p:strVal val="visible"/>
                                      </p:to>
                                    </p:set>
                                    <p:animEffect transition="in" filter="slide(fromBottom)">
                                      <p:cBhvr>
                                        <p:cTn id="7" dur="500"/>
                                        <p:tgtEl>
                                          <p:spTgt spid="318469"/>
                                        </p:tgtEl>
                                      </p:cBhvr>
                                    </p:animEffect>
                                  </p:childTnLst>
                                  <p:subTnLst>
                                    <p:set>
                                      <p:cBhvr override="childStyle">
                                        <p:cTn dur="1" fill="hold" display="0" masterRel="nextClick" afterEffect="1"/>
                                        <p:tgtEl>
                                          <p:spTgt spid="31846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18470"/>
                                        </p:tgtEl>
                                        <p:attrNameLst>
                                          <p:attrName>style.visibility</p:attrName>
                                        </p:attrNameLst>
                                      </p:cBhvr>
                                      <p:to>
                                        <p:strVal val="visible"/>
                                      </p:to>
                                    </p:set>
                                    <p:animEffect transition="in" filter="slide(fromBottom)">
                                      <p:cBhvr>
                                        <p:cTn id="12" dur="500"/>
                                        <p:tgtEl>
                                          <p:spTgt spid="318470"/>
                                        </p:tgtEl>
                                      </p:cBhvr>
                                    </p:animEffect>
                                  </p:childTnLst>
                                  <p:subTnLst>
                                    <p:set>
                                      <p:cBhvr override="childStyle">
                                        <p:cTn dur="1" fill="hold" display="0" masterRel="nextClick" afterEffect="1"/>
                                        <p:tgtEl>
                                          <p:spTgt spid="31847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18471"/>
                                        </p:tgtEl>
                                        <p:attrNameLst>
                                          <p:attrName>style.visibility</p:attrName>
                                        </p:attrNameLst>
                                      </p:cBhvr>
                                      <p:to>
                                        <p:strVal val="visible"/>
                                      </p:to>
                                    </p:set>
                                    <p:animEffect transition="in" filter="slide(fromBottom)">
                                      <p:cBhvr>
                                        <p:cTn id="17" dur="500"/>
                                        <p:tgtEl>
                                          <p:spTgt spid="318471"/>
                                        </p:tgtEl>
                                      </p:cBhvr>
                                    </p:animEffect>
                                  </p:childTnLst>
                                  <p:subTnLst>
                                    <p:set>
                                      <p:cBhvr override="childStyle">
                                        <p:cTn dur="1" fill="hold" display="0" masterRel="nextClick" afterEffect="1"/>
                                        <p:tgtEl>
                                          <p:spTgt spid="318471"/>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18472"/>
                                        </p:tgtEl>
                                        <p:attrNameLst>
                                          <p:attrName>style.visibility</p:attrName>
                                        </p:attrNameLst>
                                      </p:cBhvr>
                                      <p:to>
                                        <p:strVal val="visible"/>
                                      </p:to>
                                    </p:set>
                                    <p:animEffect transition="in" filter="slide(fromBottom)">
                                      <p:cBhvr>
                                        <p:cTn id="22" dur="500"/>
                                        <p:tgtEl>
                                          <p:spTgt spid="318472"/>
                                        </p:tgtEl>
                                      </p:cBhvr>
                                    </p:animEffect>
                                  </p:childTnLst>
                                  <p:subTnLst>
                                    <p:set>
                                      <p:cBhvr override="childStyle">
                                        <p:cTn dur="1" fill="hold" display="0" masterRel="nextClick" afterEffect="1"/>
                                        <p:tgtEl>
                                          <p:spTgt spid="318472"/>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18473"/>
                                        </p:tgtEl>
                                        <p:attrNameLst>
                                          <p:attrName>style.visibility</p:attrName>
                                        </p:attrNameLst>
                                      </p:cBhvr>
                                      <p:to>
                                        <p:strVal val="visible"/>
                                      </p:to>
                                    </p:set>
                                    <p:animEffect transition="in" filter="slide(fromBottom)">
                                      <p:cBhvr>
                                        <p:cTn id="27" dur="500"/>
                                        <p:tgtEl>
                                          <p:spTgt spid="318473"/>
                                        </p:tgtEl>
                                      </p:cBhvr>
                                    </p:animEffect>
                                  </p:childTnLst>
                                  <p:subTnLst>
                                    <p:set>
                                      <p:cBhvr override="childStyle">
                                        <p:cTn dur="1" fill="hold" display="0" masterRel="nextClick" afterEffect="1"/>
                                        <p:tgtEl>
                                          <p:spTgt spid="31847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9" grpId="0" animBg="1" autoUpdateAnimBg="0"/>
      <p:bldP spid="318470" grpId="0" animBg="1" autoUpdateAnimBg="0"/>
      <p:bldP spid="318471" grpId="0" animBg="1" autoUpdateAnimBg="0"/>
      <p:bldP spid="318472" grpId="0" animBg="1" autoUpdateAnimBg="0"/>
      <p:bldP spid="318473"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645886" y="189434"/>
            <a:ext cx="10785056" cy="83839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 </a:t>
            </a:r>
            <a:r>
              <a:rPr lang="zh-CN" altLang="en-US" dirty="0"/>
              <a:t>访问者模式（</a:t>
            </a:r>
            <a:r>
              <a:rPr lang="en-US" altLang="zh-CN" dirty="0"/>
              <a:t>Visitor</a:t>
            </a:r>
            <a:r>
              <a:rPr lang="zh-CN" altLang="en-US" dirty="0"/>
              <a:t>）</a:t>
            </a:r>
          </a:p>
        </p:txBody>
      </p:sp>
      <p:sp>
        <p:nvSpPr>
          <p:cNvPr id="319491" name="Rectangle 3"/>
          <p:cNvSpPr>
            <a:spLocks noGrp="1" noChangeArrowheads="1"/>
          </p:cNvSpPr>
          <p:nvPr>
            <p:ph type="body" idx="1"/>
          </p:nvPr>
        </p:nvSpPr>
        <p:spPr>
          <a:xfrm>
            <a:off x="557734" y="1197546"/>
            <a:ext cx="10954566" cy="5114521"/>
          </a:xfrm>
        </p:spPr>
        <p:txBody>
          <a:bodyPr/>
          <a:lstStyle/>
          <a:p>
            <a:pPr marL="0" indent="0">
              <a:lnSpc>
                <a:spcPct val="100000"/>
              </a:lnSpc>
              <a:spcBef>
                <a:spcPct val="10000"/>
              </a:spcBef>
              <a:buNone/>
            </a:pP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a:t>
            </a:r>
            <a:r>
              <a:rPr lang="en-US" altLang="zh-CN" sz="2000" dirty="0">
                <a:latin typeface="楷体_GB2312" pitchFamily="49" charset="-122"/>
                <a:ea typeface="楷体_GB2312" pitchFamily="49" charset="-122"/>
              </a:rPr>
              <a:t>3</a:t>
            </a:r>
            <a:r>
              <a:rPr lang="zh-CN" altLang="en-US" sz="2000" dirty="0">
                <a:latin typeface="楷体_GB2312" pitchFamily="49" charset="-122"/>
                <a:ea typeface="楷体_GB2312" pitchFamily="49" charset="-122"/>
              </a:rPr>
              <a:t>）参与者职责</a:t>
            </a:r>
          </a:p>
          <a:p>
            <a:pPr marL="0" indent="0">
              <a:lnSpc>
                <a:spcPct val="100000"/>
              </a:lnSpc>
              <a:spcBef>
                <a:spcPct val="10000"/>
              </a:spcBef>
              <a:buClr>
                <a:srgbClr val="FF3300"/>
              </a:buClr>
            </a:pPr>
            <a:r>
              <a:rPr lang="zh-CN" altLang="en-US" sz="2000" dirty="0">
                <a:latin typeface="楷体_GB2312" pitchFamily="49" charset="-122"/>
                <a:ea typeface="楷体_GB2312" pitchFamily="49" charset="-122"/>
              </a:rPr>
              <a:t>访问者</a:t>
            </a:r>
            <a:r>
              <a:rPr lang="en-US" altLang="zh-CN" sz="2000" dirty="0">
                <a:latin typeface="楷体_GB2312" pitchFamily="49" charset="-122"/>
                <a:ea typeface="楷体_GB2312" pitchFamily="49" charset="-122"/>
              </a:rPr>
              <a:t>Visitor (</a:t>
            </a:r>
            <a:r>
              <a:rPr lang="en-US" altLang="zh-CN" sz="2000" dirty="0" err="1">
                <a:latin typeface="楷体_GB2312" pitchFamily="49" charset="-122"/>
                <a:ea typeface="楷体_GB2312" pitchFamily="49" charset="-122"/>
              </a:rPr>
              <a:t>NodeVisitor</a:t>
            </a:r>
            <a:r>
              <a:rPr lang="en-US" altLang="zh-CN" sz="2000" dirty="0">
                <a:latin typeface="楷体_GB2312" pitchFamily="49" charset="-122"/>
                <a:ea typeface="楷体_GB2312" pitchFamily="49" charset="-122"/>
              </a:rPr>
              <a:t>) </a:t>
            </a:r>
          </a:p>
          <a:p>
            <a:pPr marL="0" indent="0">
              <a:lnSpc>
                <a:spcPct val="100000"/>
              </a:lnSpc>
              <a:spcBef>
                <a:spcPct val="10000"/>
              </a:spcBef>
              <a:buClr>
                <a:srgbClr val="FF3300"/>
              </a:buClr>
              <a:buNone/>
            </a:pPr>
            <a:r>
              <a:rPr lang="zh-CN" altLang="en-US" sz="2000" dirty="0">
                <a:latin typeface="楷体_GB2312" pitchFamily="49" charset="-122"/>
                <a:ea typeface="楷体_GB2312" pitchFamily="49" charset="-122"/>
              </a:rPr>
              <a:t>对对象结构中的每个</a:t>
            </a:r>
            <a:r>
              <a:rPr lang="en-US" altLang="zh-CN" sz="2000" dirty="0" err="1">
                <a:latin typeface="楷体_GB2312" pitchFamily="49" charset="-122"/>
                <a:ea typeface="楷体_GB2312" pitchFamily="49" charset="-122"/>
              </a:rPr>
              <a:t>ConcreteElement</a:t>
            </a:r>
            <a:r>
              <a:rPr lang="zh-CN" altLang="en-US" sz="2000" dirty="0">
                <a:latin typeface="楷体_GB2312" pitchFamily="49" charset="-122"/>
                <a:ea typeface="楷体_GB2312" pitchFamily="49" charset="-122"/>
              </a:rPr>
              <a:t>类声明一个访问操作。形成所有的具体元素角色必须实现的接口。</a:t>
            </a:r>
          </a:p>
          <a:p>
            <a:pPr marL="0" indent="0">
              <a:lnSpc>
                <a:spcPct val="100000"/>
              </a:lnSpc>
              <a:spcBef>
                <a:spcPct val="10000"/>
              </a:spcBef>
              <a:buClr>
                <a:srgbClr val="FF3300"/>
              </a:buClr>
            </a:pPr>
            <a:r>
              <a:rPr lang="zh-CN" altLang="en-US" sz="2000" dirty="0">
                <a:latin typeface="楷体_GB2312" pitchFamily="49" charset="-122"/>
                <a:ea typeface="楷体_GB2312" pitchFamily="49" charset="-122"/>
              </a:rPr>
              <a:t>具体访问者</a:t>
            </a:r>
            <a:r>
              <a:rPr lang="en-US" altLang="zh-CN" sz="2000" dirty="0" err="1">
                <a:latin typeface="楷体_GB2312" pitchFamily="49" charset="-122"/>
                <a:ea typeface="楷体_GB2312" pitchFamily="49" charset="-122"/>
              </a:rPr>
              <a:t>ConcreteVisitor</a:t>
            </a:r>
            <a:r>
              <a:rPr lang="en-US" altLang="zh-CN" sz="2000" dirty="0">
                <a:latin typeface="楷体_GB2312" pitchFamily="49" charset="-122"/>
                <a:ea typeface="楷体_GB2312" pitchFamily="49" charset="-122"/>
              </a:rPr>
              <a:t> (</a:t>
            </a:r>
            <a:r>
              <a:rPr lang="en-US" altLang="zh-CN" sz="2000" dirty="0" err="1">
                <a:latin typeface="楷体_GB2312" pitchFamily="49" charset="-122"/>
                <a:ea typeface="楷体_GB2312" pitchFamily="49" charset="-122"/>
              </a:rPr>
              <a:t>TypeCheckingVisitor</a:t>
            </a:r>
            <a:r>
              <a:rPr lang="en-US" altLang="zh-CN" sz="2000" dirty="0">
                <a:latin typeface="楷体_GB2312" pitchFamily="49" charset="-122"/>
                <a:ea typeface="楷体_GB2312" pitchFamily="49" charset="-122"/>
              </a:rPr>
              <a:t>) </a:t>
            </a:r>
          </a:p>
          <a:p>
            <a:pPr marL="0" indent="0">
              <a:lnSpc>
                <a:spcPct val="100000"/>
              </a:lnSpc>
              <a:spcBef>
                <a:spcPct val="10000"/>
              </a:spcBef>
              <a:buClr>
                <a:srgbClr val="FF3300"/>
              </a:buClr>
              <a:buNone/>
            </a:pPr>
            <a:r>
              <a:rPr lang="en-US" altLang="zh-CN" sz="2000" dirty="0">
                <a:latin typeface="楷体_GB2312" pitchFamily="49" charset="-122"/>
                <a:ea typeface="楷体_GB2312" pitchFamily="49" charset="-122"/>
              </a:rPr>
              <a:t> </a:t>
            </a: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实现</a:t>
            </a:r>
            <a:r>
              <a:rPr lang="en-US" altLang="zh-CN" sz="2000" dirty="0">
                <a:latin typeface="楷体_GB2312" pitchFamily="49" charset="-122"/>
                <a:ea typeface="楷体_GB2312" pitchFamily="49" charset="-122"/>
              </a:rPr>
              <a:t>Visitor</a:t>
            </a:r>
            <a:r>
              <a:rPr lang="zh-CN" altLang="en-US" sz="2000" dirty="0">
                <a:latin typeface="楷体_GB2312" pitchFamily="49" charset="-122"/>
                <a:ea typeface="楷体_GB2312" pitchFamily="49" charset="-122"/>
              </a:rPr>
              <a:t>声明的每一个操作。</a:t>
            </a:r>
          </a:p>
          <a:p>
            <a:pPr marL="0" indent="0">
              <a:lnSpc>
                <a:spcPct val="100000"/>
              </a:lnSpc>
              <a:spcBef>
                <a:spcPct val="10000"/>
              </a:spcBef>
              <a:buClr>
                <a:srgbClr val="FF3300"/>
              </a:buClr>
            </a:pPr>
            <a:r>
              <a:rPr lang="zh-CN" altLang="en-US" sz="2000" dirty="0">
                <a:latin typeface="楷体_GB2312" pitchFamily="49" charset="-122"/>
                <a:ea typeface="楷体_GB2312" pitchFamily="49" charset="-122"/>
              </a:rPr>
              <a:t>元素（</a:t>
            </a:r>
            <a:r>
              <a:rPr lang="en-US" altLang="zh-CN" sz="2000" dirty="0">
                <a:latin typeface="楷体_GB2312" pitchFamily="49" charset="-122"/>
                <a:ea typeface="楷体_GB2312" pitchFamily="49" charset="-122"/>
              </a:rPr>
              <a:t>Element</a:t>
            </a:r>
            <a:r>
              <a:rPr lang="zh-CN" altLang="en-US" sz="2000" dirty="0">
                <a:latin typeface="楷体_GB2312" pitchFamily="49" charset="-122"/>
                <a:ea typeface="楷体_GB2312" pitchFamily="49" charset="-122"/>
              </a:rPr>
              <a:t>）</a:t>
            </a:r>
          </a:p>
          <a:p>
            <a:pPr marL="0" indent="0">
              <a:lnSpc>
                <a:spcPct val="100000"/>
              </a:lnSpc>
              <a:spcBef>
                <a:spcPct val="10000"/>
              </a:spcBef>
              <a:buClr>
                <a:srgbClr val="FF3300"/>
              </a:buClr>
              <a:buNone/>
            </a:pPr>
            <a:r>
              <a:rPr lang="zh-CN" altLang="en-US" sz="2000" dirty="0">
                <a:latin typeface="楷体_GB2312" pitchFamily="49" charset="-122"/>
                <a:ea typeface="楷体_GB2312" pitchFamily="49" charset="-122"/>
              </a:rPr>
              <a:t> </a:t>
            </a: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定义一个</a:t>
            </a:r>
            <a:r>
              <a:rPr lang="en-US" altLang="zh-CN" sz="2000" dirty="0">
                <a:latin typeface="楷体_GB2312" pitchFamily="49" charset="-122"/>
                <a:ea typeface="楷体_GB2312" pitchFamily="49" charset="-122"/>
              </a:rPr>
              <a:t>Accept</a:t>
            </a:r>
            <a:r>
              <a:rPr lang="zh-CN" altLang="en-US" sz="2000" dirty="0">
                <a:latin typeface="楷体_GB2312" pitchFamily="49" charset="-122"/>
                <a:ea typeface="楷体_GB2312" pitchFamily="49" charset="-122"/>
              </a:rPr>
              <a:t>操作，将访问者作为参数。</a:t>
            </a:r>
          </a:p>
          <a:p>
            <a:pPr marL="0" indent="0">
              <a:lnSpc>
                <a:spcPct val="100000"/>
              </a:lnSpc>
              <a:spcBef>
                <a:spcPct val="10000"/>
              </a:spcBef>
              <a:buClr>
                <a:srgbClr val="FF3300"/>
              </a:buClr>
            </a:pPr>
            <a:r>
              <a:rPr lang="zh-CN" altLang="en-US" sz="2000" dirty="0">
                <a:latin typeface="楷体_GB2312" pitchFamily="49" charset="-122"/>
                <a:ea typeface="楷体_GB2312" pitchFamily="49" charset="-122"/>
              </a:rPr>
              <a:t>具体元素</a:t>
            </a:r>
            <a:r>
              <a:rPr lang="en-US" altLang="zh-CN" sz="2000" dirty="0" err="1">
                <a:latin typeface="楷体_GB2312" pitchFamily="49" charset="-122"/>
                <a:ea typeface="楷体_GB2312" pitchFamily="49" charset="-122"/>
              </a:rPr>
              <a:t>ConcreteElement</a:t>
            </a:r>
            <a:r>
              <a:rPr lang="en-US" altLang="zh-CN" sz="2000" dirty="0">
                <a:latin typeface="楷体_GB2312" pitchFamily="49" charset="-122"/>
                <a:ea typeface="楷体_GB2312" pitchFamily="49" charset="-122"/>
              </a:rPr>
              <a:t> (</a:t>
            </a:r>
            <a:r>
              <a:rPr lang="en-US" altLang="zh-CN" sz="2000" dirty="0" err="1">
                <a:latin typeface="楷体_GB2312" pitchFamily="49" charset="-122"/>
                <a:ea typeface="楷体_GB2312" pitchFamily="49" charset="-122"/>
              </a:rPr>
              <a:t>AssignmentNode,VariableRefNode</a:t>
            </a:r>
            <a:r>
              <a:rPr lang="en-US" altLang="zh-CN" sz="2000" dirty="0">
                <a:latin typeface="楷体_GB2312" pitchFamily="49" charset="-122"/>
                <a:ea typeface="楷体_GB2312" pitchFamily="49" charset="-122"/>
              </a:rPr>
              <a:t>) </a:t>
            </a:r>
          </a:p>
          <a:p>
            <a:pPr marL="0" indent="0">
              <a:lnSpc>
                <a:spcPct val="100000"/>
              </a:lnSpc>
              <a:spcBef>
                <a:spcPct val="10000"/>
              </a:spcBef>
              <a:buClr>
                <a:srgbClr val="FF3300"/>
              </a:buClr>
              <a:buNone/>
            </a:pPr>
            <a:r>
              <a:rPr lang="en-US" altLang="zh-CN" sz="2000" dirty="0">
                <a:latin typeface="楷体_GB2312" pitchFamily="49" charset="-122"/>
                <a:ea typeface="楷体_GB2312" pitchFamily="49" charset="-122"/>
              </a:rPr>
              <a:t> </a:t>
            </a: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实现</a:t>
            </a:r>
            <a:r>
              <a:rPr lang="en-US" altLang="zh-CN" sz="2000" dirty="0">
                <a:latin typeface="楷体_GB2312" pitchFamily="49" charset="-122"/>
                <a:ea typeface="楷体_GB2312" pitchFamily="49" charset="-122"/>
              </a:rPr>
              <a:t>Accept</a:t>
            </a:r>
            <a:r>
              <a:rPr lang="zh-CN" altLang="en-US" sz="2000" dirty="0">
                <a:latin typeface="楷体_GB2312" pitchFamily="49" charset="-122"/>
                <a:ea typeface="楷体_GB2312" pitchFamily="49" charset="-122"/>
              </a:rPr>
              <a:t>操作。</a:t>
            </a:r>
          </a:p>
          <a:p>
            <a:pPr marL="0" indent="0">
              <a:lnSpc>
                <a:spcPct val="100000"/>
              </a:lnSpc>
              <a:spcBef>
                <a:spcPct val="10000"/>
              </a:spcBef>
              <a:buClr>
                <a:srgbClr val="FF3300"/>
              </a:buClr>
            </a:pPr>
            <a:r>
              <a:rPr lang="zh-CN" altLang="en-US" sz="2000" dirty="0">
                <a:latin typeface="楷体_GB2312" pitchFamily="49" charset="-122"/>
                <a:ea typeface="楷体_GB2312" pitchFamily="49" charset="-122"/>
              </a:rPr>
              <a:t>对象结构</a:t>
            </a:r>
            <a:r>
              <a:rPr lang="en-US" altLang="zh-CN" sz="2000" dirty="0" err="1">
                <a:latin typeface="楷体_GB2312" pitchFamily="49" charset="-122"/>
                <a:ea typeface="楷体_GB2312" pitchFamily="49" charset="-122"/>
              </a:rPr>
              <a:t>ObjectStructure</a:t>
            </a:r>
            <a:r>
              <a:rPr lang="en-US" altLang="zh-CN" sz="2000" dirty="0">
                <a:latin typeface="楷体_GB2312" pitchFamily="49" charset="-122"/>
                <a:ea typeface="楷体_GB2312" pitchFamily="49" charset="-122"/>
              </a:rPr>
              <a:t> (Program) </a:t>
            </a:r>
          </a:p>
          <a:p>
            <a:pPr marL="0" indent="0">
              <a:lnSpc>
                <a:spcPct val="100000"/>
              </a:lnSpc>
              <a:spcBef>
                <a:spcPct val="10000"/>
              </a:spcBef>
              <a:buClr>
                <a:srgbClr val="FF3300"/>
              </a:buClr>
              <a:buNone/>
            </a:pPr>
            <a:r>
              <a:rPr lang="en-US" altLang="zh-CN" sz="2000" dirty="0">
                <a:latin typeface="楷体_GB2312" pitchFamily="49" charset="-122"/>
                <a:ea typeface="楷体_GB2312" pitchFamily="49" charset="-122"/>
              </a:rPr>
              <a:t> </a:t>
            </a: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可以遍历结构中的所有元素。</a:t>
            </a:r>
          </a:p>
          <a:p>
            <a:pPr marL="0" indent="0">
              <a:lnSpc>
                <a:spcPct val="100000"/>
              </a:lnSpc>
              <a:spcBef>
                <a:spcPct val="10000"/>
              </a:spcBef>
              <a:buClr>
                <a:srgbClr val="FF3300"/>
              </a:buClr>
              <a:buNone/>
            </a:pPr>
            <a:r>
              <a:rPr lang="zh-CN" altLang="en-US" sz="2000" dirty="0">
                <a:latin typeface="楷体_GB2312" pitchFamily="49" charset="-122"/>
                <a:ea typeface="楷体_GB2312" pitchFamily="49" charset="-122"/>
              </a:rPr>
              <a:t> </a:t>
            </a: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如果需要，可以提供一个高级接口，允许访问者访问任一元素。</a:t>
            </a:r>
          </a:p>
          <a:p>
            <a:pPr marL="0" indent="0">
              <a:lnSpc>
                <a:spcPct val="100000"/>
              </a:lnSpc>
              <a:spcBef>
                <a:spcPct val="10000"/>
              </a:spcBef>
              <a:buClr>
                <a:srgbClr val="FF3300"/>
              </a:buClr>
              <a:buNone/>
            </a:pPr>
            <a:r>
              <a:rPr lang="zh-CN" altLang="en-US" sz="2000" dirty="0">
                <a:latin typeface="楷体_GB2312" pitchFamily="49" charset="-122"/>
                <a:ea typeface="楷体_GB2312" pitchFamily="49" charset="-122"/>
              </a:rPr>
              <a:t> </a:t>
            </a: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可以设计成一个组合（如链表）或一个集合。</a:t>
            </a:r>
          </a:p>
        </p:txBody>
      </p:sp>
    </p:spTree>
    <p:extLst>
      <p:ext uri="{BB962C8B-B14F-4D97-AF65-F5344CB8AC3E}">
        <p14:creationId xmlns:p14="http://schemas.microsoft.com/office/powerpoint/2010/main" val="17487120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701750" y="261442"/>
            <a:ext cx="10785056" cy="76217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 </a:t>
            </a:r>
            <a:r>
              <a:rPr lang="zh-CN" altLang="en-US"/>
              <a:t>访问者模式（</a:t>
            </a:r>
            <a:r>
              <a:rPr lang="en-US" altLang="zh-CN"/>
              <a:t>Visitor</a:t>
            </a:r>
            <a:r>
              <a:rPr lang="zh-CN" altLang="en-US"/>
              <a:t>）</a:t>
            </a:r>
          </a:p>
        </p:txBody>
      </p:sp>
      <p:sp>
        <p:nvSpPr>
          <p:cNvPr id="320515" name="Rectangle 3"/>
          <p:cNvSpPr>
            <a:spLocks noGrp="1" noChangeArrowheads="1"/>
          </p:cNvSpPr>
          <p:nvPr>
            <p:ph type="body" idx="1"/>
          </p:nvPr>
        </p:nvSpPr>
        <p:spPr>
          <a:xfrm>
            <a:off x="485726" y="1413570"/>
            <a:ext cx="10373995" cy="4393630"/>
          </a:xfrm>
        </p:spPr>
        <p:txBody>
          <a:bodyPr/>
          <a:lstStyle/>
          <a:p>
            <a:pPr algn="just">
              <a:lnSpc>
                <a:spcPct val="100000"/>
              </a:lnSpc>
              <a:buFont typeface="Wingdings" pitchFamily="2" charset="2"/>
              <a:buNone/>
            </a:pP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）协作</a:t>
            </a:r>
          </a:p>
          <a:p>
            <a:pPr algn="just">
              <a:lnSpc>
                <a:spcPct val="100000"/>
              </a:lnSpc>
            </a:pPr>
            <a:r>
              <a:rPr lang="zh-CN" altLang="en-US" sz="2400" dirty="0">
                <a:latin typeface="楷体_GB2312" pitchFamily="49" charset="-122"/>
                <a:ea typeface="楷体_GB2312" pitchFamily="49" charset="-122"/>
              </a:rPr>
              <a:t>客户必须产生一个</a:t>
            </a:r>
            <a:r>
              <a:rPr lang="en-US" altLang="zh-CN" sz="2400" dirty="0" err="1">
                <a:latin typeface="楷体_GB2312" pitchFamily="49" charset="-122"/>
                <a:ea typeface="楷体_GB2312" pitchFamily="49" charset="-122"/>
              </a:rPr>
              <a:t>ConcreteVisitor</a:t>
            </a:r>
            <a:r>
              <a:rPr lang="zh-CN" altLang="en-US" sz="2400" dirty="0">
                <a:latin typeface="楷体_GB2312" pitchFamily="49" charset="-122"/>
                <a:ea typeface="楷体_GB2312" pitchFamily="49" charset="-122"/>
              </a:rPr>
              <a:t>对象，然后再遍历对象结构，用访问者访问每一个元素。</a:t>
            </a:r>
          </a:p>
          <a:p>
            <a:pPr algn="just">
              <a:lnSpc>
                <a:spcPct val="100000"/>
              </a:lnSpc>
            </a:pPr>
            <a:r>
              <a:rPr lang="zh-CN" altLang="en-US" sz="2400" dirty="0">
                <a:latin typeface="楷体_GB2312" pitchFamily="49" charset="-122"/>
                <a:ea typeface="楷体_GB2312" pitchFamily="49" charset="-122"/>
              </a:rPr>
              <a:t>当访问一个元素时，调用这个类对应的</a:t>
            </a:r>
            <a:r>
              <a:rPr lang="en-US" altLang="zh-CN" sz="2400" dirty="0">
                <a:latin typeface="楷体_GB2312" pitchFamily="49" charset="-122"/>
                <a:ea typeface="楷体_GB2312" pitchFamily="49" charset="-122"/>
              </a:rPr>
              <a:t>Visitor</a:t>
            </a:r>
            <a:r>
              <a:rPr lang="zh-CN" altLang="en-US" sz="2400" dirty="0">
                <a:latin typeface="楷体_GB2312" pitchFamily="49" charset="-122"/>
                <a:ea typeface="楷体_GB2312" pitchFamily="49" charset="-122"/>
              </a:rPr>
              <a:t>的操作。</a:t>
            </a:r>
          </a:p>
          <a:p>
            <a:pPr algn="just">
              <a:lnSpc>
                <a:spcPct val="100000"/>
              </a:lnSpc>
              <a:buFont typeface="Wingdings" pitchFamily="2" charset="2"/>
              <a:buNone/>
            </a:pPr>
            <a:endParaRPr lang="zh-CN" altLang="en-US" sz="2400" dirty="0">
              <a:latin typeface="楷体_GB2312" pitchFamily="49" charset="-122"/>
              <a:ea typeface="楷体_GB2312" pitchFamily="49" charset="-122"/>
            </a:endParaRPr>
          </a:p>
          <a:p>
            <a:pPr algn="just">
              <a:lnSpc>
                <a:spcPct val="100000"/>
              </a:lnSpc>
              <a:buFont typeface="Wingdings" pitchFamily="2" charset="2"/>
              <a:buNone/>
            </a:pP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）使用条件</a:t>
            </a:r>
          </a:p>
          <a:p>
            <a:pPr algn="just">
              <a:lnSpc>
                <a:spcPct val="100000"/>
              </a:lnSpc>
            </a:pPr>
            <a:r>
              <a:rPr lang="zh-CN" altLang="en-US" sz="2400" dirty="0">
                <a:latin typeface="楷体_GB2312" pitchFamily="49" charset="-122"/>
                <a:ea typeface="楷体_GB2312" pitchFamily="49" charset="-122"/>
              </a:rPr>
              <a:t>对象结构包含多个接口不同的对象类，所要完成的操作依赖于具体的类的对象时。</a:t>
            </a:r>
          </a:p>
          <a:p>
            <a:pPr algn="just">
              <a:lnSpc>
                <a:spcPct val="100000"/>
              </a:lnSpc>
            </a:pPr>
            <a:r>
              <a:rPr lang="zh-CN" altLang="en-US" sz="2400" dirty="0">
                <a:latin typeface="楷体_GB2312" pitchFamily="49" charset="-122"/>
                <a:ea typeface="楷体_GB2312" pitchFamily="49" charset="-122"/>
              </a:rPr>
              <a:t>一个对象结构中的对象有许多独立的操作，要避免这些操作破坏它们的类。</a:t>
            </a:r>
          </a:p>
          <a:p>
            <a:pPr algn="just">
              <a:lnSpc>
                <a:spcPct val="100000"/>
              </a:lnSpc>
            </a:pPr>
            <a:r>
              <a:rPr lang="zh-CN" altLang="en-US" sz="2400" dirty="0">
                <a:latin typeface="楷体_GB2312" pitchFamily="49" charset="-122"/>
                <a:ea typeface="楷体_GB2312" pitchFamily="49" charset="-122"/>
              </a:rPr>
              <a:t>对象结构的类很少变动，该结构的操作经常改变。</a:t>
            </a:r>
          </a:p>
          <a:p>
            <a:pPr algn="just">
              <a:lnSpc>
                <a:spcPct val="100000"/>
              </a:lnSpc>
              <a:buFont typeface="Wingdings" pitchFamily="2" charset="2"/>
              <a:buNone/>
            </a:pPr>
            <a:r>
              <a:rPr lang="zh-CN" altLang="en-US" sz="2400" dirty="0">
                <a:latin typeface="楷体_GB2312" pitchFamily="49" charset="-122"/>
                <a:ea typeface="楷体_GB2312" pitchFamily="49" charset="-122"/>
              </a:rPr>
              <a:t>        </a:t>
            </a:r>
          </a:p>
        </p:txBody>
      </p:sp>
    </p:spTree>
    <p:extLst>
      <p:ext uri="{BB962C8B-B14F-4D97-AF65-F5344CB8AC3E}">
        <p14:creationId xmlns:p14="http://schemas.microsoft.com/office/powerpoint/2010/main" val="193304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557734" y="261442"/>
            <a:ext cx="10187534" cy="83839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观察者模式（</a:t>
            </a:r>
            <a:r>
              <a:rPr lang="en-US" altLang="zh-CN" dirty="0"/>
              <a:t>Observer</a:t>
            </a:r>
            <a:r>
              <a:rPr lang="zh-CN" altLang="en-US" dirty="0"/>
              <a:t>）</a:t>
            </a:r>
          </a:p>
        </p:txBody>
      </p:sp>
      <p:sp>
        <p:nvSpPr>
          <p:cNvPr id="285699" name="Rectangle 3"/>
          <p:cNvSpPr>
            <a:spLocks noGrp="1" noChangeArrowheads="1"/>
          </p:cNvSpPr>
          <p:nvPr>
            <p:ph type="body" idx="1"/>
          </p:nvPr>
        </p:nvSpPr>
        <p:spPr>
          <a:xfrm>
            <a:off x="773758" y="1629594"/>
            <a:ext cx="9797662" cy="3741016"/>
          </a:xfrm>
        </p:spPr>
        <p:txBody>
          <a:bodyPr/>
          <a:lstStyle/>
          <a:p>
            <a:pPr marL="0" indent="0">
              <a:buNone/>
            </a:pP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例</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：图形用户界面工具箱</a:t>
            </a:r>
            <a:r>
              <a:rPr lang="en-US" altLang="zh-CN" sz="2000" dirty="0">
                <a:latin typeface="Arial"/>
                <a:ea typeface="楷体_GB2312" pitchFamily="49" charset="-122"/>
              </a:rPr>
              <a:t>——</a:t>
            </a:r>
            <a:r>
              <a:rPr lang="zh-CN" altLang="en-US" sz="2000" dirty="0">
                <a:latin typeface="楷体_GB2312" pitchFamily="49" charset="-122"/>
                <a:ea typeface="楷体_GB2312" pitchFamily="49" charset="-122"/>
              </a:rPr>
              <a:t>将用户应用界面与下层数据分离。 定义应用数据的类和负责界面表示的类可以各自独立地复用。</a:t>
            </a:r>
          </a:p>
          <a:p>
            <a:pPr marL="0" indent="0">
              <a:buNone/>
            </a:pPr>
            <a:endParaRPr lang="zh-CN" altLang="en-US" sz="2000" dirty="0">
              <a:latin typeface="楷体_GB2312" pitchFamily="49" charset="-122"/>
              <a:ea typeface="楷体_GB2312" pitchFamily="49" charset="-122"/>
            </a:endParaRPr>
          </a:p>
          <a:p>
            <a:pPr marL="0" indent="0">
              <a:buNone/>
            </a:pPr>
            <a:r>
              <a:rPr lang="zh-CN" altLang="en-US" sz="2000" b="1" dirty="0">
                <a:solidFill>
                  <a:schemeClr val="accent1"/>
                </a:solidFill>
                <a:latin typeface="楷体_GB2312" pitchFamily="49" charset="-122"/>
                <a:ea typeface="楷体_GB2312" pitchFamily="49" charset="-122"/>
              </a:rPr>
              <a:t>同一应用数据对象用不同形式描述的信息</a:t>
            </a:r>
            <a:r>
              <a:rPr lang="en-US" altLang="zh-CN" sz="2000" b="1" dirty="0">
                <a:solidFill>
                  <a:schemeClr val="accent1"/>
                </a:solidFill>
                <a:latin typeface="楷体_GB2312" pitchFamily="49" charset="-122"/>
                <a:ea typeface="楷体_GB2312" pitchFamily="49" charset="-122"/>
              </a:rPr>
              <a:t>: </a:t>
            </a:r>
          </a:p>
          <a:p>
            <a:pPr marL="0" indent="0">
              <a:buNone/>
            </a:pPr>
            <a:r>
              <a:rPr lang="en-US" altLang="zh-CN" sz="2000" b="1" dirty="0">
                <a:solidFill>
                  <a:schemeClr val="accent1"/>
                </a:solidFill>
                <a:latin typeface="Arial"/>
                <a:ea typeface="楷体_GB2312" pitchFamily="49" charset="-122"/>
              </a:rPr>
              <a:t>——</a:t>
            </a:r>
            <a:r>
              <a:rPr lang="zh-CN" altLang="en-US" sz="2000" b="1" dirty="0">
                <a:solidFill>
                  <a:schemeClr val="accent1"/>
                </a:solidFill>
                <a:latin typeface="楷体_GB2312" pitchFamily="49" charset="-122"/>
                <a:ea typeface="楷体_GB2312" pitchFamily="49" charset="-122"/>
              </a:rPr>
              <a:t>如表格对象、柱状图对象。表格对象和柱状图对象互相并不知道对方的存在，这样使你可以根据需要单独复用表格或柱状图。</a:t>
            </a:r>
          </a:p>
          <a:p>
            <a:pPr marL="0" indent="0">
              <a:buNone/>
            </a:pPr>
            <a:endParaRPr lang="zh-CN" altLang="en-US" sz="2000" b="1" dirty="0">
              <a:solidFill>
                <a:schemeClr val="accent1"/>
              </a:solidFill>
              <a:latin typeface="楷体_GB2312" pitchFamily="49" charset="-122"/>
              <a:ea typeface="楷体_GB2312" pitchFamily="49" charset="-122"/>
            </a:endParaRPr>
          </a:p>
          <a:p>
            <a:pPr marL="0" indent="0">
              <a:buNone/>
            </a:pPr>
            <a:r>
              <a:rPr lang="zh-CN" altLang="en-US" sz="2000" dirty="0">
                <a:latin typeface="楷体_GB2312" pitchFamily="49" charset="-122"/>
                <a:ea typeface="楷体_GB2312" pitchFamily="49" charset="-122"/>
              </a:rPr>
              <a:t>要求：它们应互相知道对方的表现</a:t>
            </a:r>
          </a:p>
          <a:p>
            <a:pPr marL="0" indent="0">
              <a:buNone/>
            </a:pPr>
            <a:r>
              <a:rPr lang="en-US" altLang="zh-CN" sz="2000" dirty="0">
                <a:latin typeface="Arial"/>
                <a:ea typeface="楷体_GB2312" pitchFamily="49" charset="-122"/>
              </a:rPr>
              <a:t>——</a:t>
            </a:r>
            <a:r>
              <a:rPr lang="zh-CN" altLang="en-US" sz="2000" dirty="0">
                <a:latin typeface="楷体_GB2312" pitchFamily="49" charset="-122"/>
                <a:ea typeface="楷体_GB2312" pitchFamily="49" charset="-122"/>
              </a:rPr>
              <a:t>当用户改变表格中的信息时，柱状图能立即反映这一变化，反之亦然。</a:t>
            </a:r>
          </a:p>
        </p:txBody>
      </p:sp>
    </p:spTree>
    <p:extLst>
      <p:ext uri="{BB962C8B-B14F-4D97-AF65-F5344CB8AC3E}">
        <p14:creationId xmlns:p14="http://schemas.microsoft.com/office/powerpoint/2010/main" val="38139028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 </a:t>
            </a:r>
            <a:r>
              <a:rPr lang="zh-CN" altLang="en-US"/>
              <a:t>访问者模式（</a:t>
            </a:r>
            <a:r>
              <a:rPr lang="en-US" altLang="zh-CN"/>
              <a:t>Visitor</a:t>
            </a:r>
            <a:r>
              <a:rPr lang="zh-CN" altLang="en-US"/>
              <a:t>）</a:t>
            </a:r>
          </a:p>
        </p:txBody>
      </p:sp>
      <p:sp>
        <p:nvSpPr>
          <p:cNvPr id="321539" name="Rectangle 3"/>
          <p:cNvSpPr>
            <a:spLocks noGrp="1" noChangeArrowheads="1"/>
          </p:cNvSpPr>
          <p:nvPr>
            <p:ph type="body" idx="1"/>
          </p:nvPr>
        </p:nvSpPr>
        <p:spPr>
          <a:xfrm>
            <a:off x="557734" y="1413570"/>
            <a:ext cx="10763867" cy="4087171"/>
          </a:xfrm>
        </p:spPr>
        <p:txBody>
          <a:bodyPr/>
          <a:lstStyle/>
          <a:p>
            <a:pPr algn="just">
              <a:lnSpc>
                <a:spcPct val="100000"/>
              </a:lnSpc>
              <a:buFont typeface="Wingdings" pitchFamily="2" charset="2"/>
              <a:buNone/>
            </a:pPr>
            <a:r>
              <a:rPr lang="zh-CN" altLang="en-US" sz="2900" dirty="0">
                <a:latin typeface="楷体_GB2312" pitchFamily="49" charset="-122"/>
                <a:ea typeface="楷体_GB2312" pitchFamily="49" charset="-122"/>
              </a:rPr>
              <a:t>优点：</a:t>
            </a:r>
          </a:p>
          <a:p>
            <a:pPr algn="just">
              <a:lnSpc>
                <a:spcPct val="100000"/>
              </a:lnSpc>
              <a:buClr>
                <a:srgbClr val="FF3300"/>
              </a:buClr>
            </a:pPr>
            <a:r>
              <a:rPr lang="zh-CN" altLang="en-US" sz="2900" dirty="0">
                <a:latin typeface="楷体_GB2312" pitchFamily="49" charset="-122"/>
                <a:ea typeface="楷体_GB2312" pitchFamily="49" charset="-122"/>
              </a:rPr>
              <a:t>易于添加新的操作</a:t>
            </a:r>
          </a:p>
          <a:p>
            <a:pPr algn="just">
              <a:lnSpc>
                <a:spcPct val="100000"/>
              </a:lnSpc>
              <a:buClr>
                <a:srgbClr val="FF3300"/>
              </a:buClr>
            </a:pPr>
            <a:r>
              <a:rPr lang="zh-CN" altLang="en-US" sz="2900" dirty="0">
                <a:latin typeface="楷体_GB2312" pitchFamily="49" charset="-122"/>
                <a:ea typeface="楷体_GB2312" pitchFamily="49" charset="-122"/>
              </a:rPr>
              <a:t>集中相关操作，分离无关操作</a:t>
            </a:r>
          </a:p>
          <a:p>
            <a:pPr algn="just">
              <a:lnSpc>
                <a:spcPct val="100000"/>
              </a:lnSpc>
              <a:buClr>
                <a:srgbClr val="FF3300"/>
              </a:buClr>
            </a:pPr>
            <a:r>
              <a:rPr lang="zh-CN" altLang="en-US" sz="2900" dirty="0">
                <a:latin typeface="楷体_GB2312" pitchFamily="49" charset="-122"/>
                <a:ea typeface="楷体_GB2312" pitchFamily="49" charset="-122"/>
              </a:rPr>
              <a:t>通过类结构来访问</a:t>
            </a:r>
          </a:p>
          <a:p>
            <a:pPr algn="just">
              <a:lnSpc>
                <a:spcPct val="100000"/>
              </a:lnSpc>
              <a:buClr>
                <a:srgbClr val="FF3300"/>
              </a:buClr>
              <a:buFont typeface="Wingdings" pitchFamily="2" charset="2"/>
              <a:buNone/>
            </a:pPr>
            <a:r>
              <a:rPr lang="zh-CN" altLang="en-US" sz="2400" dirty="0">
                <a:solidFill>
                  <a:srgbClr val="48F50B"/>
                </a:solidFill>
                <a:ea typeface="楷体_GB2312" pitchFamily="49" charset="-122"/>
              </a:rPr>
              <a:t>访问者模式可以跨过几个类的等级结构访问属于不同的等级结构的成员类。而迭代器只能访问属于同一个类型等级结构的成员对象，而不能访问属于不同等级结构的对象。</a:t>
            </a:r>
          </a:p>
          <a:p>
            <a:pPr algn="just">
              <a:lnSpc>
                <a:spcPct val="100000"/>
              </a:lnSpc>
              <a:buClr>
                <a:srgbClr val="FF3300"/>
              </a:buClr>
            </a:pPr>
            <a:r>
              <a:rPr lang="zh-CN" altLang="en-US" sz="2900" dirty="0">
                <a:ea typeface="楷体_GB2312" pitchFamily="49" charset="-122"/>
              </a:rPr>
              <a:t>积累状态。</a:t>
            </a:r>
          </a:p>
          <a:p>
            <a:pPr algn="just">
              <a:lnSpc>
                <a:spcPct val="100000"/>
              </a:lnSpc>
              <a:buClr>
                <a:srgbClr val="FF3300"/>
              </a:buClr>
              <a:buFont typeface="Wingdings" pitchFamily="2" charset="2"/>
              <a:buNone/>
            </a:pPr>
            <a:r>
              <a:rPr lang="zh-CN" altLang="en-US" sz="2400" dirty="0">
                <a:solidFill>
                  <a:srgbClr val="48F50B"/>
                </a:solidFill>
                <a:ea typeface="楷体_GB2312" pitchFamily="49" charset="-122"/>
              </a:rPr>
              <a:t>每个访问者对象都集中了相关的行为，可以在访问的过程中将执行操作的状态积累在自己内部，而不是分散到很多的节点对象中。有益于系统维护。</a:t>
            </a:r>
            <a:endParaRPr lang="zh-CN" altLang="en-US" sz="2400" dirty="0">
              <a:solidFill>
                <a:srgbClr val="48F50B"/>
              </a:solidFill>
              <a:latin typeface="楷体_GB2312" pitchFamily="49" charset="-122"/>
              <a:ea typeface="楷体_GB2312" pitchFamily="49" charset="-122"/>
            </a:endParaRPr>
          </a:p>
        </p:txBody>
      </p:sp>
    </p:spTree>
    <p:extLst>
      <p:ext uri="{BB962C8B-B14F-4D97-AF65-F5344CB8AC3E}">
        <p14:creationId xmlns:p14="http://schemas.microsoft.com/office/powerpoint/2010/main" val="39660129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 </a:t>
            </a:r>
            <a:r>
              <a:rPr lang="zh-CN" altLang="en-US"/>
              <a:t>访问者模式（</a:t>
            </a:r>
            <a:r>
              <a:rPr lang="en-US" altLang="zh-CN"/>
              <a:t>Visitor</a:t>
            </a:r>
            <a:r>
              <a:rPr lang="zh-CN" altLang="en-US"/>
              <a:t>）</a:t>
            </a:r>
          </a:p>
        </p:txBody>
      </p:sp>
      <p:sp>
        <p:nvSpPr>
          <p:cNvPr id="891907" name="Rectangle 3"/>
          <p:cNvSpPr>
            <a:spLocks noGrp="1" noChangeArrowheads="1"/>
          </p:cNvSpPr>
          <p:nvPr>
            <p:ph type="body" idx="1"/>
          </p:nvPr>
        </p:nvSpPr>
        <p:spPr>
          <a:xfrm>
            <a:off x="557734" y="1341562"/>
            <a:ext cx="10477820" cy="4473024"/>
          </a:xfrm>
        </p:spPr>
        <p:txBody>
          <a:bodyPr/>
          <a:lstStyle/>
          <a:p>
            <a:pPr algn="just">
              <a:lnSpc>
                <a:spcPct val="100000"/>
              </a:lnSpc>
              <a:buClr>
                <a:srgbClr val="FF3300"/>
              </a:buClr>
              <a:buFont typeface="Wingdings" pitchFamily="2" charset="2"/>
              <a:buNone/>
            </a:pPr>
            <a:r>
              <a:rPr lang="zh-CN" altLang="en-US" sz="2800" dirty="0">
                <a:latin typeface="楷体_GB2312" pitchFamily="49" charset="-122"/>
                <a:ea typeface="楷体_GB2312" pitchFamily="49" charset="-122"/>
              </a:rPr>
              <a:t>缺点：</a:t>
            </a:r>
          </a:p>
          <a:p>
            <a:pPr algn="just">
              <a:lnSpc>
                <a:spcPct val="100000"/>
              </a:lnSpc>
              <a:buClr>
                <a:srgbClr val="FF3300"/>
              </a:buClr>
            </a:pPr>
            <a:r>
              <a:rPr lang="zh-CN" altLang="en-US" sz="2800" dirty="0">
                <a:latin typeface="楷体_GB2312" pitchFamily="49" charset="-122"/>
                <a:ea typeface="楷体_GB2312" pitchFamily="49" charset="-122"/>
              </a:rPr>
              <a:t>难以加入新的</a:t>
            </a:r>
            <a:r>
              <a:rPr lang="zh-CN" altLang="en-US" sz="2800" dirty="0">
                <a:ea typeface="楷体_GB2312" pitchFamily="49" charset="-122"/>
              </a:rPr>
              <a:t>节点类</a:t>
            </a:r>
          </a:p>
          <a:p>
            <a:pPr algn="just">
              <a:lnSpc>
                <a:spcPct val="100000"/>
              </a:lnSpc>
              <a:buClr>
                <a:srgbClr val="FF3300"/>
              </a:buClr>
              <a:buFont typeface="Wingdings" pitchFamily="2" charset="2"/>
              <a:buNone/>
            </a:pPr>
            <a:r>
              <a:rPr lang="zh-CN" altLang="en-US" sz="2800" dirty="0"/>
              <a:t>每增加一个新的节点都意味着要在抽象访问者角色中增加一个新的抽象操作．并在每一个具体访问者类中增加相应的具体操作</a:t>
            </a:r>
          </a:p>
          <a:p>
            <a:pPr algn="just">
              <a:lnSpc>
                <a:spcPct val="100000"/>
              </a:lnSpc>
              <a:buClr>
                <a:srgbClr val="FF3300"/>
              </a:buClr>
            </a:pPr>
            <a:r>
              <a:rPr lang="zh-CN" altLang="en-US" sz="2800" dirty="0">
                <a:latin typeface="楷体_GB2312" pitchFamily="49" charset="-122"/>
                <a:ea typeface="楷体_GB2312" pitchFamily="49" charset="-122"/>
              </a:rPr>
              <a:t>破坏了封装</a:t>
            </a:r>
          </a:p>
          <a:p>
            <a:pPr algn="just">
              <a:lnSpc>
                <a:spcPct val="100000"/>
              </a:lnSpc>
              <a:buClr>
                <a:srgbClr val="FF3300"/>
              </a:buClr>
              <a:buFont typeface="Wingdings" pitchFamily="2" charset="2"/>
              <a:buNone/>
            </a:pPr>
            <a:r>
              <a:rPr lang="zh-CN" altLang="en-US" sz="2800" dirty="0"/>
              <a:t>访问者模式要求访问者对象访问并调用每个节点对象的操作，所有节点对象必须暴露些自己的操作和内部状态。不然，访问者的访问就没有意义。由于访间者对象自己会积累访问操作所需的状态，从而使这些状态不再存储在节点对象中，这也是彼坏封装的。</a:t>
            </a:r>
          </a:p>
        </p:txBody>
      </p:sp>
    </p:spTree>
    <p:extLst>
      <p:ext uri="{BB962C8B-B14F-4D97-AF65-F5344CB8AC3E}">
        <p14:creationId xmlns:p14="http://schemas.microsoft.com/office/powerpoint/2010/main" val="8506140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 </a:t>
            </a:r>
            <a:r>
              <a:rPr lang="zh-CN" altLang="en-US" dirty="0"/>
              <a:t>访问者模式（</a:t>
            </a:r>
            <a:r>
              <a:rPr lang="en-US" altLang="zh-CN" dirty="0"/>
              <a:t>Visitor</a:t>
            </a:r>
            <a:r>
              <a:rPr lang="zh-CN" altLang="en-US" dirty="0"/>
              <a:t>）</a:t>
            </a:r>
          </a:p>
        </p:txBody>
      </p:sp>
      <p:sp>
        <p:nvSpPr>
          <p:cNvPr id="892931" name="Rectangle 3"/>
          <p:cNvSpPr>
            <a:spLocks noGrp="1" noChangeArrowheads="1"/>
          </p:cNvSpPr>
          <p:nvPr>
            <p:ph type="body" idx="1"/>
          </p:nvPr>
        </p:nvSpPr>
        <p:spPr>
          <a:xfrm>
            <a:off x="629742" y="1485578"/>
            <a:ext cx="11052034" cy="4115753"/>
          </a:xfrm>
        </p:spPr>
        <p:txBody>
          <a:bodyPr/>
          <a:lstStyle/>
          <a:p>
            <a:pPr marL="0" indent="0" algn="just">
              <a:lnSpc>
                <a:spcPct val="100000"/>
              </a:lnSpc>
              <a:buClr>
                <a:srgbClr val="FF3300"/>
              </a:buClr>
              <a:buNone/>
            </a:pPr>
            <a:r>
              <a:rPr lang="zh-CN" altLang="en-US" sz="2400" dirty="0">
                <a:latin typeface="楷体_GB2312" pitchFamily="49" charset="-122"/>
                <a:ea typeface="楷体_GB2312" pitchFamily="49" charset="-122"/>
              </a:rPr>
              <a:t>由于上述缺点，访问者模式成为一个有争议的设计模式。</a:t>
            </a:r>
          </a:p>
          <a:p>
            <a:pPr marL="0" indent="0" algn="just">
              <a:lnSpc>
                <a:spcPct val="100000"/>
              </a:lnSpc>
              <a:buClr>
                <a:srgbClr val="FF3300"/>
              </a:buClr>
              <a:buNone/>
            </a:pPr>
            <a:r>
              <a:rPr lang="zh-CN" altLang="en-US" sz="2400" dirty="0">
                <a:latin typeface="楷体_GB2312" pitchFamily="49" charset="-122"/>
                <a:ea typeface="楷体_GB2312" pitchFamily="49" charset="-122"/>
              </a:rPr>
              <a:t>有一些设计师反对使用访问者模式；</a:t>
            </a:r>
          </a:p>
          <a:p>
            <a:pPr marL="0" indent="0" algn="just">
              <a:lnSpc>
                <a:spcPct val="100000"/>
              </a:lnSpc>
              <a:buClr>
                <a:srgbClr val="FF3300"/>
              </a:buClr>
              <a:buNone/>
            </a:pPr>
            <a:r>
              <a:rPr lang="zh-CN" altLang="en-US" sz="2400" dirty="0">
                <a:latin typeface="楷体_GB2312" pitchFamily="49" charset="-122"/>
                <a:ea typeface="楷体_GB2312" pitchFamily="49" charset="-122"/>
              </a:rPr>
              <a:t>另外有一些设计师则强调访问者模式的优点；</a:t>
            </a:r>
          </a:p>
          <a:p>
            <a:pPr marL="0" indent="0" algn="just">
              <a:lnSpc>
                <a:spcPct val="100000"/>
              </a:lnSpc>
              <a:buClr>
                <a:srgbClr val="FF3300"/>
              </a:buClr>
              <a:buNone/>
            </a:pPr>
            <a:r>
              <a:rPr lang="zh-CN" altLang="en-US" sz="2400" dirty="0">
                <a:latin typeface="楷体_GB2312" pitchFamily="49" charset="-122"/>
                <a:ea typeface="楷体_GB2312" pitchFamily="49" charset="-122"/>
              </a:rPr>
              <a:t>还有一些设计师则千方百计地设法修改访问者模式，克服其不足。</a:t>
            </a:r>
          </a:p>
          <a:p>
            <a:pPr marL="0" indent="0" algn="just">
              <a:lnSpc>
                <a:spcPct val="100000"/>
              </a:lnSpc>
              <a:buClr>
                <a:srgbClr val="FF3300"/>
              </a:buClr>
              <a:buNone/>
            </a:pPr>
            <a:endParaRPr lang="zh-CN" altLang="en-US" sz="2400" dirty="0">
              <a:latin typeface="楷体_GB2312" pitchFamily="49" charset="-122"/>
              <a:ea typeface="楷体_GB2312" pitchFamily="49" charset="-122"/>
            </a:endParaRPr>
          </a:p>
          <a:p>
            <a:pPr marL="0" indent="0" algn="just">
              <a:lnSpc>
                <a:spcPct val="100000"/>
              </a:lnSpc>
              <a:buClr>
                <a:srgbClr val="FF3300"/>
              </a:buClr>
              <a:buNone/>
            </a:pPr>
            <a:r>
              <a:rPr lang="zh-CN" altLang="en-US" sz="2400" dirty="0">
                <a:latin typeface="楷体_GB2312" pitchFamily="49" charset="-122"/>
                <a:ea typeface="楷体_GB2312" pitchFamily="49" charset="-122"/>
              </a:rPr>
              <a:t>事实上，尽管有人反对使用这一模式，访问者模式仍然在很多重要的系统中使用。</a:t>
            </a:r>
          </a:p>
          <a:p>
            <a:pPr marL="0" indent="0" algn="just">
              <a:lnSpc>
                <a:spcPct val="100000"/>
              </a:lnSpc>
              <a:buClr>
                <a:srgbClr val="FF3300"/>
              </a:buClr>
              <a:buNone/>
            </a:pPr>
            <a:r>
              <a:rPr lang="zh-CN" altLang="en-US" sz="2400" dirty="0">
                <a:latin typeface="楷体_GB2312" pitchFamily="49" charset="-122"/>
                <a:ea typeface="楷体_GB2312" pitchFamily="49" charset="-122"/>
              </a:rPr>
              <a:t>尽管有人喜欢这一模式，但是其缺点使得它仍然不是一个首选的模式：</a:t>
            </a:r>
          </a:p>
          <a:p>
            <a:pPr marL="0" indent="0" algn="just">
              <a:lnSpc>
                <a:spcPct val="100000"/>
              </a:lnSpc>
              <a:buClr>
                <a:srgbClr val="FF3300"/>
              </a:buClr>
              <a:buNone/>
            </a:pPr>
            <a:r>
              <a:rPr lang="zh-CN" altLang="en-US" sz="2400" dirty="0">
                <a:latin typeface="楷体_GB2312" pitchFamily="49" charset="-122"/>
                <a:ea typeface="楷体_GB2312" pitchFamily="49" charset="-122"/>
              </a:rPr>
              <a:t>尽管有一些方案可以增强访问者模式，但是所有的增强方案都使得模式的复杂性增加。</a:t>
            </a:r>
            <a:endParaRPr lang="zh-CN" altLang="en-US" sz="1100" dirty="0">
              <a:latin typeface="楷体_GB2312" pitchFamily="49" charset="-122"/>
              <a:ea typeface="楷体_GB2312" pitchFamily="49" charset="-122"/>
            </a:endParaRPr>
          </a:p>
        </p:txBody>
      </p:sp>
    </p:spTree>
    <p:extLst>
      <p:ext uri="{BB962C8B-B14F-4D97-AF65-F5344CB8AC3E}">
        <p14:creationId xmlns:p14="http://schemas.microsoft.com/office/powerpoint/2010/main" val="41574910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行为性模式</a:t>
            </a:r>
            <a:r>
              <a:rPr lang="en-US" altLang="zh-CN" dirty="0"/>
              <a:t>—— </a:t>
            </a:r>
            <a:r>
              <a:rPr lang="zh-CN" altLang="en-US" dirty="0"/>
              <a:t>访问者模式（</a:t>
            </a:r>
            <a:r>
              <a:rPr lang="en-US" altLang="zh-CN" dirty="0"/>
              <a:t>Visitor</a:t>
            </a:r>
            <a:r>
              <a:rPr lang="zh-CN" altLang="en-US" dirty="0"/>
              <a:t>）</a:t>
            </a:r>
          </a:p>
        </p:txBody>
      </p:sp>
      <p:sp>
        <p:nvSpPr>
          <p:cNvPr id="3" name="内容占位符 2"/>
          <p:cNvSpPr>
            <a:spLocks noGrp="1"/>
          </p:cNvSpPr>
          <p:nvPr>
            <p:ph idx="1"/>
          </p:nvPr>
        </p:nvSpPr>
        <p:spPr/>
        <p:txBody>
          <a:bodyPr/>
          <a:lstStyle/>
          <a:p>
            <a:r>
              <a:rPr lang="en-US" altLang="zh-CN" dirty="0" smtClean="0"/>
              <a:t>ASM</a:t>
            </a:r>
            <a:r>
              <a:rPr lang="zh-CN" altLang="en-US" dirty="0" smtClean="0"/>
              <a:t>结构</a:t>
            </a:r>
            <a:endParaRPr lang="zh-CN" altLang="en-US" dirty="0"/>
          </a:p>
        </p:txBody>
      </p:sp>
      <p:pic>
        <p:nvPicPr>
          <p:cNvPr id="102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022" y="1197546"/>
            <a:ext cx="6912768" cy="440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1940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行为性模式</a:t>
            </a:r>
            <a:r>
              <a:rPr lang="en-US" altLang="zh-CN" dirty="0"/>
              <a:t>—— </a:t>
            </a:r>
            <a:r>
              <a:rPr lang="zh-CN" altLang="en-US" dirty="0"/>
              <a:t>访问者模式（</a:t>
            </a:r>
            <a:r>
              <a:rPr lang="en-US" altLang="zh-CN" dirty="0"/>
              <a:t>Visitor</a:t>
            </a:r>
            <a:r>
              <a:rPr lang="zh-CN" altLang="en-US" dirty="0"/>
              <a:t>）</a:t>
            </a:r>
          </a:p>
        </p:txBody>
      </p:sp>
      <p:sp>
        <p:nvSpPr>
          <p:cNvPr id="3" name="内容占位符 2"/>
          <p:cNvSpPr>
            <a:spLocks noGrp="1"/>
          </p:cNvSpPr>
          <p:nvPr>
            <p:ph idx="1"/>
          </p:nvPr>
        </p:nvSpPr>
        <p:spPr/>
        <p:txBody>
          <a:bodyPr/>
          <a:lstStyle/>
          <a:p>
            <a:endParaRPr lang="zh-CN" altLang="en-US"/>
          </a:p>
        </p:txBody>
      </p:sp>
      <p:pic>
        <p:nvPicPr>
          <p:cNvPr id="2050" name="Picture 2" descr="SNAGHTML16d45b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838" y="1845618"/>
            <a:ext cx="8839844" cy="3225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3169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行为性模式</a:t>
            </a:r>
            <a:r>
              <a:rPr lang="en-US" altLang="zh-CN" dirty="0"/>
              <a:t>—— </a:t>
            </a:r>
            <a:r>
              <a:rPr lang="zh-CN" altLang="en-US" dirty="0"/>
              <a:t>访问者模式（</a:t>
            </a:r>
            <a:r>
              <a:rPr lang="en-US" altLang="zh-CN" dirty="0"/>
              <a:t>Visitor</a:t>
            </a:r>
            <a:r>
              <a:rPr lang="zh-CN" altLang="en-US" dirty="0"/>
              <a:t>）</a:t>
            </a:r>
          </a:p>
        </p:txBody>
      </p:sp>
      <p:sp>
        <p:nvSpPr>
          <p:cNvPr id="4" name="TextBox 3"/>
          <p:cNvSpPr txBox="1"/>
          <p:nvPr/>
        </p:nvSpPr>
        <p:spPr>
          <a:xfrm>
            <a:off x="714117" y="1197546"/>
            <a:ext cx="9001000" cy="4401205"/>
          </a:xfrm>
          <a:prstGeom prst="rect">
            <a:avLst/>
          </a:prstGeom>
          <a:noFill/>
        </p:spPr>
        <p:txBody>
          <a:bodyPr wrap="square" rtlCol="0">
            <a:spAutoFit/>
          </a:bodyPr>
          <a:lstStyle/>
          <a:p>
            <a:r>
              <a:rPr lang="en-US" altLang="zh-CN" sz="1600" dirty="0" err="1"/>
              <a:t>ClassWriter</a:t>
            </a:r>
            <a:r>
              <a:rPr lang="en-US" altLang="zh-CN" sz="1600" dirty="0"/>
              <a:t> </a:t>
            </a:r>
            <a:r>
              <a:rPr lang="en-US" altLang="zh-CN" sz="1600" dirty="0" err="1"/>
              <a:t>cw</a:t>
            </a:r>
            <a:r>
              <a:rPr lang="en-US" altLang="zh-CN" sz="1600" dirty="0"/>
              <a:t> = new </a:t>
            </a:r>
            <a:r>
              <a:rPr lang="en-US" altLang="zh-CN" sz="1600" dirty="0" err="1"/>
              <a:t>ClassWriter</a:t>
            </a:r>
            <a:r>
              <a:rPr lang="en-US" altLang="zh-CN" sz="1600" dirty="0"/>
              <a:t>(</a:t>
            </a:r>
            <a:r>
              <a:rPr lang="en-US" altLang="zh-CN" sz="1600" dirty="0" err="1"/>
              <a:t>ClassWriter.COMPUTE_MAXS</a:t>
            </a:r>
            <a:r>
              <a:rPr lang="en-US" altLang="zh-CN" sz="1600" dirty="0"/>
              <a:t> | </a:t>
            </a:r>
            <a:r>
              <a:rPr lang="en-US" altLang="zh-CN" sz="1600" dirty="0" err="1"/>
              <a:t>ClassWriter.COMPUTE_FRAMES</a:t>
            </a:r>
            <a:r>
              <a:rPr lang="en-US" altLang="zh-CN" sz="1600" dirty="0"/>
              <a:t>);</a:t>
            </a:r>
          </a:p>
          <a:p>
            <a:r>
              <a:rPr lang="en-US" altLang="zh-CN" sz="1600" dirty="0" err="1"/>
              <a:t>cw.visit</a:t>
            </a:r>
            <a:r>
              <a:rPr lang="en-US" altLang="zh-CN" sz="1600" dirty="0"/>
              <a:t>(V1_7, ACC_PUBLIC, "Example", null, "java/</a:t>
            </a:r>
            <a:r>
              <a:rPr lang="en-US" altLang="zh-CN" sz="1600" dirty="0" err="1"/>
              <a:t>lang</a:t>
            </a:r>
            <a:r>
              <a:rPr lang="en-US" altLang="zh-CN" sz="1600" dirty="0"/>
              <a:t>/Object", null);</a:t>
            </a:r>
          </a:p>
          <a:p>
            <a:r>
              <a:rPr lang="en-US" altLang="zh-CN" sz="1600" dirty="0" err="1"/>
              <a:t>MethodVisitor</a:t>
            </a:r>
            <a:r>
              <a:rPr lang="en-US" altLang="zh-CN" sz="1600" dirty="0"/>
              <a:t> mw = </a:t>
            </a:r>
            <a:r>
              <a:rPr lang="en-US" altLang="zh-CN" sz="1600" dirty="0" err="1"/>
              <a:t>cw.visitMethod</a:t>
            </a:r>
            <a:r>
              <a:rPr lang="en-US" altLang="zh-CN" sz="1600" dirty="0"/>
              <a:t>(ACC_PUBLIC, "&lt;</a:t>
            </a:r>
            <a:r>
              <a:rPr lang="en-US" altLang="zh-CN" sz="1600" dirty="0" err="1"/>
              <a:t>init</a:t>
            </a:r>
            <a:r>
              <a:rPr lang="en-US" altLang="zh-CN" sz="1600" dirty="0"/>
              <a:t>&gt;", "()V", null, null);</a:t>
            </a:r>
          </a:p>
          <a:p>
            <a:r>
              <a:rPr lang="en-US" altLang="zh-CN" sz="1600" dirty="0" err="1"/>
              <a:t>mw.visitVarInsn</a:t>
            </a:r>
            <a:r>
              <a:rPr lang="en-US" altLang="zh-CN" sz="1600" dirty="0"/>
              <a:t>(ALOAD, 0);</a:t>
            </a:r>
          </a:p>
          <a:p>
            <a:r>
              <a:rPr lang="en-US" altLang="zh-CN" sz="1600" dirty="0" err="1"/>
              <a:t>mw.visitMethodInsn</a:t>
            </a:r>
            <a:r>
              <a:rPr lang="en-US" altLang="zh-CN" sz="1600" dirty="0"/>
              <a:t>(INVOKESPECIAL, "java/</a:t>
            </a:r>
            <a:r>
              <a:rPr lang="en-US" altLang="zh-CN" sz="1600" dirty="0" err="1"/>
              <a:t>lang</a:t>
            </a:r>
            <a:r>
              <a:rPr lang="en-US" altLang="zh-CN" sz="1600" dirty="0"/>
              <a:t>/Object", "&lt;</a:t>
            </a:r>
            <a:r>
              <a:rPr lang="en-US" altLang="zh-CN" sz="1600" dirty="0" err="1"/>
              <a:t>init</a:t>
            </a:r>
            <a:r>
              <a:rPr lang="en-US" altLang="zh-CN" sz="1600" dirty="0"/>
              <a:t>&gt;", "()V");</a:t>
            </a:r>
          </a:p>
          <a:p>
            <a:r>
              <a:rPr lang="en-US" altLang="zh-CN" sz="1600" dirty="0" err="1"/>
              <a:t>mw.visitInsn</a:t>
            </a:r>
            <a:r>
              <a:rPr lang="en-US" altLang="zh-CN" sz="1600" dirty="0"/>
              <a:t>(RETURN);</a:t>
            </a:r>
          </a:p>
          <a:p>
            <a:r>
              <a:rPr lang="en-US" altLang="zh-CN" sz="1600" dirty="0" err="1"/>
              <a:t>mw.visitMaxs</a:t>
            </a:r>
            <a:r>
              <a:rPr lang="en-US" altLang="zh-CN" sz="1600" dirty="0"/>
              <a:t>(0, 0);</a:t>
            </a:r>
          </a:p>
          <a:p>
            <a:r>
              <a:rPr lang="en-US" altLang="zh-CN" sz="1600" dirty="0" err="1"/>
              <a:t>mw.visitEnd</a:t>
            </a:r>
            <a:r>
              <a:rPr lang="en-US" altLang="zh-CN" sz="1600" dirty="0"/>
              <a:t>();</a:t>
            </a:r>
          </a:p>
          <a:p>
            <a:r>
              <a:rPr lang="en-US" altLang="zh-CN" sz="1600" dirty="0"/>
              <a:t>mw = </a:t>
            </a:r>
            <a:r>
              <a:rPr lang="en-US" altLang="zh-CN" sz="1600" dirty="0" err="1"/>
              <a:t>cw.visitMethod</a:t>
            </a:r>
            <a:r>
              <a:rPr lang="en-US" altLang="zh-CN" sz="1600" dirty="0"/>
              <a:t>(ACC_PUBLIC + ACC_STATIC, "main", "([</a:t>
            </a:r>
            <a:r>
              <a:rPr lang="en-US" altLang="zh-CN" sz="1600" dirty="0" err="1"/>
              <a:t>Ljava</a:t>
            </a:r>
            <a:r>
              <a:rPr lang="en-US" altLang="zh-CN" sz="1600" dirty="0"/>
              <a:t>/</a:t>
            </a:r>
            <a:r>
              <a:rPr lang="en-US" altLang="zh-CN" sz="1600" dirty="0" err="1"/>
              <a:t>lang</a:t>
            </a:r>
            <a:r>
              <a:rPr lang="en-US" altLang="zh-CN" sz="1600" dirty="0"/>
              <a:t>/String;)V", null, null);</a:t>
            </a:r>
          </a:p>
          <a:p>
            <a:r>
              <a:rPr lang="en-US" altLang="zh-CN" sz="1600" dirty="0" err="1"/>
              <a:t>mw.visitFieldInsn</a:t>
            </a:r>
            <a:r>
              <a:rPr lang="en-US" altLang="zh-CN" sz="1600" dirty="0"/>
              <a:t>(GETSTATIC, "java/</a:t>
            </a:r>
            <a:r>
              <a:rPr lang="en-US" altLang="zh-CN" sz="1600" dirty="0" err="1"/>
              <a:t>lang</a:t>
            </a:r>
            <a:r>
              <a:rPr lang="en-US" altLang="zh-CN" sz="1600" dirty="0"/>
              <a:t>/System", "out", "</a:t>
            </a:r>
            <a:r>
              <a:rPr lang="en-US" altLang="zh-CN" sz="1600" dirty="0" err="1"/>
              <a:t>Ljava</a:t>
            </a:r>
            <a:r>
              <a:rPr lang="en-US" altLang="zh-CN" sz="1600" dirty="0"/>
              <a:t>/</a:t>
            </a:r>
            <a:r>
              <a:rPr lang="en-US" altLang="zh-CN" sz="1600" dirty="0" err="1"/>
              <a:t>io</a:t>
            </a:r>
            <a:r>
              <a:rPr lang="en-US" altLang="zh-CN" sz="1600" dirty="0"/>
              <a:t>/</a:t>
            </a:r>
            <a:r>
              <a:rPr lang="en-US" altLang="zh-CN" sz="1600" dirty="0" err="1"/>
              <a:t>PrintStream</a:t>
            </a:r>
            <a:r>
              <a:rPr lang="en-US" altLang="zh-CN" sz="1600" dirty="0"/>
              <a:t>;");</a:t>
            </a:r>
          </a:p>
          <a:p>
            <a:r>
              <a:rPr lang="en-US" altLang="zh-CN" sz="1600" dirty="0" err="1"/>
              <a:t>mw.visitLdcInsn</a:t>
            </a:r>
            <a:r>
              <a:rPr lang="en-US" altLang="zh-CN" sz="1600" dirty="0"/>
              <a:t>("Hello World!");</a:t>
            </a:r>
          </a:p>
          <a:p>
            <a:r>
              <a:rPr lang="en-US" altLang="zh-CN" sz="1600" dirty="0" err="1"/>
              <a:t>mw.visitMethodInsn</a:t>
            </a:r>
            <a:r>
              <a:rPr lang="en-US" altLang="zh-CN" sz="1600" dirty="0"/>
              <a:t>(INVOKEVIRTUAL, "java/</a:t>
            </a:r>
            <a:r>
              <a:rPr lang="en-US" altLang="zh-CN" sz="1600" dirty="0" err="1"/>
              <a:t>io</a:t>
            </a:r>
            <a:r>
              <a:rPr lang="en-US" altLang="zh-CN" sz="1600" dirty="0"/>
              <a:t>/</a:t>
            </a:r>
            <a:r>
              <a:rPr lang="en-US" altLang="zh-CN" sz="1600" dirty="0" err="1"/>
              <a:t>PrintStream</a:t>
            </a:r>
            <a:r>
              <a:rPr lang="en-US" altLang="zh-CN" sz="1600" dirty="0"/>
              <a:t>", "</a:t>
            </a:r>
            <a:r>
              <a:rPr lang="en-US" altLang="zh-CN" sz="1600" dirty="0" err="1"/>
              <a:t>println</a:t>
            </a:r>
            <a:r>
              <a:rPr lang="en-US" altLang="zh-CN" sz="1600" dirty="0"/>
              <a:t>", "(</a:t>
            </a:r>
            <a:r>
              <a:rPr lang="en-US" altLang="zh-CN" sz="1600" dirty="0" err="1"/>
              <a:t>Ljava</a:t>
            </a:r>
            <a:r>
              <a:rPr lang="en-US" altLang="zh-CN" sz="1600" dirty="0"/>
              <a:t>/</a:t>
            </a:r>
            <a:r>
              <a:rPr lang="en-US" altLang="zh-CN" sz="1600" dirty="0" err="1"/>
              <a:t>lang</a:t>
            </a:r>
            <a:r>
              <a:rPr lang="en-US" altLang="zh-CN" sz="1600" dirty="0"/>
              <a:t>/String;)V");</a:t>
            </a:r>
          </a:p>
          <a:p>
            <a:r>
              <a:rPr lang="en-US" altLang="zh-CN" sz="1600" dirty="0" err="1"/>
              <a:t>mw.visitInsn</a:t>
            </a:r>
            <a:r>
              <a:rPr lang="en-US" altLang="zh-CN" sz="1600" dirty="0"/>
              <a:t>(RETURN);</a:t>
            </a:r>
          </a:p>
          <a:p>
            <a:r>
              <a:rPr lang="en-US" altLang="zh-CN" sz="1600" dirty="0" err="1"/>
              <a:t>mw.visitMaxs</a:t>
            </a:r>
            <a:r>
              <a:rPr lang="en-US" altLang="zh-CN" sz="1600" dirty="0"/>
              <a:t>(0, 0);</a:t>
            </a:r>
          </a:p>
          <a:p>
            <a:r>
              <a:rPr lang="en-US" altLang="zh-CN" sz="1600" dirty="0" err="1"/>
              <a:t>mw.visitEnd</a:t>
            </a:r>
            <a:r>
              <a:rPr lang="en-US" altLang="zh-CN" sz="1600" dirty="0"/>
              <a:t>();</a:t>
            </a:r>
          </a:p>
          <a:p>
            <a:r>
              <a:rPr lang="en-US" altLang="zh-CN" sz="1600" dirty="0"/>
              <a:t>byte[] code = </a:t>
            </a:r>
            <a:r>
              <a:rPr lang="en-US" altLang="zh-CN" sz="1600" dirty="0" err="1"/>
              <a:t>cw.toByteArray</a:t>
            </a:r>
            <a:r>
              <a:rPr lang="en-US" altLang="zh-CN" sz="1600" dirty="0"/>
              <a:t>();</a:t>
            </a:r>
          </a:p>
        </p:txBody>
      </p:sp>
    </p:spTree>
    <p:extLst>
      <p:ext uri="{BB962C8B-B14F-4D97-AF65-F5344CB8AC3E}">
        <p14:creationId xmlns:p14="http://schemas.microsoft.com/office/powerpoint/2010/main" val="20638723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行为性模式</a:t>
            </a:r>
            <a:r>
              <a:rPr lang="en-US" altLang="zh-CN" dirty="0"/>
              <a:t>—— </a:t>
            </a:r>
            <a:r>
              <a:rPr lang="zh-CN" altLang="en-US" dirty="0"/>
              <a:t>访问者模式（</a:t>
            </a:r>
            <a:r>
              <a:rPr lang="en-US" altLang="zh-CN" dirty="0"/>
              <a:t>Visitor</a:t>
            </a:r>
            <a:r>
              <a:rPr lang="zh-CN" altLang="en-US" dirty="0"/>
              <a:t>）</a:t>
            </a:r>
          </a:p>
        </p:txBody>
      </p:sp>
      <p:sp>
        <p:nvSpPr>
          <p:cNvPr id="3" name="内容占位符 2"/>
          <p:cNvSpPr>
            <a:spLocks noGrp="1"/>
          </p:cNvSpPr>
          <p:nvPr>
            <p:ph idx="1"/>
          </p:nvPr>
        </p:nvSpPr>
        <p:spPr/>
        <p:txBody>
          <a:bodyPr/>
          <a:lstStyle/>
          <a:p>
            <a:r>
              <a:rPr lang="en-US" altLang="zh-CN" dirty="0"/>
              <a:t>antlr4 </a:t>
            </a:r>
            <a:endParaRPr lang="en-US" altLang="zh-CN" dirty="0" smtClean="0"/>
          </a:p>
          <a:p>
            <a:pPr lvl="1"/>
            <a:r>
              <a:rPr lang="en-US" altLang="zh-CN" dirty="0">
                <a:hlinkClick r:id="rId2" action="ppaction://hlinkfile"/>
              </a:rPr>
              <a:t>antlr4demo</a:t>
            </a:r>
            <a:endParaRPr lang="zh-CN" altLang="en-US" dirty="0"/>
          </a:p>
        </p:txBody>
      </p:sp>
      <p:pic>
        <p:nvPicPr>
          <p:cNvPr id="3074" name="Picture 2" descr="antlr4 visitor 的图像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118" y="1197546"/>
            <a:ext cx="5616624" cy="499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8843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746702" y="6432453"/>
            <a:ext cx="2847763" cy="365210"/>
          </a:xfrm>
          <a:prstGeom prst="rect">
            <a:avLst/>
          </a:prstGeom>
        </p:spPr>
        <p:txBody>
          <a:bodyPr/>
          <a:lstStyle/>
          <a:p>
            <a:pPr>
              <a:defRPr/>
            </a:pPr>
            <a:fld id="{7277B87E-B5C5-40CB-9E3E-78438E974F9E}" type="slidenum">
              <a:rPr lang="zh-CN" altLang="en-US"/>
              <a:pPr>
                <a:defRPr/>
              </a:pPr>
              <a:t>57</a:t>
            </a:fld>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观察者模式（</a:t>
            </a:r>
            <a:r>
              <a:rPr lang="en-US" altLang="zh-CN"/>
              <a:t>Observer</a:t>
            </a:r>
            <a:r>
              <a:rPr lang="zh-CN" altLang="en-US"/>
              <a:t>）</a:t>
            </a:r>
          </a:p>
        </p:txBody>
      </p:sp>
      <p:pic>
        <p:nvPicPr>
          <p:cNvPr id="286723" name="Picture 3" descr="obser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097" y="1341562"/>
            <a:ext cx="11085936" cy="4801712"/>
          </a:xfrm>
          <a:prstGeom prst="rect">
            <a:avLst/>
          </a:prstGeom>
          <a:noFill/>
          <a:extLst>
            <a:ext uri="{909E8E84-426E-40DD-AFC4-6F175D3DCCD1}">
              <a14:hiddenFill xmlns:a14="http://schemas.microsoft.com/office/drawing/2010/main">
                <a:solidFill>
                  <a:srgbClr val="FFFFFF"/>
                </a:solidFill>
              </a14:hiddenFill>
            </a:ext>
          </a:extLst>
        </p:spPr>
      </p:pic>
      <p:sp>
        <p:nvSpPr>
          <p:cNvPr id="286724" name="Text Box 4"/>
          <p:cNvSpPr txBox="1">
            <a:spLocks noChangeArrowheads="1"/>
          </p:cNvSpPr>
          <p:nvPr/>
        </p:nvSpPr>
        <p:spPr bwMode="auto">
          <a:xfrm>
            <a:off x="8982670" y="4839753"/>
            <a:ext cx="2847763" cy="84096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pPr>
              <a:spcBef>
                <a:spcPct val="50000"/>
              </a:spcBef>
            </a:pPr>
            <a:r>
              <a:rPr kumimoji="1" lang="zh-CN" altLang="en-US" sz="1900" dirty="0">
                <a:solidFill>
                  <a:schemeClr val="bg2"/>
                </a:solidFill>
              </a:rPr>
              <a:t>变更通知</a:t>
            </a:r>
          </a:p>
          <a:p>
            <a:pPr>
              <a:spcBef>
                <a:spcPct val="50000"/>
              </a:spcBef>
            </a:pPr>
            <a:r>
              <a:rPr kumimoji="1" lang="zh-CN" altLang="en-US" sz="1900" dirty="0">
                <a:solidFill>
                  <a:schemeClr val="bg2"/>
                </a:solidFill>
              </a:rPr>
              <a:t>请求修改</a:t>
            </a:r>
          </a:p>
        </p:txBody>
      </p:sp>
    </p:spTree>
    <p:extLst>
      <p:ext uri="{BB962C8B-B14F-4D97-AF65-F5344CB8AC3E}">
        <p14:creationId xmlns:p14="http://schemas.microsoft.com/office/powerpoint/2010/main" val="2553286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观察者模式（</a:t>
            </a:r>
            <a:r>
              <a:rPr lang="en-US" altLang="zh-CN" dirty="0"/>
              <a:t>Observer</a:t>
            </a:r>
            <a:r>
              <a:rPr lang="zh-CN" altLang="en-US" dirty="0"/>
              <a:t>）</a:t>
            </a:r>
          </a:p>
        </p:txBody>
      </p:sp>
      <p:sp>
        <p:nvSpPr>
          <p:cNvPr id="287747" name="Rectangle 3"/>
          <p:cNvSpPr>
            <a:spLocks noGrp="1" noChangeArrowheads="1"/>
          </p:cNvSpPr>
          <p:nvPr>
            <p:ph type="body" idx="1"/>
          </p:nvPr>
        </p:nvSpPr>
        <p:spPr>
          <a:xfrm>
            <a:off x="1199281" y="2051525"/>
            <a:ext cx="9797662" cy="346155"/>
          </a:xfrm>
        </p:spPr>
        <p:txBody>
          <a:bodyPr/>
          <a:lstStyle/>
          <a:p>
            <a:pPr>
              <a:buFont typeface="Wingdings" pitchFamily="2" charset="2"/>
              <a:buNone/>
            </a:pPr>
            <a:r>
              <a:rPr lang="zh-CN" altLang="en-US" sz="2400"/>
              <a:t>（</a:t>
            </a:r>
            <a:r>
              <a:rPr lang="en-US" altLang="zh-CN" sz="2400"/>
              <a:t>2</a:t>
            </a:r>
            <a:r>
              <a:rPr lang="zh-CN" altLang="en-US" sz="2400"/>
              <a:t>）结构 </a:t>
            </a:r>
          </a:p>
        </p:txBody>
      </p:sp>
      <p:pic>
        <p:nvPicPr>
          <p:cNvPr id="287748" name="Picture 4" descr="ob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41" y="1753006"/>
            <a:ext cx="11085936" cy="4496841"/>
          </a:xfrm>
          <a:prstGeom prst="rect">
            <a:avLst/>
          </a:prstGeom>
          <a:noFill/>
          <a:extLst>
            <a:ext uri="{909E8E84-426E-40DD-AFC4-6F175D3DCCD1}">
              <a14:hiddenFill xmlns:a14="http://schemas.microsoft.com/office/drawing/2010/main">
                <a:solidFill>
                  <a:srgbClr val="FFFFFF"/>
                </a:solidFill>
              </a14:hiddenFill>
            </a:ext>
          </a:extLst>
        </p:spPr>
      </p:pic>
      <p:sp>
        <p:nvSpPr>
          <p:cNvPr id="287749" name="AutoShape 5"/>
          <p:cNvSpPr>
            <a:spLocks noChangeArrowheads="1"/>
          </p:cNvSpPr>
          <p:nvPr/>
        </p:nvSpPr>
        <p:spPr bwMode="auto">
          <a:xfrm>
            <a:off x="1118764" y="304870"/>
            <a:ext cx="4576763" cy="1143265"/>
          </a:xfrm>
          <a:prstGeom prst="wedgeRoundRectCallout">
            <a:avLst>
              <a:gd name="adj1" fmla="val -42546"/>
              <a:gd name="adj2" fmla="val 10069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just">
              <a:lnSpc>
                <a:spcPct val="90000"/>
              </a:lnSpc>
              <a:spcBef>
                <a:spcPct val="20000"/>
              </a:spcBef>
              <a:buClr>
                <a:schemeClr val="accent2"/>
              </a:buClr>
              <a:buSzPct val="80000"/>
              <a:buFont typeface="Wingdings" pitchFamily="2" charset="2"/>
              <a:buNone/>
            </a:pPr>
            <a:r>
              <a:rPr kumimoji="1" lang="zh-CN" altLang="en-US" sz="1900">
                <a:solidFill>
                  <a:schemeClr val="bg2"/>
                </a:solidFill>
              </a:rPr>
              <a:t>知道它的观察者。可以有任意数目的观察者对象观察一个主题。</a:t>
            </a:r>
          </a:p>
          <a:p>
            <a:pPr algn="just">
              <a:lnSpc>
                <a:spcPct val="90000"/>
              </a:lnSpc>
              <a:spcBef>
                <a:spcPct val="20000"/>
              </a:spcBef>
              <a:buClr>
                <a:schemeClr val="accent2"/>
              </a:buClr>
              <a:buSzPct val="80000"/>
              <a:buFont typeface="Wingdings" pitchFamily="2" charset="2"/>
              <a:buNone/>
            </a:pPr>
            <a:r>
              <a:rPr kumimoji="1" lang="zh-CN" altLang="en-US" sz="1900">
                <a:solidFill>
                  <a:schemeClr val="bg2"/>
                </a:solidFill>
              </a:rPr>
              <a:t>提供一个连接观察者对象和解除连接的接口。</a:t>
            </a:r>
          </a:p>
        </p:txBody>
      </p:sp>
      <p:sp>
        <p:nvSpPr>
          <p:cNvPr id="287750" name="AutoShape 6"/>
          <p:cNvSpPr>
            <a:spLocks noChangeArrowheads="1"/>
          </p:cNvSpPr>
          <p:nvPr/>
        </p:nvSpPr>
        <p:spPr bwMode="auto">
          <a:xfrm>
            <a:off x="8441584" y="1067047"/>
            <a:ext cx="2949469" cy="914612"/>
          </a:xfrm>
          <a:prstGeom prst="wedgeRoundRectCallout">
            <a:avLst>
              <a:gd name="adj1" fmla="val -62356"/>
              <a:gd name="adj2" fmla="val 11649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kumimoji="1" lang="zh-CN" altLang="en-US" sz="1900">
                <a:solidFill>
                  <a:schemeClr val="bg2"/>
                </a:solidFill>
              </a:rPr>
              <a:t>给那些要注意到一个主题的变化的对象定义一个更新的接口。</a:t>
            </a:r>
          </a:p>
        </p:txBody>
      </p:sp>
      <p:sp>
        <p:nvSpPr>
          <p:cNvPr id="287751" name="AutoShape 7"/>
          <p:cNvSpPr>
            <a:spLocks noChangeArrowheads="1"/>
          </p:cNvSpPr>
          <p:nvPr/>
        </p:nvSpPr>
        <p:spPr bwMode="auto">
          <a:xfrm>
            <a:off x="5898938" y="5411453"/>
            <a:ext cx="3254587" cy="1143265"/>
          </a:xfrm>
          <a:prstGeom prst="wedgeRoundRectCallout">
            <a:avLst>
              <a:gd name="adj1" fmla="val -159245"/>
              <a:gd name="adj2" fmla="val -7861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just">
              <a:lnSpc>
                <a:spcPct val="90000"/>
              </a:lnSpc>
              <a:spcBef>
                <a:spcPct val="20000"/>
              </a:spcBef>
              <a:buClr>
                <a:schemeClr val="accent2"/>
              </a:buClr>
              <a:buSzPct val="80000"/>
              <a:buFont typeface="Wingdings" pitchFamily="2" charset="2"/>
              <a:buNone/>
            </a:pPr>
            <a:r>
              <a:rPr kumimoji="1" lang="zh-CN" altLang="en-US" sz="1900">
                <a:solidFill>
                  <a:schemeClr val="bg2"/>
                </a:solidFill>
              </a:rPr>
              <a:t>存储 </a:t>
            </a:r>
            <a:r>
              <a:rPr kumimoji="1" lang="en-US" altLang="zh-CN" sz="1900" b="1">
                <a:solidFill>
                  <a:schemeClr val="bg2"/>
                </a:solidFill>
              </a:rPr>
              <a:t>ConcreteObserver</a:t>
            </a:r>
            <a:r>
              <a:rPr kumimoji="1" lang="zh-CN" altLang="en-US" sz="1900">
                <a:solidFill>
                  <a:schemeClr val="bg2"/>
                </a:solidFill>
              </a:rPr>
              <a:t>对象感兴趣的状态。</a:t>
            </a:r>
          </a:p>
          <a:p>
            <a:pPr algn="just">
              <a:lnSpc>
                <a:spcPct val="90000"/>
              </a:lnSpc>
              <a:spcBef>
                <a:spcPct val="20000"/>
              </a:spcBef>
              <a:buClr>
                <a:schemeClr val="accent2"/>
              </a:buClr>
              <a:buSzPct val="80000"/>
              <a:buFont typeface="Wingdings" pitchFamily="2" charset="2"/>
              <a:buNone/>
            </a:pPr>
            <a:r>
              <a:rPr kumimoji="1" lang="zh-CN" altLang="en-US" sz="1900">
                <a:solidFill>
                  <a:schemeClr val="bg2"/>
                </a:solidFill>
              </a:rPr>
              <a:t>当状态改变时向它的观察者发送通知。</a:t>
            </a:r>
          </a:p>
        </p:txBody>
      </p:sp>
      <p:sp>
        <p:nvSpPr>
          <p:cNvPr id="287752" name="AutoShape 8"/>
          <p:cNvSpPr>
            <a:spLocks noChangeArrowheads="1"/>
          </p:cNvSpPr>
          <p:nvPr/>
        </p:nvSpPr>
        <p:spPr bwMode="auto">
          <a:xfrm>
            <a:off x="8441584" y="1067047"/>
            <a:ext cx="3457998" cy="2667618"/>
          </a:xfrm>
          <a:prstGeom prst="wedgeRoundRectCallout">
            <a:avLst>
              <a:gd name="adj1" fmla="val -46199"/>
              <a:gd name="adj2" fmla="val 6523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just">
              <a:lnSpc>
                <a:spcPct val="90000"/>
              </a:lnSpc>
              <a:spcBef>
                <a:spcPct val="20000"/>
              </a:spcBef>
              <a:buClr>
                <a:schemeClr val="accent2"/>
              </a:buClr>
              <a:buSzPct val="80000"/>
              <a:buFont typeface="Wingdings" pitchFamily="2" charset="2"/>
              <a:buNone/>
            </a:pPr>
            <a:r>
              <a:rPr kumimoji="1" lang="zh-CN" altLang="en-US" sz="1900">
                <a:solidFill>
                  <a:schemeClr val="bg2"/>
                </a:solidFill>
              </a:rPr>
              <a:t>维持与</a:t>
            </a:r>
            <a:r>
              <a:rPr kumimoji="1" lang="en-US" altLang="zh-CN" sz="1900" b="1">
                <a:solidFill>
                  <a:schemeClr val="bg2"/>
                </a:solidFill>
              </a:rPr>
              <a:t>ConcreteSubject</a:t>
            </a:r>
            <a:r>
              <a:rPr kumimoji="1" lang="zh-CN" altLang="en-US" sz="1900">
                <a:solidFill>
                  <a:schemeClr val="bg2"/>
                </a:solidFill>
              </a:rPr>
              <a:t>对象的接口。存储要与主题一致的状态。实现 </a:t>
            </a:r>
            <a:r>
              <a:rPr kumimoji="1" lang="en-US" altLang="zh-CN" sz="1900">
                <a:solidFill>
                  <a:schemeClr val="bg2"/>
                </a:solidFill>
              </a:rPr>
              <a:t>Observer</a:t>
            </a:r>
            <a:r>
              <a:rPr kumimoji="1" lang="zh-CN" altLang="en-US" sz="1900">
                <a:solidFill>
                  <a:schemeClr val="bg2"/>
                </a:solidFill>
              </a:rPr>
              <a:t>更新的接口，当知道在具体主题中发生了一个变化时，</a:t>
            </a:r>
            <a:r>
              <a:rPr kumimoji="1" lang="en-US" altLang="zh-CN" sz="1900">
                <a:solidFill>
                  <a:schemeClr val="bg2"/>
                </a:solidFill>
              </a:rPr>
              <a:t>Concreteobserver</a:t>
            </a:r>
            <a:r>
              <a:rPr kumimoji="1" lang="zh-CN" altLang="en-US" sz="1900">
                <a:solidFill>
                  <a:schemeClr val="bg2"/>
                </a:solidFill>
              </a:rPr>
              <a:t>对象可以查询主题的信息。</a:t>
            </a:r>
            <a:r>
              <a:rPr kumimoji="1" lang="en-US" altLang="zh-CN" sz="1900">
                <a:solidFill>
                  <a:schemeClr val="bg2"/>
                </a:solidFill>
              </a:rPr>
              <a:t>Concreteobserver</a:t>
            </a:r>
            <a:r>
              <a:rPr kumimoji="1" lang="zh-CN" altLang="en-US" sz="1900">
                <a:solidFill>
                  <a:schemeClr val="bg2"/>
                </a:solidFill>
              </a:rPr>
              <a:t>用这个信息调整它的状态以与主题一致。</a:t>
            </a:r>
          </a:p>
        </p:txBody>
      </p:sp>
    </p:spTree>
    <p:extLst>
      <p:ext uri="{BB962C8B-B14F-4D97-AF65-F5344CB8AC3E}">
        <p14:creationId xmlns:p14="http://schemas.microsoft.com/office/powerpoint/2010/main" val="974856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7749"/>
                                        </p:tgtEl>
                                        <p:attrNameLst>
                                          <p:attrName>style.visibility</p:attrName>
                                        </p:attrNameLst>
                                      </p:cBhvr>
                                      <p:to>
                                        <p:strVal val="visible"/>
                                      </p:to>
                                    </p:set>
                                    <p:animEffect transition="in" filter="slide(fromBottom)">
                                      <p:cBhvr>
                                        <p:cTn id="7" dur="500"/>
                                        <p:tgtEl>
                                          <p:spTgt spid="287749"/>
                                        </p:tgtEl>
                                      </p:cBhvr>
                                    </p:animEffect>
                                  </p:childTnLst>
                                  <p:subTnLst>
                                    <p:set>
                                      <p:cBhvr override="childStyle">
                                        <p:cTn dur="1" fill="hold" display="0" masterRel="nextClick" afterEffect="1"/>
                                        <p:tgtEl>
                                          <p:spTgt spid="28774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87750"/>
                                        </p:tgtEl>
                                        <p:attrNameLst>
                                          <p:attrName>style.visibility</p:attrName>
                                        </p:attrNameLst>
                                      </p:cBhvr>
                                      <p:to>
                                        <p:strVal val="visible"/>
                                      </p:to>
                                    </p:set>
                                    <p:animEffect transition="in" filter="slide(fromBottom)">
                                      <p:cBhvr>
                                        <p:cTn id="12" dur="500"/>
                                        <p:tgtEl>
                                          <p:spTgt spid="287750"/>
                                        </p:tgtEl>
                                      </p:cBhvr>
                                    </p:animEffect>
                                  </p:childTnLst>
                                  <p:subTnLst>
                                    <p:set>
                                      <p:cBhvr override="childStyle">
                                        <p:cTn dur="1" fill="hold" display="0" masterRel="nextClick" afterEffect="1"/>
                                        <p:tgtEl>
                                          <p:spTgt spid="28775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87751"/>
                                        </p:tgtEl>
                                        <p:attrNameLst>
                                          <p:attrName>style.visibility</p:attrName>
                                        </p:attrNameLst>
                                      </p:cBhvr>
                                      <p:to>
                                        <p:strVal val="visible"/>
                                      </p:to>
                                    </p:set>
                                    <p:animEffect transition="in" filter="slide(fromBottom)">
                                      <p:cBhvr>
                                        <p:cTn id="17" dur="500"/>
                                        <p:tgtEl>
                                          <p:spTgt spid="287751"/>
                                        </p:tgtEl>
                                      </p:cBhvr>
                                    </p:animEffect>
                                  </p:childTnLst>
                                  <p:subTnLst>
                                    <p:set>
                                      <p:cBhvr override="childStyle">
                                        <p:cTn dur="1" fill="hold" display="0" masterRel="nextClick" afterEffect="1"/>
                                        <p:tgtEl>
                                          <p:spTgt spid="287751"/>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87752"/>
                                        </p:tgtEl>
                                        <p:attrNameLst>
                                          <p:attrName>style.visibility</p:attrName>
                                        </p:attrNameLst>
                                      </p:cBhvr>
                                      <p:to>
                                        <p:strVal val="visible"/>
                                      </p:to>
                                    </p:set>
                                    <p:animEffect transition="in" filter="slide(fromBottom)">
                                      <p:cBhvr>
                                        <p:cTn id="22" dur="500"/>
                                        <p:tgtEl>
                                          <p:spTgt spid="287752"/>
                                        </p:tgtEl>
                                      </p:cBhvr>
                                    </p:animEffect>
                                  </p:childTnLst>
                                  <p:subTnLst>
                                    <p:set>
                                      <p:cBhvr override="childStyle">
                                        <p:cTn dur="1" fill="hold" display="0" masterRel="nextClick" afterEffect="1"/>
                                        <p:tgtEl>
                                          <p:spTgt spid="28775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9" grpId="0" animBg="1" autoUpdateAnimBg="0"/>
      <p:bldP spid="287750" grpId="0" animBg="1" autoUpdateAnimBg="0"/>
      <p:bldP spid="287751" grpId="0" animBg="1" autoUpdateAnimBg="0"/>
      <p:bldP spid="28775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649858" y="196084"/>
            <a:ext cx="10785056" cy="83839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dirty="0"/>
              <a:t>——</a:t>
            </a:r>
            <a:r>
              <a:rPr lang="zh-CN" altLang="en-US" dirty="0"/>
              <a:t>观察者模式（</a:t>
            </a:r>
            <a:r>
              <a:rPr lang="en-US" altLang="zh-CN" dirty="0"/>
              <a:t>Observer</a:t>
            </a:r>
            <a:r>
              <a:rPr lang="zh-CN" altLang="en-US" dirty="0"/>
              <a:t>）</a:t>
            </a:r>
          </a:p>
        </p:txBody>
      </p:sp>
      <p:sp>
        <p:nvSpPr>
          <p:cNvPr id="288771" name="Rectangle 3"/>
          <p:cNvSpPr>
            <a:spLocks noGrp="1" noChangeArrowheads="1"/>
          </p:cNvSpPr>
          <p:nvPr>
            <p:ph type="body" idx="1"/>
          </p:nvPr>
        </p:nvSpPr>
        <p:spPr>
          <a:xfrm>
            <a:off x="701750" y="1197546"/>
            <a:ext cx="10861335" cy="5041479"/>
          </a:xfrm>
        </p:spPr>
        <p:txBody>
          <a:bodyPr/>
          <a:lstStyle/>
          <a:p>
            <a:pPr algn="just">
              <a:lnSpc>
                <a:spcPct val="100000"/>
              </a:lnSpc>
              <a:buFont typeface="Wingdings" pitchFamily="2" charset="2"/>
              <a:buNone/>
            </a:pPr>
            <a:r>
              <a:rPr lang="zh-CN" altLang="en-US" sz="2400" dirty="0">
                <a:latin typeface="楷体_GB2312" pitchFamily="49" charset="-122"/>
                <a:ea typeface="楷体_GB2312" pitchFamily="49" charset="-122"/>
              </a:rPr>
              <a:t>参与者职责</a:t>
            </a:r>
          </a:p>
          <a:p>
            <a:pPr algn="just">
              <a:lnSpc>
                <a:spcPct val="100000"/>
              </a:lnSpc>
            </a:pPr>
            <a:r>
              <a:rPr lang="zh-CN" altLang="en-US" sz="2400" dirty="0">
                <a:latin typeface="楷体_GB2312" pitchFamily="49" charset="-122"/>
                <a:ea typeface="楷体_GB2312" pitchFamily="49" charset="-122"/>
              </a:rPr>
              <a:t>抽象主题</a:t>
            </a:r>
            <a:r>
              <a:rPr lang="en-US" altLang="zh-CN" sz="2400" b="1" dirty="0">
                <a:latin typeface="楷体_GB2312" pitchFamily="49" charset="-122"/>
                <a:ea typeface="楷体_GB2312" pitchFamily="49" charset="-122"/>
              </a:rPr>
              <a:t>Subject</a:t>
            </a:r>
            <a:r>
              <a:rPr lang="en-US" altLang="zh-CN" sz="2400" dirty="0">
                <a:latin typeface="楷体_GB2312" pitchFamily="49" charset="-122"/>
                <a:ea typeface="楷体_GB2312" pitchFamily="49" charset="-122"/>
              </a:rPr>
              <a:t> </a:t>
            </a:r>
          </a:p>
          <a:p>
            <a:pPr algn="just">
              <a:lnSpc>
                <a:spcPct val="100000"/>
              </a:lnSpc>
              <a:buFont typeface="Wingdings" pitchFamily="2" charset="2"/>
              <a:buChar char="Ø"/>
            </a:pPr>
            <a:r>
              <a:rPr lang="zh-CN" altLang="en-US" sz="2400" dirty="0">
                <a:latin typeface="楷体_GB2312" pitchFamily="49" charset="-122"/>
                <a:ea typeface="楷体_GB2312" pitchFamily="49" charset="-122"/>
              </a:rPr>
              <a:t>提供一个连接观察者对象和解除连接的接口。</a:t>
            </a:r>
          </a:p>
          <a:p>
            <a:pPr algn="just">
              <a:lnSpc>
                <a:spcPct val="100000"/>
              </a:lnSpc>
              <a:buFont typeface="Wingdings" pitchFamily="2" charset="2"/>
              <a:buChar char="Ø"/>
            </a:pPr>
            <a:r>
              <a:rPr lang="zh-CN" altLang="en-US" sz="2400" dirty="0">
                <a:latin typeface="楷体_GB2312" pitchFamily="49" charset="-122"/>
                <a:ea typeface="楷体_GB2312" pitchFamily="49" charset="-122"/>
              </a:rPr>
              <a:t>知道它的观察者。可有任意数目的观察者对象观察一个主题。</a:t>
            </a:r>
          </a:p>
          <a:p>
            <a:pPr algn="just">
              <a:lnSpc>
                <a:spcPct val="100000"/>
              </a:lnSpc>
              <a:buFont typeface="Wingdings" pitchFamily="2" charset="2"/>
              <a:buChar char="Ø"/>
            </a:pPr>
            <a:r>
              <a:rPr lang="zh-CN" altLang="en-US" sz="2400" dirty="0">
                <a:latin typeface="楷体_GB2312" pitchFamily="49" charset="-122"/>
                <a:ea typeface="楷体_GB2312" pitchFamily="49" charset="-122"/>
              </a:rPr>
              <a:t>可以增加和删除观察者对象，</a:t>
            </a:r>
          </a:p>
          <a:p>
            <a:pPr algn="just">
              <a:lnSpc>
                <a:spcPct val="100000"/>
              </a:lnSpc>
            </a:pPr>
            <a:r>
              <a:rPr lang="zh-CN" altLang="en-US" sz="2400" dirty="0">
                <a:latin typeface="楷体_GB2312" pitchFamily="49" charset="-122"/>
                <a:ea typeface="楷体_GB2312" pitchFamily="49" charset="-122"/>
              </a:rPr>
              <a:t>具体主题</a:t>
            </a:r>
            <a:r>
              <a:rPr lang="en-US" altLang="zh-CN" sz="2400" b="1" dirty="0" err="1">
                <a:latin typeface="楷体_GB2312" pitchFamily="49" charset="-122"/>
                <a:ea typeface="楷体_GB2312" pitchFamily="49" charset="-122"/>
              </a:rPr>
              <a:t>ConcreteSubject</a:t>
            </a:r>
            <a:r>
              <a:rPr lang="zh-CN" altLang="zh-CN" sz="2400" dirty="0">
                <a:latin typeface="楷体_GB2312" pitchFamily="49" charset="-122"/>
                <a:ea typeface="楷体_GB2312" pitchFamily="49" charset="-122"/>
              </a:rPr>
              <a:t>：</a:t>
            </a:r>
            <a:endParaRPr lang="zh-CN" altLang="en-US" sz="2400" dirty="0">
              <a:latin typeface="楷体_GB2312" pitchFamily="49" charset="-122"/>
              <a:ea typeface="楷体_GB2312" pitchFamily="49" charset="-122"/>
            </a:endParaRPr>
          </a:p>
          <a:p>
            <a:pPr algn="just">
              <a:lnSpc>
                <a:spcPct val="100000"/>
              </a:lnSpc>
              <a:buFont typeface="Wingdings" pitchFamily="2" charset="2"/>
              <a:buChar char="Ø"/>
            </a:pPr>
            <a:r>
              <a:rPr lang="zh-CN" altLang="zh-CN" sz="2400" dirty="0">
                <a:latin typeface="楷体_GB2312" pitchFamily="49" charset="-122"/>
                <a:ea typeface="楷体_GB2312" pitchFamily="49" charset="-122"/>
              </a:rPr>
              <a:t>通常用</a:t>
            </a:r>
            <a:r>
              <a:rPr lang="zh-CN" altLang="en-US" sz="2400" dirty="0">
                <a:latin typeface="楷体_GB2312" pitchFamily="49" charset="-122"/>
                <a:ea typeface="楷体_GB2312" pitchFamily="49" charset="-122"/>
              </a:rPr>
              <a:t>一</a:t>
            </a:r>
            <a:r>
              <a:rPr lang="zh-CN" altLang="zh-CN" sz="2400" dirty="0">
                <a:latin typeface="楷体_GB2312" pitchFamily="49" charset="-122"/>
                <a:ea typeface="楷体_GB2312" pitchFamily="49" charset="-122"/>
              </a:rPr>
              <a:t>个具体子类实现</a:t>
            </a:r>
            <a:r>
              <a:rPr lang="zh-CN" altLang="en-US" sz="2400" dirty="0">
                <a:latin typeface="楷体_GB2312" pitchFamily="49" charset="-122"/>
                <a:ea typeface="楷体_GB2312" pitchFamily="49" charset="-122"/>
              </a:rPr>
              <a:t>。</a:t>
            </a:r>
          </a:p>
          <a:p>
            <a:pPr algn="just">
              <a:lnSpc>
                <a:spcPct val="100000"/>
              </a:lnSpc>
              <a:buFont typeface="Wingdings" pitchFamily="2" charset="2"/>
              <a:buChar char="Ø"/>
            </a:pPr>
            <a:r>
              <a:rPr lang="zh-CN" altLang="zh-CN" sz="2400" dirty="0">
                <a:latin typeface="楷体_GB2312" pitchFamily="49" charset="-122"/>
                <a:ea typeface="楷体_GB2312" pitchFamily="49" charset="-122"/>
              </a:rPr>
              <a:t>负责实现对观察者引用的聚集的管理力注。</a:t>
            </a:r>
            <a:endParaRPr lang="zh-CN" altLang="en-US" sz="2400" dirty="0">
              <a:latin typeface="楷体_GB2312" pitchFamily="49" charset="-122"/>
              <a:ea typeface="楷体_GB2312" pitchFamily="49" charset="-122"/>
            </a:endParaRPr>
          </a:p>
          <a:p>
            <a:pPr algn="just">
              <a:lnSpc>
                <a:spcPct val="100000"/>
              </a:lnSpc>
              <a:buFont typeface="Wingdings" pitchFamily="2" charset="2"/>
              <a:buChar char="Ø"/>
            </a:pPr>
            <a:r>
              <a:rPr lang="zh-CN" altLang="zh-CN" sz="2400" dirty="0">
                <a:latin typeface="楷体_GB2312" pitchFamily="49" charset="-122"/>
                <a:ea typeface="楷体_GB2312" pitchFamily="49" charset="-122"/>
              </a:rPr>
              <a:t>将有关</a:t>
            </a:r>
            <a:r>
              <a:rPr lang="zh-CN" altLang="en-US" sz="2400" dirty="0">
                <a:latin typeface="楷体_GB2312" pitchFamily="49" charset="-122"/>
                <a:ea typeface="楷体_GB2312" pitchFamily="49" charset="-122"/>
              </a:rPr>
              <a:t>状态存</a:t>
            </a:r>
            <a:r>
              <a:rPr lang="zh-CN" altLang="zh-CN" sz="2400" dirty="0">
                <a:latin typeface="楷体_GB2312" pitchFamily="49" charset="-122"/>
                <a:ea typeface="楷体_GB2312" pitchFamily="49" charset="-122"/>
              </a:rPr>
              <a:t>入</a:t>
            </a:r>
            <a:r>
              <a:rPr lang="en-US" altLang="zh-CN" sz="2400" b="1" dirty="0" err="1">
                <a:latin typeface="楷体_GB2312" pitchFamily="49" charset="-122"/>
                <a:ea typeface="楷体_GB2312" pitchFamily="49" charset="-122"/>
              </a:rPr>
              <a:t>ConcreteObserver</a:t>
            </a:r>
            <a:r>
              <a:rPr lang="zh-CN" altLang="en-US" sz="2400" dirty="0">
                <a:latin typeface="楷体_GB2312" pitchFamily="49" charset="-122"/>
                <a:ea typeface="楷体_GB2312" pitchFamily="49" charset="-122"/>
              </a:rPr>
              <a:t>对象。</a:t>
            </a:r>
          </a:p>
          <a:p>
            <a:pPr algn="just">
              <a:lnSpc>
                <a:spcPct val="100000"/>
              </a:lnSpc>
              <a:buFont typeface="Wingdings" pitchFamily="2" charset="2"/>
              <a:buChar char="Ø"/>
            </a:pPr>
            <a:r>
              <a:rPr lang="zh-CN" altLang="zh-CN" sz="2400" dirty="0">
                <a:latin typeface="楷体_GB2312" pitchFamily="49" charset="-122"/>
                <a:ea typeface="楷体_GB2312" pitchFamily="49" charset="-122"/>
              </a:rPr>
              <a:t>在具体</a:t>
            </a:r>
            <a:r>
              <a:rPr lang="zh-CN" altLang="en-US" sz="2400" dirty="0">
                <a:latin typeface="楷体_GB2312" pitchFamily="49" charset="-122"/>
                <a:ea typeface="楷体_GB2312" pitchFamily="49" charset="-122"/>
              </a:rPr>
              <a:t>主</a:t>
            </a:r>
            <a:r>
              <a:rPr lang="zh-CN" altLang="zh-CN" sz="2400" dirty="0">
                <a:latin typeface="楷体_GB2312" pitchFamily="49" charset="-122"/>
                <a:ea typeface="楷体_GB2312" pitchFamily="49" charset="-122"/>
              </a:rPr>
              <a:t>题内部</a:t>
            </a:r>
            <a:r>
              <a:rPr lang="zh-CN" altLang="en-US" sz="2400" dirty="0">
                <a:latin typeface="楷体_GB2312" pitchFamily="49" charset="-122"/>
                <a:ea typeface="楷体_GB2312" pitchFamily="49" charset="-122"/>
              </a:rPr>
              <a:t>状态改变时向它的观察者发送通知。</a:t>
            </a:r>
          </a:p>
        </p:txBody>
      </p:sp>
    </p:spTree>
    <p:extLst>
      <p:ext uri="{BB962C8B-B14F-4D97-AF65-F5344CB8AC3E}">
        <p14:creationId xmlns:p14="http://schemas.microsoft.com/office/powerpoint/2010/main" val="2055732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观察者模式（</a:t>
            </a:r>
            <a:r>
              <a:rPr lang="en-US" altLang="zh-CN" dirty="0"/>
              <a:t>Observer</a:t>
            </a:r>
            <a:r>
              <a:rPr lang="zh-CN" altLang="en-US" dirty="0"/>
              <a:t>）</a:t>
            </a:r>
          </a:p>
        </p:txBody>
      </p:sp>
      <p:sp>
        <p:nvSpPr>
          <p:cNvPr id="862211" name="Rectangle 3"/>
          <p:cNvSpPr>
            <a:spLocks noGrp="1" noChangeArrowheads="1"/>
          </p:cNvSpPr>
          <p:nvPr>
            <p:ph type="body" idx="1"/>
          </p:nvPr>
        </p:nvSpPr>
        <p:spPr>
          <a:xfrm>
            <a:off x="701750" y="1269554"/>
            <a:ext cx="10373995" cy="4323763"/>
          </a:xfrm>
        </p:spPr>
        <p:txBody>
          <a:bodyPr/>
          <a:lstStyle/>
          <a:p>
            <a:pPr algn="just">
              <a:lnSpc>
                <a:spcPct val="100000"/>
              </a:lnSpc>
            </a:pPr>
            <a:r>
              <a:rPr lang="zh-CN" altLang="en-US" sz="2400" dirty="0">
                <a:latin typeface="楷体_GB2312" pitchFamily="49" charset="-122"/>
                <a:ea typeface="楷体_GB2312" pitchFamily="49" charset="-122"/>
              </a:rPr>
              <a:t>抽象观察者</a:t>
            </a:r>
            <a:r>
              <a:rPr lang="en-US" altLang="zh-CN" sz="2400" b="1" dirty="0">
                <a:latin typeface="楷体_GB2312" pitchFamily="49" charset="-122"/>
                <a:ea typeface="楷体_GB2312" pitchFamily="49" charset="-122"/>
              </a:rPr>
              <a:t>Observer</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a:t>
            </a:r>
          </a:p>
          <a:p>
            <a:pPr algn="just">
              <a:lnSpc>
                <a:spcPct val="100000"/>
              </a:lnSpc>
              <a:buFont typeface="Wingdings" pitchFamily="2" charset="2"/>
              <a:buChar char="Ø"/>
            </a:pPr>
            <a:r>
              <a:rPr lang="zh-CN" altLang="en-US" sz="2400" dirty="0">
                <a:latin typeface="楷体_GB2312" pitchFamily="49" charset="-122"/>
                <a:ea typeface="楷体_GB2312" pitchFamily="49" charset="-122"/>
              </a:rPr>
              <a:t>一般用一个抽象类或者一个接口实现，</a:t>
            </a:r>
          </a:p>
          <a:p>
            <a:pPr algn="just">
              <a:lnSpc>
                <a:spcPct val="100000"/>
              </a:lnSpc>
              <a:buFont typeface="Wingdings" pitchFamily="2" charset="2"/>
              <a:buChar char="Ø"/>
            </a:pPr>
            <a:r>
              <a:rPr lang="zh-CN" altLang="en-US" sz="2400" dirty="0">
                <a:latin typeface="楷体_GB2312" pitchFamily="49" charset="-122"/>
                <a:ea typeface="楷体_GB2312" pitchFamily="49" charset="-122"/>
              </a:rPr>
              <a:t>为所有的具体观察者定义一个更新接口</a:t>
            </a:r>
          </a:p>
          <a:p>
            <a:pPr algn="just">
              <a:lnSpc>
                <a:spcPct val="100000"/>
              </a:lnSpc>
              <a:buFont typeface="Wingdings" pitchFamily="2" charset="2"/>
              <a:buChar char="Ø"/>
            </a:pPr>
            <a:r>
              <a:rPr lang="zh-CN" altLang="en-US" sz="2400" dirty="0">
                <a:latin typeface="楷体_GB2312" pitchFamily="49" charset="-122"/>
                <a:ea typeface="楷体_GB2312" pitchFamily="49" charset="-122"/>
              </a:rPr>
              <a:t>更新接口包含的方法叫更新方法。</a:t>
            </a:r>
          </a:p>
          <a:p>
            <a:pPr algn="just">
              <a:lnSpc>
                <a:spcPct val="100000"/>
              </a:lnSpc>
            </a:pPr>
            <a:r>
              <a:rPr lang="zh-CN" altLang="en-US" sz="2400" dirty="0">
                <a:latin typeface="楷体_GB2312" pitchFamily="49" charset="-122"/>
                <a:ea typeface="楷体_GB2312" pitchFamily="49" charset="-122"/>
              </a:rPr>
              <a:t>具体观察者</a:t>
            </a:r>
            <a:r>
              <a:rPr lang="en-US" altLang="zh-CN" sz="2400" b="1" dirty="0" err="1">
                <a:latin typeface="楷体_GB2312" pitchFamily="49" charset="-122"/>
                <a:ea typeface="楷体_GB2312" pitchFamily="49" charset="-122"/>
              </a:rPr>
              <a:t>ConcreteObserver</a:t>
            </a:r>
            <a:endParaRPr lang="en-US" altLang="zh-CN" sz="2400" dirty="0">
              <a:latin typeface="楷体_GB2312" pitchFamily="49" charset="-122"/>
              <a:ea typeface="楷体_GB2312" pitchFamily="49" charset="-122"/>
            </a:endParaRPr>
          </a:p>
          <a:p>
            <a:pPr algn="just">
              <a:lnSpc>
                <a:spcPct val="100000"/>
              </a:lnSpc>
              <a:buFont typeface="Wingdings" pitchFamily="2" charset="2"/>
              <a:buChar char="Ø"/>
            </a:pPr>
            <a:r>
              <a:rPr lang="zh-CN" altLang="zh-CN" sz="2400" dirty="0">
                <a:latin typeface="楷体_GB2312" pitchFamily="49" charset="-122"/>
                <a:ea typeface="楷体_GB2312" pitchFamily="49" charset="-122"/>
              </a:rPr>
              <a:t>通常</a:t>
            </a:r>
            <a:r>
              <a:rPr lang="zh-CN" altLang="en-US" sz="2400" dirty="0">
                <a:latin typeface="楷体_GB2312" pitchFamily="49" charset="-122"/>
                <a:ea typeface="楷体_GB2312" pitchFamily="49" charset="-122"/>
              </a:rPr>
              <a:t>用一</a:t>
            </a:r>
            <a:r>
              <a:rPr lang="zh-CN" altLang="zh-CN" sz="2400" dirty="0">
                <a:latin typeface="楷体_GB2312" pitchFamily="49" charset="-122"/>
                <a:ea typeface="楷体_GB2312" pitchFamily="49" charset="-122"/>
              </a:rPr>
              <a:t>个具体子类实现，</a:t>
            </a:r>
            <a:endParaRPr lang="zh-CN" altLang="en-US" sz="2400" dirty="0">
              <a:latin typeface="楷体_GB2312" pitchFamily="49" charset="-122"/>
              <a:ea typeface="楷体_GB2312" pitchFamily="49" charset="-122"/>
            </a:endParaRPr>
          </a:p>
          <a:p>
            <a:pPr algn="just">
              <a:lnSpc>
                <a:spcPct val="100000"/>
              </a:lnSpc>
              <a:buFont typeface="Wingdings" pitchFamily="2" charset="2"/>
              <a:buChar char="Ø"/>
            </a:pPr>
            <a:r>
              <a:rPr lang="zh-CN" altLang="zh-CN" sz="2400" dirty="0">
                <a:latin typeface="楷体_GB2312" pitchFamily="49" charset="-122"/>
                <a:ea typeface="楷体_GB2312" pitchFamily="49" charset="-122"/>
              </a:rPr>
              <a:t>保存</a:t>
            </a:r>
            <a:r>
              <a:rPr lang="zh-CN" altLang="en-US" sz="2400" dirty="0">
                <a:latin typeface="楷体_GB2312" pitchFamily="49" charset="-122"/>
                <a:ea typeface="楷体_GB2312" pitchFamily="49" charset="-122"/>
              </a:rPr>
              <a:t>一个</a:t>
            </a:r>
            <a:r>
              <a:rPr lang="zh-CN" altLang="zh-CN" sz="2400" dirty="0">
                <a:latin typeface="楷体_GB2312" pitchFamily="49" charset="-122"/>
                <a:ea typeface="楷体_GB2312" pitchFamily="49" charset="-122"/>
              </a:rPr>
              <a:t>指向</a:t>
            </a:r>
            <a:r>
              <a:rPr lang="en-US" altLang="zh-CN" sz="2400" b="1" dirty="0" err="1">
                <a:latin typeface="楷体_GB2312" pitchFamily="49" charset="-122"/>
                <a:ea typeface="楷体_GB2312" pitchFamily="49" charset="-122"/>
              </a:rPr>
              <a:t>ConcreteSubject</a:t>
            </a:r>
            <a:r>
              <a:rPr lang="zh-CN" altLang="en-US" sz="2400" dirty="0">
                <a:latin typeface="楷体_GB2312" pitchFamily="49" charset="-122"/>
                <a:ea typeface="楷体_GB2312" pitchFamily="49" charset="-122"/>
              </a:rPr>
              <a:t>对象的</a:t>
            </a:r>
            <a:r>
              <a:rPr lang="zh-CN" altLang="zh-CN" sz="2400" dirty="0">
                <a:latin typeface="楷体_GB2312" pitchFamily="49" charset="-122"/>
                <a:ea typeface="楷体_GB2312" pitchFamily="49" charset="-122"/>
              </a:rPr>
              <a:t>引用</a:t>
            </a:r>
            <a:r>
              <a:rPr lang="zh-CN" altLang="en-US" sz="2400" dirty="0">
                <a:latin typeface="楷体_GB2312" pitchFamily="49" charset="-122"/>
                <a:ea typeface="楷体_GB2312" pitchFamily="49" charset="-122"/>
              </a:rPr>
              <a:t>。</a:t>
            </a:r>
          </a:p>
          <a:p>
            <a:pPr algn="just">
              <a:lnSpc>
                <a:spcPct val="100000"/>
              </a:lnSpc>
              <a:buFont typeface="Wingdings" pitchFamily="2" charset="2"/>
              <a:buChar char="Ø"/>
            </a:pPr>
            <a:r>
              <a:rPr lang="zh-CN" altLang="en-US" sz="2400" dirty="0">
                <a:latin typeface="楷体_GB2312" pitchFamily="49" charset="-122"/>
                <a:ea typeface="楷体_GB2312" pitchFamily="49" charset="-122"/>
              </a:rPr>
              <a:t>存储要与主题一致的状态。</a:t>
            </a:r>
          </a:p>
          <a:p>
            <a:pPr algn="just">
              <a:lnSpc>
                <a:spcPct val="100000"/>
              </a:lnSpc>
              <a:buFont typeface="Wingdings" pitchFamily="2" charset="2"/>
              <a:buChar char="Ø"/>
            </a:pPr>
            <a:r>
              <a:rPr lang="zh-CN" altLang="zh-CN" sz="2400" dirty="0">
                <a:latin typeface="楷体_GB2312" pitchFamily="49" charset="-122"/>
                <a:ea typeface="楷体_GB2312" pitchFamily="49" charset="-122"/>
              </a:rPr>
              <a:t>实现抽象观察者角色所要求的更新接口，以便使</a:t>
            </a:r>
            <a:r>
              <a:rPr lang="zh-CN" altLang="en-US" sz="2400" dirty="0">
                <a:latin typeface="楷体_GB2312" pitchFamily="49" charset="-122"/>
                <a:ea typeface="楷体_GB2312" pitchFamily="49" charset="-122"/>
              </a:rPr>
              <a:t>本</a:t>
            </a:r>
            <a:r>
              <a:rPr lang="zh-CN" altLang="zh-CN" sz="2400" dirty="0">
                <a:latin typeface="楷体_GB2312" pitchFamily="49" charset="-122"/>
                <a:ea typeface="楷体_GB2312" pitchFamily="49" charset="-122"/>
              </a:rPr>
              <a:t>身的状态与主题的状态相协调。</a:t>
            </a:r>
            <a:endParaRPr lang="zh-CN" altLang="en-US" sz="2400" dirty="0">
              <a:latin typeface="楷体_GB2312" pitchFamily="49" charset="-122"/>
              <a:ea typeface="楷体_GB2312" pitchFamily="49" charset="-122"/>
            </a:endParaRPr>
          </a:p>
        </p:txBody>
      </p:sp>
    </p:spTree>
    <p:extLst>
      <p:ext uri="{BB962C8B-B14F-4D97-AF65-F5344CB8AC3E}">
        <p14:creationId xmlns:p14="http://schemas.microsoft.com/office/powerpoint/2010/main" val="2495053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自定义 1">
      <a:majorFont>
        <a:latin typeface="微软雅黑"/>
        <a:ea typeface="微软雅黑"/>
        <a:cs typeface=""/>
      </a:majorFont>
      <a:minorFont>
        <a:latin typeface="微软雅黑"/>
        <a:ea typeface="微软雅黑"/>
        <a:cs typeface=""/>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8321</TotalTime>
  <Words>4081</Words>
  <Application>Microsoft Office PowerPoint</Application>
  <PresentationFormat>自定义</PresentationFormat>
  <Paragraphs>350</Paragraphs>
  <Slides>57</Slides>
  <Notes>2</Notes>
  <HiddenSlides>0</HiddenSlides>
  <MMClips>0</MMClips>
  <ScaleCrop>false</ScaleCrop>
  <HeadingPairs>
    <vt:vector size="4" baseType="variant">
      <vt:variant>
        <vt:lpstr>主题</vt:lpstr>
      </vt:variant>
      <vt:variant>
        <vt:i4>1</vt:i4>
      </vt:variant>
      <vt:variant>
        <vt:lpstr>幻灯片标题</vt:lpstr>
      </vt:variant>
      <vt:variant>
        <vt:i4>57</vt:i4>
      </vt:variant>
    </vt:vector>
  </HeadingPairs>
  <TitlesOfParts>
    <vt:vector size="58" baseType="lpstr">
      <vt:lpstr>Office 主题</vt:lpstr>
      <vt:lpstr>深入浅出设计模式 第7周</vt:lpstr>
      <vt:lpstr>法律声明</vt:lpstr>
      <vt:lpstr>行为模式（中）</vt:lpstr>
      <vt:lpstr>行为性模式——观察者模式（Observer）</vt:lpstr>
      <vt:lpstr>行为性模式——观察者模式（Observer）</vt:lpstr>
      <vt:lpstr>行为性模式——观察者模式（Observer）</vt:lpstr>
      <vt:lpstr>行为性模式——观察者模式（Observer）</vt:lpstr>
      <vt:lpstr>行为性模式——观察者模式（Observer）</vt:lpstr>
      <vt:lpstr>行为性模式——观察者模式（Observer）</vt:lpstr>
      <vt:lpstr>行为性模式——观察者模式（Observer）</vt:lpstr>
      <vt:lpstr>行为性模式——观察者模式（Observer）</vt:lpstr>
      <vt:lpstr>行为性模式——观察者模式（Observer）</vt:lpstr>
      <vt:lpstr>行为性模式——观察者模式（Observer）</vt:lpstr>
      <vt:lpstr>行为性模式——观察者模式（Observer）</vt:lpstr>
      <vt:lpstr>行为性模式——观察者模式（Observer）</vt:lpstr>
      <vt:lpstr>行为性模式——状态模式（State）</vt:lpstr>
      <vt:lpstr>行为性模式——状态模式（State）</vt:lpstr>
      <vt:lpstr>行为性模式——状态模式（State）</vt:lpstr>
      <vt:lpstr>行为性模式——状态模式（State）</vt:lpstr>
      <vt:lpstr>行为性模式——状态模式（State）</vt:lpstr>
      <vt:lpstr>行为性模式——状态模式（State）</vt:lpstr>
      <vt:lpstr>行为性模式——状态模式（State）</vt:lpstr>
      <vt:lpstr>行为性模式——状态模式（State）</vt:lpstr>
      <vt:lpstr>行为性模式——状态模式（State）</vt:lpstr>
      <vt:lpstr>行为性模式——状态模式（State）</vt:lpstr>
      <vt:lpstr>行为性模式——状态模式（State）</vt:lpstr>
      <vt:lpstr>行为性模式——状态模式（State）</vt:lpstr>
      <vt:lpstr>行为性模式 ——策略模式（Strategy）</vt:lpstr>
      <vt:lpstr>行为性模式 ——策略模式（Strategy）</vt:lpstr>
      <vt:lpstr>行为性模式 ——策略模式（Strategy）</vt:lpstr>
      <vt:lpstr>行为性模式 ——策略模式（Strategy）</vt:lpstr>
      <vt:lpstr>行为性模式 ——策略模式（Strategy）</vt:lpstr>
      <vt:lpstr>行为性模式 ——策略模式（Strategy）</vt:lpstr>
      <vt:lpstr>行为性模式 ——策略模式（Strategy）</vt:lpstr>
      <vt:lpstr>行为性模式 ——策略模式（Strategy）</vt:lpstr>
      <vt:lpstr>行为性模式 ——策略模式（Strategy）</vt:lpstr>
      <vt:lpstr>行为性模式 ——策略模式（Strategy）</vt:lpstr>
      <vt:lpstr>行为性模式—— 访问者模式（Visitor）</vt:lpstr>
      <vt:lpstr>行为性模式—— 访问者模式（Visitor）</vt:lpstr>
      <vt:lpstr>行为性模式—— 访问者模式（Visitor）</vt:lpstr>
      <vt:lpstr>行为性模式—— 访问者模式（Visitor）</vt:lpstr>
      <vt:lpstr>行为性模式—— 访问者模式（Visitor）</vt:lpstr>
      <vt:lpstr>行为性模式—— 访问者模式（Visitor）</vt:lpstr>
      <vt:lpstr>行为性模式—— 访问者模式（Visitor）</vt:lpstr>
      <vt:lpstr>PowerPoint 演示文稿</vt:lpstr>
      <vt:lpstr>行为性模式—— 访问者模式（Visitor）</vt:lpstr>
      <vt:lpstr>行为性模式—— 访问者模式（Visitor）</vt:lpstr>
      <vt:lpstr>行为性模式—— 访问者模式（Visitor）</vt:lpstr>
      <vt:lpstr>行为性模式—— 访问者模式（Visitor）</vt:lpstr>
      <vt:lpstr>行为性模式—— 访问者模式（Visitor）</vt:lpstr>
      <vt:lpstr>行为性模式—— 访问者模式（Visitor）</vt:lpstr>
      <vt:lpstr>行为性模式—— 访问者模式（Visitor）</vt:lpstr>
      <vt:lpstr>行为性模式—— 访问者模式（Visitor）</vt:lpstr>
      <vt:lpstr>行为性模式—— 访问者模式（Visitor）</vt:lpstr>
      <vt:lpstr>行为性模式—— 访问者模式（Visitor）</vt:lpstr>
      <vt:lpstr>行为性模式—— 访问者模式（Visitor）</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黄志洪</dc:creator>
  <cp:lastModifiedBy>DEEP</cp:lastModifiedBy>
  <cp:revision>920</cp:revision>
  <cp:lastPrinted>2012-03-16T05:44:49Z</cp:lastPrinted>
  <dcterms:modified xsi:type="dcterms:W3CDTF">2017-12-04T14:59:06Z</dcterms:modified>
</cp:coreProperties>
</file>