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98" r:id="rId4"/>
    <p:sldId id="299" r:id="rId5"/>
    <p:sldId id="300" r:id="rId6"/>
    <p:sldId id="332" r:id="rId7"/>
    <p:sldId id="336" r:id="rId8"/>
    <p:sldId id="338" r:id="rId9"/>
    <p:sldId id="339" r:id="rId10"/>
    <p:sldId id="333" r:id="rId11"/>
    <p:sldId id="334" r:id="rId12"/>
    <p:sldId id="335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40" r:id="rId29"/>
    <p:sldId id="341" r:id="rId30"/>
    <p:sldId id="328" r:id="rId31"/>
    <p:sldId id="337" r:id="rId32"/>
    <p:sldId id="265" r:id="rId33"/>
  </p:sldIdLst>
  <p:sldSz cx="12204700" cy="6859588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4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89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633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17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723312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3267974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812637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4357299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85087" autoAdjust="0"/>
  </p:normalViewPr>
  <p:slideViewPr>
    <p:cSldViewPr>
      <p:cViewPr varScale="1">
        <p:scale>
          <a:sx n="82" d="100"/>
          <a:sy n="82" d="100"/>
        </p:scale>
        <p:origin x="-518" y="-91"/>
      </p:cViewPr>
      <p:guideLst>
        <p:guide orient="horz" pos="2161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62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0E44AF-0D8D-4B66-BECC-4D5B9292E151}" type="datetimeFigureOut">
              <a:rPr lang="zh-CN" altLang="en-US"/>
              <a:pPr>
                <a:defRPr/>
              </a:pPr>
              <a:t>2017/11/11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C35A87-E971-49BF-8F02-A5CE2B85C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72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119A08-1D2F-470C-8FD3-E69459F4B57D}" type="datetimeFigureOut">
              <a:rPr lang="zh-CN" altLang="en-US"/>
              <a:pPr>
                <a:defRPr/>
              </a:pPr>
              <a:t>2017/11/11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004EB-C740-4F3D-A864-243FCB14D1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11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66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9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86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 txBox="1">
            <a:spLocks/>
          </p:cNvSpPr>
          <p:nvPr userDrawn="1"/>
        </p:nvSpPr>
        <p:spPr>
          <a:xfrm>
            <a:off x="239599" y="6434041"/>
            <a:ext cx="4228870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深入浅出设计模式 讲师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葛一鸣 </a:t>
            </a:r>
            <a:endParaRPr lang="en-US" altLang="zh-CN" sz="1300" baseline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博客 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http://www.uucode.net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19"/>
          <p:cNvGrpSpPr>
            <a:grpSpLocks/>
          </p:cNvGrpSpPr>
          <p:nvPr userDrawn="1"/>
        </p:nvGrpSpPr>
        <p:grpSpPr bwMode="auto">
          <a:xfrm>
            <a:off x="0" y="6238758"/>
            <a:ext cx="12204700" cy="273832"/>
            <a:chOff x="0" y="6237927"/>
            <a:chExt cx="9144000" cy="272911"/>
          </a:xfrm>
        </p:grpSpPr>
        <p:cxnSp>
          <p:nvCxnSpPr>
            <p:cNvPr id="6" name="直接连接符 5"/>
            <p:cNvCxnSpPr>
              <a:endCxn id="7" idx="1"/>
            </p:cNvCxnSpPr>
            <p:nvPr userDrawn="1"/>
          </p:nvCxnSpPr>
          <p:spPr>
            <a:xfrm flipV="1">
              <a:off x="0" y="6374383"/>
              <a:ext cx="32758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7" idx="3"/>
            </p:cNvCxnSpPr>
            <p:nvPr userDrawn="1"/>
          </p:nvCxnSpPr>
          <p:spPr>
            <a:xfrm>
              <a:off x="5826944" y="6374383"/>
              <a:ext cx="33170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 userDrawn="1"/>
          </p:nvSpPr>
          <p:spPr>
            <a:xfrm>
              <a:off x="3275856" y="6237927"/>
              <a:ext cx="2551088" cy="272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3" y="2929613"/>
            <a:ext cx="10373995" cy="928910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5353" y="3887100"/>
            <a:ext cx="8543290" cy="685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sym typeface="Wingdings" pitchFamily="2" charset="2"/>
              </a:defRPr>
            </a:lvl1pPr>
            <a:lvl2pPr marL="54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5017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42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655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0" y="1600200"/>
            <a:ext cx="541655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10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92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9273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188" y="1535113"/>
            <a:ext cx="53959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188" y="2174875"/>
            <a:ext cx="5395912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8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1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41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63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273050"/>
            <a:ext cx="6823075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6375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3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4802188"/>
            <a:ext cx="732313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2363" y="612775"/>
            <a:ext cx="7323137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2363" y="5368925"/>
            <a:ext cx="732313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0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95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8725" y="274638"/>
            <a:ext cx="2746375" cy="585311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86725" cy="585311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0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742" y="405458"/>
            <a:ext cx="8279325" cy="57606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" y="6357821"/>
            <a:ext cx="667445" cy="501767"/>
          </a:xfrm>
          <a:prstGeom prst="rect">
            <a:avLst/>
          </a:prstGeom>
        </p:spPr>
        <p:txBody>
          <a:bodyPr lIns="108932" tIns="54466" rIns="108932" bIns="54466"/>
          <a:lstStyle>
            <a:lvl1pPr>
              <a:defRPr/>
            </a:lvl1pPr>
          </a:lstStyle>
          <a:p>
            <a:pPr>
              <a:defRPr/>
            </a:pPr>
            <a:fld id="{C9F260F8-0F8D-4271-AB2B-8487BB54F279}" type="datetime1">
              <a:rPr lang="zh-CN" altLang="en-US"/>
              <a:pPr>
                <a:defRPr/>
              </a:pPr>
              <a:t>2017/11/11 Saturday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3" y="6357821"/>
            <a:ext cx="667445" cy="501767"/>
          </a:xfrm>
          <a:prstGeom prst="rect">
            <a:avLst/>
          </a:prstGeom>
        </p:spPr>
        <p:txBody>
          <a:bodyPr lIns="108932" tIns="54466" rIns="108932" bIns="54466"/>
          <a:lstStyle>
            <a:lvl1pPr>
              <a:defRPr/>
            </a:lvl1pPr>
          </a:lstStyle>
          <a:p>
            <a:pPr>
              <a:defRPr/>
            </a:pPr>
            <a:fld id="{FFADEFA4-4608-418A-84AC-D4C3F38BFDE0}" type="datetime1">
              <a:rPr lang="zh-CN" altLang="en-US"/>
              <a:pPr>
                <a:defRPr/>
              </a:pPr>
              <a:t>2017/11/11 Saturday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69564"/>
            <a:ext cx="12204700" cy="6018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29363" y="1703784"/>
            <a:ext cx="652508" cy="611329"/>
          </a:xfrm>
          <a:prstGeom prst="rect">
            <a:avLst/>
          </a:prstGeom>
          <a:solidFill>
            <a:schemeClr val="accent4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页脚占位符 4"/>
          <p:cNvSpPr txBox="1">
            <a:spLocks/>
          </p:cNvSpPr>
          <p:nvPr userDrawn="1"/>
        </p:nvSpPr>
        <p:spPr>
          <a:xfrm>
            <a:off x="610235" y="6434041"/>
            <a:ext cx="4443274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DATAGURU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专业数据分析网站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57734" y="1197546"/>
            <a:ext cx="864096" cy="828867"/>
          </a:xfrm>
          <a:prstGeom prst="rect">
            <a:avLst/>
          </a:prstGeom>
          <a:solidFill>
            <a:schemeClr val="accent4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2153" y="2107102"/>
            <a:ext cx="5339556" cy="1541157"/>
          </a:xfrm>
          <a:prstGeom prst="rect">
            <a:avLst/>
          </a:prstGeom>
          <a:noFill/>
        </p:spPr>
        <p:txBody>
          <a:bodyPr lIns="108932" tIns="54466" rIns="108932" bIns="5446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Thanks</a:t>
            </a:r>
            <a:endParaRPr lang="zh-CN" altLang="en-US" sz="9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9012" y="3581432"/>
            <a:ext cx="2517159" cy="771715"/>
          </a:xfrm>
          <a:prstGeom prst="rect">
            <a:avLst/>
          </a:prstGeom>
          <a:noFill/>
        </p:spPr>
        <p:txBody>
          <a:bodyPr wrap="none" lIns="108932" tIns="54466" rIns="108932" bIns="54466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FAQ</a:t>
            </a:r>
            <a:r>
              <a:rPr lang="zh-CN" altLang="en-US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时间</a:t>
            </a:r>
            <a:endParaRPr lang="en-US" altLang="zh-CN" sz="430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</p:txBody>
      </p:sp>
      <p:pic>
        <p:nvPicPr>
          <p:cNvPr id="4505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686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88" y="2130425"/>
            <a:ext cx="10372725" cy="147161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388" y="3887788"/>
            <a:ext cx="85439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5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5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8488"/>
            <a:ext cx="103743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74312" cy="15017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4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29742" y="405458"/>
            <a:ext cx="82793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10235" y="1197546"/>
            <a:ext cx="10984230" cy="50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3718" y="1053530"/>
            <a:ext cx="11251208" cy="158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页脚占位符 4"/>
          <p:cNvSpPr txBox="1">
            <a:spLocks/>
          </p:cNvSpPr>
          <p:nvPr userDrawn="1"/>
        </p:nvSpPr>
        <p:spPr>
          <a:xfrm>
            <a:off x="239598" y="6434041"/>
            <a:ext cx="4324981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深入浅出设计模式 讲师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葛一鸣 </a:t>
            </a:r>
            <a:endParaRPr lang="en-US" altLang="zh-CN" sz="1300" baseline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博客 </a:t>
            </a:r>
            <a:r>
              <a:rPr lang="en-US" altLang="zh-CN" sz="13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http://www.uucode.net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5726" y="405458"/>
            <a:ext cx="118690" cy="4990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2059" name="组合 18"/>
          <p:cNvGrpSpPr>
            <a:grpSpLocks/>
          </p:cNvGrpSpPr>
          <p:nvPr userDrawn="1"/>
        </p:nvGrpSpPr>
        <p:grpSpPr bwMode="auto">
          <a:xfrm>
            <a:off x="0" y="6238756"/>
            <a:ext cx="12204700" cy="288099"/>
            <a:chOff x="0" y="6237942"/>
            <a:chExt cx="9144000" cy="287130"/>
          </a:xfrm>
        </p:grpSpPr>
        <p:cxnSp>
          <p:nvCxnSpPr>
            <p:cNvPr id="20" name="直接连接符 19"/>
            <p:cNvCxnSpPr>
              <a:endCxn id="27" idx="1"/>
            </p:cNvCxnSpPr>
            <p:nvPr userDrawn="1"/>
          </p:nvCxnSpPr>
          <p:spPr>
            <a:xfrm>
              <a:off x="0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 userDrawn="1"/>
          </p:nvSpPr>
          <p:spPr>
            <a:xfrm>
              <a:off x="3347864" y="6237942"/>
              <a:ext cx="2448272" cy="28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3"/>
            </p:cNvCxnSpPr>
            <p:nvPr userDrawn="1"/>
          </p:nvCxnSpPr>
          <p:spPr>
            <a:xfrm>
              <a:off x="5796136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02" name="Picture 2" descr="炼数成金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8694" y="117426"/>
            <a:ext cx="2400300" cy="10287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3" r:id="rId3"/>
    <p:sldLayoutId id="2147483724" r:id="rId4"/>
    <p:sldLayoutId id="2147483725" r:id="rId5"/>
    <p:sldLayoutId id="21474837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544662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1089325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63398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2178649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408497" indent="-408497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u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85076" indent="-340414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656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318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981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85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855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1A5F6-D460-4EF2-BD5F-B3E21B232F23}" type="datetimeFigureOut">
              <a:rPr lang="zh-CN" altLang="en-US" smtClean="0"/>
              <a:t>2017/11/11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6357938"/>
            <a:ext cx="386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7125" y="6357938"/>
            <a:ext cx="284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B437-4AB4-4E21-B2E8-3213AC80E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8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du.dataguru.c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what21.com/system/wp-content/uploads/2015/11/uml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what21.com/system/wp-content/uploads/2015/11/uml6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816263" y="5302437"/>
            <a:ext cx="10668285" cy="84432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dirty="0" smtClean="0"/>
              <a:t>深入浅出设计模式 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周</a:t>
            </a:r>
            <a:endParaRPr lang="zh-CN" altLang="en-US" dirty="0" smtClean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934" y="1485578"/>
            <a:ext cx="7560840" cy="36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 Salve</a:t>
            </a:r>
            <a:r>
              <a:rPr lang="zh-CN" altLang="en-US" dirty="0"/>
              <a:t>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Master</a:t>
            </a:r>
            <a:r>
              <a:rPr lang="zh-CN" altLang="en-US" dirty="0" smtClean="0"/>
              <a:t>：</a:t>
            </a:r>
            <a:r>
              <a:rPr lang="zh-CN" altLang="en-US" dirty="0"/>
              <a:t>责原始任务的分解、子系统的派发和子任务处理结果的</a:t>
            </a:r>
            <a:r>
              <a:rPr lang="zh-CN" altLang="en-US" dirty="0" smtClean="0"/>
              <a:t>合并</a:t>
            </a:r>
            <a:endParaRPr lang="en-US" altLang="zh-CN" dirty="0" smtClean="0"/>
          </a:p>
          <a:p>
            <a:r>
              <a:rPr lang="en-US" altLang="zh-CN" dirty="0"/>
              <a:t>Slave</a:t>
            </a:r>
            <a:r>
              <a:rPr lang="zh-CN" altLang="en-US" dirty="0"/>
              <a:t>类负责子任务的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14" y="1629594"/>
            <a:ext cx="5175319" cy="466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 Salve</a:t>
            </a:r>
            <a:r>
              <a:rPr lang="zh-CN" altLang="en-US" dirty="0"/>
              <a:t>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典型应用：</a:t>
            </a:r>
            <a:r>
              <a:rPr lang="en-US" altLang="zh-CN" dirty="0" err="1" smtClean="0"/>
              <a:t>MapReduce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3074" name="Picture 2" descr="“mapreduce 介绍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8" y="2349674"/>
            <a:ext cx="6048672" cy="28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</a:t>
            </a:r>
            <a:r>
              <a:rPr lang="zh-CN" altLang="en-US" dirty="0" smtClean="0"/>
              <a:t>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核心思想是异步调</a:t>
            </a:r>
            <a:r>
              <a:rPr lang="zh-CN" altLang="zh-CN" dirty="0" smtClean="0"/>
              <a:t>用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7" y="1701602"/>
            <a:ext cx="3888432" cy="43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341562"/>
            <a:ext cx="46617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0878"/>
              </p:ext>
            </p:extLst>
          </p:nvPr>
        </p:nvGraphicFramePr>
        <p:xfrm>
          <a:off x="557734" y="1197546"/>
          <a:ext cx="8424936" cy="259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8585"/>
                <a:gridCol w="7276351"/>
              </a:tblGrid>
              <a:tr h="33477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参</a:t>
                      </a:r>
                      <a:r>
                        <a:rPr lang="zh-CN" sz="1400" dirty="0">
                          <a:effectLst/>
                        </a:rPr>
                        <a:t>与者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作</a:t>
                      </a:r>
                      <a:r>
                        <a:rPr lang="zh-CN" sz="1400" dirty="0">
                          <a:effectLst/>
                        </a:rPr>
                        <a:t>用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477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Main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系</a:t>
                      </a:r>
                      <a:r>
                        <a:rPr lang="zh-CN" sz="1400" dirty="0">
                          <a:effectLst/>
                        </a:rPr>
                        <a:t>统启动，调用</a:t>
                      </a:r>
                      <a:r>
                        <a:rPr lang="en-US" sz="1400" dirty="0">
                          <a:effectLst/>
                        </a:rPr>
                        <a:t>Client</a:t>
                      </a:r>
                      <a:r>
                        <a:rPr lang="zh-CN" sz="1400" dirty="0">
                          <a:effectLst/>
                        </a:rPr>
                        <a:t>发出请求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477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Client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返</a:t>
                      </a:r>
                      <a:r>
                        <a:rPr lang="zh-CN" sz="1400" dirty="0">
                          <a:effectLst/>
                        </a:rPr>
                        <a:t>回</a:t>
                      </a:r>
                      <a:r>
                        <a:rPr lang="en-US" sz="1400" dirty="0">
                          <a:effectLst/>
                        </a:rPr>
                        <a:t>Data</a:t>
                      </a:r>
                      <a:r>
                        <a:rPr lang="zh-CN" sz="1400" dirty="0">
                          <a:effectLst/>
                        </a:rPr>
                        <a:t>对象，立即返回</a:t>
                      </a:r>
                      <a:r>
                        <a:rPr lang="en-US" sz="1400" dirty="0" err="1">
                          <a:effectLst/>
                        </a:rPr>
                        <a:t>FutureData</a:t>
                      </a:r>
                      <a:r>
                        <a:rPr lang="zh-CN" sz="1400" dirty="0">
                          <a:effectLst/>
                        </a:rPr>
                        <a:t>，并开启</a:t>
                      </a:r>
                      <a:r>
                        <a:rPr lang="en-US" sz="1400" dirty="0" err="1">
                          <a:effectLst/>
                        </a:rPr>
                        <a:t>ClientThread</a:t>
                      </a:r>
                      <a:r>
                        <a:rPr lang="zh-CN" sz="1400" dirty="0">
                          <a:effectLst/>
                        </a:rPr>
                        <a:t>线程装配</a:t>
                      </a:r>
                      <a:r>
                        <a:rPr lang="en-US" sz="1400" dirty="0" err="1">
                          <a:effectLst/>
                        </a:rPr>
                        <a:t>RealData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477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Data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返</a:t>
                      </a:r>
                      <a:r>
                        <a:rPr lang="zh-CN" sz="1400" dirty="0">
                          <a:effectLst/>
                        </a:rPr>
                        <a:t>回数据的接口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68936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FutureData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Future</a:t>
                      </a:r>
                      <a:r>
                        <a:rPr lang="zh-CN" sz="1400" dirty="0">
                          <a:effectLst/>
                        </a:rPr>
                        <a:t>数据，构造很快，但是是一个虚拟的数据，需要装配</a:t>
                      </a:r>
                      <a:r>
                        <a:rPr lang="en-US" sz="1400" dirty="0" err="1">
                          <a:effectLst/>
                        </a:rPr>
                        <a:t>RealData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563839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RealData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 smtClean="0">
                          <a:effectLst/>
                        </a:rPr>
                        <a:t>真</a:t>
                      </a:r>
                      <a:r>
                        <a:rPr lang="zh-CN" sz="1400" dirty="0">
                          <a:effectLst/>
                        </a:rPr>
                        <a:t>实数据，其构造是比较慢的</a:t>
                      </a:r>
                      <a:endParaRPr lang="zh-CN" sz="14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66" y="2853730"/>
            <a:ext cx="54726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710" y="1197546"/>
            <a:ext cx="3051175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/>
              <a:t>public interface Data {</a:t>
            </a:r>
            <a:endParaRPr lang="zh-CN" altLang="zh-CN" sz="1600" dirty="0"/>
          </a:p>
          <a:p>
            <a:r>
              <a:rPr lang="en-US" altLang="zh-CN" sz="1600" dirty="0"/>
              <a:t>    public String </a:t>
            </a:r>
            <a:r>
              <a:rPr lang="en-US" altLang="zh-CN" sz="1600" dirty="0" err="1"/>
              <a:t>getResult</a:t>
            </a:r>
            <a:r>
              <a:rPr lang="en-US" altLang="zh-CN" sz="1600" dirty="0"/>
              <a:t> ();</a:t>
            </a:r>
            <a:endParaRPr lang="zh-CN" altLang="zh-CN" sz="1600" dirty="0"/>
          </a:p>
          <a:p>
            <a:r>
              <a:rPr lang="en-US" altLang="zh-CN" sz="1600" dirty="0"/>
              <a:t>}</a:t>
            </a:r>
            <a:endParaRPr lang="zh-CN" altLang="zh-CN" sz="1600" dirty="0"/>
          </a:p>
        </p:txBody>
      </p:sp>
      <p:sp>
        <p:nvSpPr>
          <p:cNvPr id="5" name="Rectangle 4"/>
          <p:cNvSpPr/>
          <p:nvPr/>
        </p:nvSpPr>
        <p:spPr>
          <a:xfrm>
            <a:off x="3438054" y="1197546"/>
            <a:ext cx="8523783" cy="4616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/>
              <a:t>public class </a:t>
            </a:r>
            <a:r>
              <a:rPr lang="en-US" altLang="zh-CN" sz="1400" dirty="0" err="1"/>
              <a:t>FutureData</a:t>
            </a:r>
            <a:r>
              <a:rPr lang="en-US" altLang="zh-CN" sz="1400" dirty="0"/>
              <a:t> implements Data {</a:t>
            </a:r>
            <a:endParaRPr lang="zh-CN" altLang="zh-CN" sz="1400" dirty="0"/>
          </a:p>
          <a:p>
            <a:r>
              <a:rPr lang="en-US" altLang="zh-CN" sz="1400" b="1" dirty="0"/>
              <a:t>    protected </a:t>
            </a:r>
            <a:r>
              <a:rPr lang="en-US" altLang="zh-CN" sz="1400" b="1" dirty="0" err="1"/>
              <a:t>RealData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realdata</a:t>
            </a:r>
            <a:r>
              <a:rPr lang="en-US" altLang="zh-CN" sz="1400" b="1" dirty="0"/>
              <a:t> = null;			//</a:t>
            </a:r>
            <a:r>
              <a:rPr lang="en-US" altLang="zh-CN" sz="1400" b="1" dirty="0" err="1"/>
              <a:t>FutureData</a:t>
            </a:r>
            <a:r>
              <a:rPr lang="zh-CN" altLang="zh-CN" sz="1400" b="1" dirty="0"/>
              <a:t>是</a:t>
            </a:r>
            <a:r>
              <a:rPr lang="en-US" altLang="zh-CN" sz="1400" b="1" dirty="0" err="1"/>
              <a:t>RealData</a:t>
            </a:r>
            <a:r>
              <a:rPr lang="zh-CN" altLang="zh-CN" sz="1400" b="1" dirty="0"/>
              <a:t>的包装</a:t>
            </a:r>
            <a:endParaRPr lang="zh-CN" altLang="zh-CN" sz="1400" dirty="0"/>
          </a:p>
          <a:p>
            <a:r>
              <a:rPr lang="en-US" altLang="zh-CN" sz="1400" dirty="0"/>
              <a:t>    protected </a:t>
            </a:r>
            <a:r>
              <a:rPr lang="en-US" altLang="zh-CN" sz="1400" dirty="0" err="1"/>
              <a:t>boolean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isReady</a:t>
            </a:r>
            <a:r>
              <a:rPr lang="en-US" altLang="zh-CN" sz="1400" dirty="0"/>
              <a:t> = false;</a:t>
            </a:r>
            <a:endParaRPr lang="zh-CN" altLang="zh-CN" sz="1400" dirty="0"/>
          </a:p>
          <a:p>
            <a:r>
              <a:rPr lang="en-US" altLang="zh-CN" sz="1400" dirty="0"/>
              <a:t>    public synchronized void </a:t>
            </a:r>
            <a:r>
              <a:rPr lang="en-US" altLang="zh-CN" sz="1400" dirty="0" err="1"/>
              <a:t>setRealData</a:t>
            </a:r>
            <a:r>
              <a:rPr lang="en-US" altLang="zh-CN" sz="1400" dirty="0"/>
              <a:t>(</a:t>
            </a:r>
            <a:r>
              <a:rPr lang="en-US" altLang="zh-CN" sz="1400" dirty="0" err="1"/>
              <a:t>RealData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realdata</a:t>
            </a:r>
            <a:r>
              <a:rPr lang="en-US" altLang="zh-CN" sz="1400" dirty="0"/>
              <a:t>) {</a:t>
            </a:r>
            <a:endParaRPr lang="zh-CN" altLang="zh-CN" sz="1400" dirty="0"/>
          </a:p>
          <a:p>
            <a:r>
              <a:rPr lang="en-US" altLang="zh-CN" sz="1400" dirty="0"/>
              <a:t>        if (</a:t>
            </a:r>
            <a:r>
              <a:rPr lang="en-US" altLang="zh-CN" sz="1400" dirty="0" err="1"/>
              <a:t>isReady</a:t>
            </a:r>
            <a:r>
              <a:rPr lang="en-US" altLang="zh-CN" sz="1400" dirty="0"/>
              <a:t>) { </a:t>
            </a:r>
            <a:endParaRPr lang="zh-CN" altLang="zh-CN" sz="1400" dirty="0"/>
          </a:p>
          <a:p>
            <a:r>
              <a:rPr lang="en-US" altLang="zh-CN" sz="1400" dirty="0"/>
              <a:t>            return;</a:t>
            </a:r>
            <a:endParaRPr lang="zh-CN" altLang="zh-CN" sz="1400" dirty="0"/>
          </a:p>
          <a:p>
            <a:r>
              <a:rPr lang="en-US" altLang="zh-CN" sz="1400" dirty="0"/>
              <a:t>        }</a:t>
            </a:r>
            <a:endParaRPr lang="zh-CN" altLang="zh-CN" sz="1400" dirty="0"/>
          </a:p>
          <a:p>
            <a:r>
              <a:rPr lang="en-US" altLang="zh-CN" sz="1400" dirty="0"/>
              <a:t>        </a:t>
            </a:r>
            <a:r>
              <a:rPr lang="en-US" altLang="zh-CN" sz="1400" dirty="0" err="1"/>
              <a:t>this.realdata</a:t>
            </a:r>
            <a:r>
              <a:rPr lang="en-US" altLang="zh-CN" sz="1400" dirty="0"/>
              <a:t> = </a:t>
            </a:r>
            <a:r>
              <a:rPr lang="en-US" altLang="zh-CN" sz="1400" dirty="0" err="1"/>
              <a:t>realdata</a:t>
            </a:r>
            <a:r>
              <a:rPr lang="en-US" altLang="zh-CN" sz="1400" dirty="0"/>
              <a:t>;</a:t>
            </a:r>
            <a:endParaRPr lang="zh-CN" altLang="zh-CN" sz="1400" dirty="0"/>
          </a:p>
          <a:p>
            <a:r>
              <a:rPr lang="en-US" altLang="zh-CN" sz="1400" dirty="0"/>
              <a:t>        </a:t>
            </a:r>
            <a:r>
              <a:rPr lang="en-US" altLang="zh-CN" sz="1400" dirty="0" err="1"/>
              <a:t>isReady</a:t>
            </a:r>
            <a:r>
              <a:rPr lang="en-US" altLang="zh-CN" sz="1400" dirty="0"/>
              <a:t> = true;</a:t>
            </a:r>
            <a:endParaRPr lang="zh-CN" altLang="zh-CN" sz="1400" dirty="0"/>
          </a:p>
          <a:p>
            <a:r>
              <a:rPr lang="en-US" altLang="zh-CN" sz="1400" dirty="0"/>
              <a:t>        </a:t>
            </a:r>
            <a:r>
              <a:rPr lang="en-US" altLang="zh-CN" sz="1400" b="1" dirty="0" err="1"/>
              <a:t>notifyAll</a:t>
            </a:r>
            <a:r>
              <a:rPr lang="en-US" altLang="zh-CN" sz="1400" b="1" dirty="0"/>
              <a:t>();</a:t>
            </a:r>
            <a:r>
              <a:rPr lang="en-US" altLang="zh-CN" sz="1400" dirty="0"/>
              <a:t>				</a:t>
            </a:r>
            <a:r>
              <a:rPr lang="en-US" altLang="zh-CN" sz="1400" dirty="0" smtClean="0"/>
              <a:t>//</a:t>
            </a:r>
            <a:r>
              <a:rPr lang="en-US" altLang="zh-CN" sz="1400" dirty="0" err="1"/>
              <a:t>RealData</a:t>
            </a:r>
            <a:r>
              <a:rPr lang="zh-CN" altLang="zh-CN" sz="1400" dirty="0"/>
              <a:t>已经被注入，通知</a:t>
            </a:r>
            <a:r>
              <a:rPr lang="en-US" altLang="zh-CN" sz="1400" dirty="0" err="1"/>
              <a:t>getResult</a:t>
            </a:r>
            <a:r>
              <a:rPr lang="en-US" altLang="zh-CN" sz="1400" dirty="0"/>
              <a:t>()</a:t>
            </a:r>
            <a:endParaRPr lang="zh-CN" altLang="zh-CN" sz="1400" dirty="0"/>
          </a:p>
          <a:p>
            <a:r>
              <a:rPr lang="en-US" altLang="zh-CN" sz="1400" dirty="0"/>
              <a:t>    }</a:t>
            </a:r>
            <a:endParaRPr lang="zh-CN" altLang="zh-CN" sz="1400" dirty="0"/>
          </a:p>
          <a:p>
            <a:r>
              <a:rPr lang="en-US" altLang="zh-CN" sz="1400" dirty="0"/>
              <a:t>    public synchronized String </a:t>
            </a:r>
            <a:r>
              <a:rPr lang="en-US" altLang="zh-CN" sz="1400" dirty="0" err="1"/>
              <a:t>getResult</a:t>
            </a:r>
            <a:r>
              <a:rPr lang="en-US" altLang="zh-CN" sz="1400" dirty="0"/>
              <a:t>() {		//</a:t>
            </a:r>
            <a:r>
              <a:rPr lang="zh-CN" altLang="zh-CN" sz="1400" dirty="0"/>
              <a:t>会等待</a:t>
            </a:r>
            <a:r>
              <a:rPr lang="en-US" altLang="zh-CN" sz="1400" dirty="0" err="1"/>
              <a:t>RealData</a:t>
            </a:r>
            <a:r>
              <a:rPr lang="zh-CN" altLang="zh-CN" sz="1400" dirty="0"/>
              <a:t>构造完成</a:t>
            </a:r>
          </a:p>
          <a:p>
            <a:r>
              <a:rPr lang="en-US" altLang="zh-CN" sz="1400" dirty="0"/>
              <a:t>        while (!</a:t>
            </a:r>
            <a:r>
              <a:rPr lang="en-US" altLang="zh-CN" sz="1400" dirty="0" err="1"/>
              <a:t>isReady</a:t>
            </a:r>
            <a:r>
              <a:rPr lang="en-US" altLang="zh-CN" sz="1400" dirty="0"/>
              <a:t>) {</a:t>
            </a:r>
            <a:endParaRPr lang="zh-CN" altLang="zh-CN" sz="1400" dirty="0"/>
          </a:p>
          <a:p>
            <a:r>
              <a:rPr lang="en-US" altLang="zh-CN" sz="1400" dirty="0"/>
              <a:t>            try {</a:t>
            </a:r>
            <a:endParaRPr lang="zh-CN" altLang="zh-CN" sz="1400" dirty="0"/>
          </a:p>
          <a:p>
            <a:r>
              <a:rPr lang="en-US" altLang="zh-CN" sz="1400" dirty="0"/>
              <a:t>                </a:t>
            </a:r>
            <a:r>
              <a:rPr lang="en-US" altLang="zh-CN" sz="1400" b="1" dirty="0"/>
              <a:t>wait();</a:t>
            </a:r>
            <a:r>
              <a:rPr lang="en-US" altLang="zh-CN" sz="1400" dirty="0"/>
              <a:t>				</a:t>
            </a:r>
            <a:r>
              <a:rPr lang="en-US" altLang="zh-CN" sz="1400" dirty="0" smtClean="0"/>
              <a:t>//</a:t>
            </a:r>
            <a:r>
              <a:rPr lang="zh-CN" altLang="zh-CN" sz="1400" dirty="0"/>
              <a:t>一直等待，知道</a:t>
            </a:r>
            <a:r>
              <a:rPr lang="en-US" altLang="zh-CN" sz="1400" dirty="0" err="1"/>
              <a:t>RealData</a:t>
            </a:r>
            <a:r>
              <a:rPr lang="zh-CN" altLang="zh-CN" sz="1400" dirty="0"/>
              <a:t>被注入</a:t>
            </a:r>
          </a:p>
          <a:p>
            <a:r>
              <a:rPr lang="en-US" altLang="zh-CN" sz="1400" dirty="0"/>
              <a:t>            } catch (</a:t>
            </a:r>
            <a:r>
              <a:rPr lang="en-US" altLang="zh-CN" sz="1400" dirty="0" err="1"/>
              <a:t>InterruptedException</a:t>
            </a:r>
            <a:r>
              <a:rPr lang="en-US" altLang="zh-CN" sz="1400" dirty="0"/>
              <a:t> e) {</a:t>
            </a:r>
            <a:endParaRPr lang="zh-CN" altLang="zh-CN" sz="1400" dirty="0"/>
          </a:p>
          <a:p>
            <a:r>
              <a:rPr lang="en-US" altLang="zh-CN" sz="1400" dirty="0"/>
              <a:t>            }</a:t>
            </a:r>
            <a:endParaRPr lang="zh-CN" altLang="zh-CN" sz="1400" dirty="0"/>
          </a:p>
          <a:p>
            <a:r>
              <a:rPr lang="en-US" altLang="zh-CN" sz="1400" dirty="0"/>
              <a:t>        }</a:t>
            </a:r>
            <a:endParaRPr lang="zh-CN" altLang="zh-CN" sz="1400" dirty="0"/>
          </a:p>
          <a:p>
            <a:r>
              <a:rPr lang="en-US" altLang="zh-CN" sz="1400" dirty="0"/>
              <a:t>        return </a:t>
            </a:r>
            <a:r>
              <a:rPr lang="en-US" altLang="zh-CN" sz="1400" dirty="0" err="1"/>
              <a:t>realdata.result</a:t>
            </a:r>
            <a:r>
              <a:rPr lang="en-US" altLang="zh-CN" sz="1400" dirty="0"/>
              <a:t>;					//</a:t>
            </a:r>
            <a:r>
              <a:rPr lang="zh-CN" altLang="zh-CN" sz="1400" dirty="0"/>
              <a:t>由</a:t>
            </a:r>
            <a:r>
              <a:rPr lang="en-US" altLang="zh-CN" sz="1400" dirty="0" err="1"/>
              <a:t>RealData</a:t>
            </a:r>
            <a:r>
              <a:rPr lang="zh-CN" altLang="zh-CN" sz="1400" dirty="0"/>
              <a:t>实现</a:t>
            </a:r>
          </a:p>
          <a:p>
            <a:r>
              <a:rPr lang="en-US" altLang="zh-CN" sz="1400" dirty="0"/>
              <a:t>    }</a:t>
            </a:r>
            <a:endParaRPr lang="zh-CN" altLang="zh-CN" sz="1400" dirty="0"/>
          </a:p>
          <a:p>
            <a:r>
              <a:rPr lang="en-US" altLang="zh-CN" sz="1400" dirty="0"/>
              <a:t>}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1968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710" y="1125538"/>
            <a:ext cx="8352928" cy="4770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/>
              <a:t>public class </a:t>
            </a:r>
            <a:r>
              <a:rPr lang="en-US" altLang="zh-CN" sz="1600" dirty="0" err="1"/>
              <a:t>RealData</a:t>
            </a:r>
            <a:r>
              <a:rPr lang="en-US" altLang="zh-CN" sz="1600" dirty="0"/>
              <a:t> implements Data {</a:t>
            </a:r>
            <a:endParaRPr lang="zh-CN" altLang="zh-CN" sz="1600" dirty="0"/>
          </a:p>
          <a:p>
            <a:r>
              <a:rPr lang="en-US" altLang="zh-CN" sz="1600" dirty="0"/>
              <a:t>    protected final String result;</a:t>
            </a:r>
            <a:endParaRPr lang="zh-CN" altLang="zh-CN" sz="1600" dirty="0"/>
          </a:p>
          <a:p>
            <a:r>
              <a:rPr lang="en-US" altLang="zh-CN" sz="1600" dirty="0"/>
              <a:t>    public </a:t>
            </a:r>
            <a:r>
              <a:rPr lang="en-US" altLang="zh-CN" sz="1600" dirty="0" err="1"/>
              <a:t>RealData</a:t>
            </a:r>
            <a:r>
              <a:rPr lang="en-US" altLang="zh-CN" sz="1600" dirty="0"/>
              <a:t>(String para) {</a:t>
            </a:r>
            <a:endParaRPr lang="zh-CN" altLang="zh-CN" sz="1600" dirty="0"/>
          </a:p>
          <a:p>
            <a:r>
              <a:rPr lang="en-US" altLang="zh-CN" sz="1600" dirty="0"/>
              <a:t>    	//</a:t>
            </a:r>
            <a:r>
              <a:rPr lang="en-US" altLang="zh-CN" sz="1600" dirty="0" err="1"/>
              <a:t>RealData</a:t>
            </a:r>
            <a:r>
              <a:rPr lang="zh-CN" altLang="zh-CN" sz="1600" dirty="0"/>
              <a:t>的构造可能很慢，需要用户等待很久，这里使用</a:t>
            </a:r>
            <a:r>
              <a:rPr lang="en-US" altLang="zh-CN" sz="1600" dirty="0"/>
              <a:t>sleep</a:t>
            </a:r>
            <a:r>
              <a:rPr lang="zh-CN" altLang="zh-CN" sz="1600" dirty="0"/>
              <a:t>模拟</a:t>
            </a:r>
          </a:p>
          <a:p>
            <a:r>
              <a:rPr lang="en-US" altLang="zh-CN" sz="1600" dirty="0"/>
              <a:t>    	</a:t>
            </a:r>
            <a:r>
              <a:rPr lang="en-US" altLang="zh-CN" sz="1600" dirty="0" err="1"/>
              <a:t>StringBuffer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sb</a:t>
            </a:r>
            <a:r>
              <a:rPr lang="en-US" altLang="zh-CN" sz="1600" dirty="0"/>
              <a:t>=new </a:t>
            </a:r>
            <a:r>
              <a:rPr lang="en-US" altLang="zh-CN" sz="1600" dirty="0" err="1"/>
              <a:t>StringBuffer</a:t>
            </a:r>
            <a:r>
              <a:rPr lang="en-US" altLang="zh-CN" sz="1600" dirty="0"/>
              <a:t>();</a:t>
            </a:r>
            <a:endParaRPr lang="zh-CN" altLang="zh-CN" sz="1600" dirty="0"/>
          </a:p>
          <a:p>
            <a:r>
              <a:rPr lang="en-US" altLang="zh-CN" sz="1600" dirty="0"/>
              <a:t>        for (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= 0;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10;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++) {</a:t>
            </a:r>
            <a:endParaRPr lang="zh-CN" altLang="zh-CN" sz="1600" dirty="0"/>
          </a:p>
          <a:p>
            <a:r>
              <a:rPr lang="en-US" altLang="zh-CN" sz="1600" dirty="0"/>
              <a:t>        	</a:t>
            </a:r>
            <a:r>
              <a:rPr lang="en-US" altLang="zh-CN" sz="1600" dirty="0" err="1"/>
              <a:t>sb.append</a:t>
            </a:r>
            <a:r>
              <a:rPr lang="en-US" altLang="zh-CN" sz="1600" dirty="0"/>
              <a:t>(para);</a:t>
            </a:r>
            <a:endParaRPr lang="zh-CN" altLang="zh-CN" sz="1600" dirty="0"/>
          </a:p>
          <a:p>
            <a:r>
              <a:rPr lang="en-US" altLang="zh-CN" sz="1600" dirty="0"/>
              <a:t>            try {</a:t>
            </a:r>
            <a:endParaRPr lang="zh-CN" altLang="zh-CN" sz="1600" dirty="0"/>
          </a:p>
          <a:p>
            <a:r>
              <a:rPr lang="en-US" altLang="zh-CN" sz="1600" dirty="0"/>
              <a:t>	//</a:t>
            </a:r>
            <a:r>
              <a:rPr lang="zh-CN" altLang="zh-CN" sz="1600" dirty="0"/>
              <a:t>这里使用</a:t>
            </a:r>
            <a:r>
              <a:rPr lang="en-US" altLang="zh-CN" sz="1600" dirty="0"/>
              <a:t>sleep</a:t>
            </a:r>
            <a:r>
              <a:rPr lang="zh-CN" altLang="zh-CN" sz="1600" dirty="0"/>
              <a:t>，代替一个很慢的操作过程</a:t>
            </a:r>
          </a:p>
          <a:p>
            <a:r>
              <a:rPr lang="en-US" altLang="zh-CN" sz="1600" dirty="0"/>
              <a:t>                </a:t>
            </a:r>
            <a:r>
              <a:rPr lang="en-US" altLang="zh-CN" sz="1600" dirty="0" err="1"/>
              <a:t>Thread.sleep</a:t>
            </a:r>
            <a:r>
              <a:rPr lang="en-US" altLang="zh-CN" sz="1600" dirty="0"/>
              <a:t>(100);</a:t>
            </a:r>
            <a:endParaRPr lang="zh-CN" altLang="zh-CN" sz="1600" dirty="0"/>
          </a:p>
          <a:p>
            <a:r>
              <a:rPr lang="en-US" altLang="zh-CN" sz="1600" dirty="0"/>
              <a:t>            } catch (</a:t>
            </a:r>
            <a:r>
              <a:rPr lang="en-US" altLang="zh-CN" sz="1600" dirty="0" err="1"/>
              <a:t>InterruptedException</a:t>
            </a:r>
            <a:r>
              <a:rPr lang="en-US" altLang="zh-CN" sz="1600" dirty="0"/>
              <a:t> e) {</a:t>
            </a:r>
            <a:endParaRPr lang="zh-CN" altLang="zh-CN" sz="1600" dirty="0"/>
          </a:p>
          <a:p>
            <a:r>
              <a:rPr lang="en-US" altLang="zh-CN" sz="1600" dirty="0"/>
              <a:t>            }</a:t>
            </a:r>
            <a:endParaRPr lang="zh-CN" altLang="zh-CN" sz="1600" dirty="0"/>
          </a:p>
          <a:p>
            <a:r>
              <a:rPr lang="en-US" altLang="zh-CN" sz="1600" dirty="0"/>
              <a:t>        }</a:t>
            </a:r>
            <a:endParaRPr lang="zh-CN" altLang="zh-CN" sz="1600" dirty="0"/>
          </a:p>
          <a:p>
            <a:r>
              <a:rPr lang="en-US" altLang="zh-CN" sz="1600" dirty="0"/>
              <a:t>        result =</a:t>
            </a:r>
            <a:r>
              <a:rPr lang="en-US" altLang="zh-CN" sz="1600" dirty="0" err="1"/>
              <a:t>sb.toString</a:t>
            </a:r>
            <a:r>
              <a:rPr lang="en-US" altLang="zh-CN" sz="1600" dirty="0"/>
              <a:t>();</a:t>
            </a:r>
            <a:endParaRPr lang="zh-CN" altLang="zh-CN" sz="1600" dirty="0"/>
          </a:p>
          <a:p>
            <a:r>
              <a:rPr lang="en-US" altLang="zh-CN" sz="1600" dirty="0"/>
              <a:t>    }</a:t>
            </a:r>
            <a:endParaRPr lang="zh-CN" altLang="zh-CN" sz="1600" dirty="0"/>
          </a:p>
          <a:p>
            <a:r>
              <a:rPr lang="en-US" altLang="zh-CN" sz="1600" dirty="0"/>
              <a:t>    public String </a:t>
            </a:r>
            <a:r>
              <a:rPr lang="en-US" altLang="zh-CN" sz="1600" dirty="0" err="1"/>
              <a:t>getResult</a:t>
            </a:r>
            <a:r>
              <a:rPr lang="en-US" altLang="zh-CN" sz="1600" dirty="0"/>
              <a:t>() {</a:t>
            </a:r>
            <a:endParaRPr lang="zh-CN" altLang="zh-CN" sz="1600" dirty="0"/>
          </a:p>
          <a:p>
            <a:r>
              <a:rPr lang="en-US" altLang="zh-CN" sz="1600" dirty="0"/>
              <a:t>        return result;</a:t>
            </a:r>
            <a:endParaRPr lang="zh-CN" altLang="zh-CN" sz="1600" dirty="0"/>
          </a:p>
          <a:p>
            <a:r>
              <a:rPr lang="en-US" altLang="zh-CN" sz="1600" dirty="0"/>
              <a:t>    }</a:t>
            </a:r>
            <a:endParaRPr lang="zh-CN" altLang="zh-CN" sz="1600" dirty="0"/>
          </a:p>
          <a:p>
            <a:r>
              <a:rPr lang="en-US" altLang="zh-CN" sz="1600" dirty="0"/>
              <a:t>}</a:t>
            </a:r>
            <a:endParaRPr lang="zh-CN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8915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710" y="1341562"/>
            <a:ext cx="9153525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public class Client {</a:t>
            </a:r>
            <a:endParaRPr lang="zh-CN" altLang="zh-CN" dirty="0"/>
          </a:p>
          <a:p>
            <a:r>
              <a:rPr lang="en-US" altLang="zh-CN" dirty="0"/>
              <a:t>    public Data request(final String </a:t>
            </a:r>
            <a:r>
              <a:rPr lang="en-US" altLang="zh-CN" dirty="0" err="1"/>
              <a:t>queryStr</a:t>
            </a:r>
            <a:r>
              <a:rPr lang="en-US" altLang="zh-CN" dirty="0"/>
              <a:t>) {</a:t>
            </a:r>
            <a:endParaRPr lang="zh-CN" altLang="zh-CN" dirty="0"/>
          </a:p>
          <a:p>
            <a:r>
              <a:rPr lang="en-US" altLang="zh-CN" dirty="0"/>
              <a:t>        final </a:t>
            </a:r>
            <a:r>
              <a:rPr lang="en-US" altLang="zh-CN" dirty="0" err="1"/>
              <a:t>FutureData</a:t>
            </a:r>
            <a:r>
              <a:rPr lang="en-US" altLang="zh-CN" dirty="0"/>
              <a:t> future = new </a:t>
            </a:r>
            <a:r>
              <a:rPr lang="en-US" altLang="zh-CN" dirty="0" err="1"/>
              <a:t>FutureData</a:t>
            </a:r>
            <a:r>
              <a:rPr lang="en-US" altLang="zh-CN" dirty="0"/>
              <a:t>();</a:t>
            </a:r>
            <a:endParaRPr lang="zh-CN" altLang="zh-CN" dirty="0"/>
          </a:p>
          <a:p>
            <a:r>
              <a:rPr lang="en-US" altLang="zh-CN" dirty="0"/>
              <a:t>        </a:t>
            </a:r>
            <a:r>
              <a:rPr lang="en-US" altLang="zh-CN" b="1" dirty="0"/>
              <a:t>new Thread() {                                      </a:t>
            </a:r>
            <a:endParaRPr lang="zh-CN" altLang="zh-CN" dirty="0"/>
          </a:p>
          <a:p>
            <a:r>
              <a:rPr lang="en-US" altLang="zh-CN" b="1" dirty="0"/>
              <a:t>            public void run() </a:t>
            </a:r>
            <a:r>
              <a:rPr lang="en-US" altLang="zh-CN" b="1" dirty="0" smtClean="0"/>
              <a:t>{// </a:t>
            </a:r>
            <a:r>
              <a:rPr lang="en-US" altLang="zh-CN" b="1" dirty="0" err="1"/>
              <a:t>RealData</a:t>
            </a:r>
            <a:r>
              <a:rPr lang="zh-CN" altLang="zh-CN" b="1" dirty="0"/>
              <a:t>的构建很慢，</a:t>
            </a:r>
            <a:endParaRPr lang="zh-CN" altLang="zh-CN" dirty="0"/>
          </a:p>
          <a:p>
            <a:r>
              <a:rPr lang="en-US" altLang="zh-CN" b="1" dirty="0"/>
              <a:t>										//</a:t>
            </a:r>
            <a:r>
              <a:rPr lang="zh-CN" altLang="zh-CN" b="1" dirty="0"/>
              <a:t>所以在单独的线程中进行</a:t>
            </a:r>
            <a:endParaRPr lang="zh-CN" altLang="zh-CN" dirty="0"/>
          </a:p>
          <a:p>
            <a:r>
              <a:rPr lang="en-US" altLang="zh-CN" b="1" dirty="0"/>
              <a:t>                </a:t>
            </a:r>
            <a:r>
              <a:rPr lang="en-US" altLang="zh-CN" b="1" dirty="0" err="1"/>
              <a:t>RealData</a:t>
            </a:r>
            <a:r>
              <a:rPr lang="en-US" altLang="zh-CN" b="1" dirty="0"/>
              <a:t> </a:t>
            </a:r>
            <a:r>
              <a:rPr lang="en-US" altLang="zh-CN" b="1" dirty="0" err="1"/>
              <a:t>realdata</a:t>
            </a:r>
            <a:r>
              <a:rPr lang="en-US" altLang="zh-CN" b="1" dirty="0"/>
              <a:t> = new </a:t>
            </a:r>
            <a:r>
              <a:rPr lang="en-US" altLang="zh-CN" b="1" dirty="0" err="1"/>
              <a:t>RealData</a:t>
            </a:r>
            <a:r>
              <a:rPr lang="en-US" altLang="zh-CN" b="1" dirty="0"/>
              <a:t>(</a:t>
            </a:r>
            <a:r>
              <a:rPr lang="en-US" altLang="zh-CN" b="1" dirty="0" err="1"/>
              <a:t>queryStr</a:t>
            </a:r>
            <a:r>
              <a:rPr lang="en-US" altLang="zh-CN" b="1" dirty="0"/>
              <a:t>);</a:t>
            </a:r>
            <a:endParaRPr lang="zh-CN" altLang="zh-CN" dirty="0"/>
          </a:p>
          <a:p>
            <a:r>
              <a:rPr lang="en-US" altLang="zh-CN" b="1" dirty="0"/>
              <a:t>                </a:t>
            </a:r>
            <a:r>
              <a:rPr lang="en-US" altLang="zh-CN" b="1" dirty="0" err="1"/>
              <a:t>future.setRealData</a:t>
            </a:r>
            <a:r>
              <a:rPr lang="en-US" altLang="zh-CN" b="1" dirty="0"/>
              <a:t>(</a:t>
            </a:r>
            <a:r>
              <a:rPr lang="en-US" altLang="zh-CN" b="1" dirty="0" err="1"/>
              <a:t>realdata</a:t>
            </a:r>
            <a:r>
              <a:rPr lang="en-US" altLang="zh-CN" b="1" dirty="0"/>
              <a:t>);</a:t>
            </a:r>
            <a:endParaRPr lang="zh-CN" altLang="zh-CN" dirty="0"/>
          </a:p>
          <a:p>
            <a:r>
              <a:rPr lang="en-US" altLang="zh-CN" b="1" dirty="0"/>
              <a:t>            }                                               </a:t>
            </a:r>
            <a:endParaRPr lang="zh-CN" altLang="zh-CN" dirty="0"/>
          </a:p>
          <a:p>
            <a:r>
              <a:rPr lang="en-US" altLang="zh-CN" b="1" dirty="0"/>
              <a:t>        }.start();</a:t>
            </a:r>
            <a:endParaRPr lang="zh-CN" altLang="zh-CN" dirty="0"/>
          </a:p>
          <a:p>
            <a:r>
              <a:rPr lang="en-US" altLang="zh-CN" dirty="0"/>
              <a:t>        return future</a:t>
            </a:r>
            <a:r>
              <a:rPr lang="en-US" altLang="zh-CN" dirty="0" smtClean="0"/>
              <a:t>;</a:t>
            </a:r>
            <a:r>
              <a:rPr lang="en-US" altLang="zh-CN" dirty="0"/>
              <a:t> </a:t>
            </a:r>
            <a:r>
              <a:rPr lang="en-US" altLang="zh-CN" dirty="0" smtClean="0"/>
              <a:t>// </a:t>
            </a:r>
            <a:r>
              <a:rPr lang="en-US" altLang="zh-CN" dirty="0" err="1"/>
              <a:t>FutureData</a:t>
            </a:r>
            <a:r>
              <a:rPr lang="zh-CN" altLang="zh-CN" dirty="0"/>
              <a:t>会被立即返回</a:t>
            </a:r>
          </a:p>
          <a:p>
            <a:r>
              <a:rPr lang="en-US" altLang="zh-CN" dirty="0"/>
              <a:t>    }</a:t>
            </a:r>
            <a:endParaRPr lang="zh-CN" altLang="zh-CN" dirty="0"/>
          </a:p>
          <a:p>
            <a:r>
              <a:rPr lang="en-US" altLang="zh-CN" dirty="0"/>
              <a:t>}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65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726" y="1269554"/>
            <a:ext cx="9073008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public static void main(String[] </a:t>
            </a:r>
            <a:r>
              <a:rPr lang="en-US" altLang="zh-CN" dirty="0" err="1"/>
              <a:t>args</a:t>
            </a:r>
            <a:r>
              <a:rPr lang="en-US" altLang="zh-CN" dirty="0"/>
              <a:t>) {</a:t>
            </a:r>
            <a:endParaRPr lang="zh-CN" altLang="zh-CN" dirty="0"/>
          </a:p>
          <a:p>
            <a:r>
              <a:rPr lang="en-US" altLang="zh-CN" dirty="0"/>
              <a:t>    Client </a:t>
            </a:r>
            <a:r>
              <a:rPr lang="en-US" altLang="zh-CN" dirty="0" err="1"/>
              <a:t>client</a:t>
            </a:r>
            <a:r>
              <a:rPr lang="en-US" altLang="zh-CN" dirty="0"/>
              <a:t> = new Client();</a:t>
            </a:r>
            <a:endParaRPr lang="zh-CN" altLang="zh-CN" dirty="0"/>
          </a:p>
          <a:p>
            <a:r>
              <a:rPr lang="en-US" altLang="zh-CN" dirty="0"/>
              <a:t>    //</a:t>
            </a:r>
            <a:r>
              <a:rPr lang="zh-CN" altLang="zh-CN" dirty="0"/>
              <a:t>这里会立即返回，因为得到的是</a:t>
            </a:r>
            <a:r>
              <a:rPr lang="en-US" altLang="zh-CN" dirty="0" err="1"/>
              <a:t>FutureData</a:t>
            </a:r>
            <a:r>
              <a:rPr lang="zh-CN" altLang="zh-CN" dirty="0"/>
              <a:t>而不是</a:t>
            </a:r>
            <a:r>
              <a:rPr lang="en-US" altLang="zh-CN" dirty="0" err="1"/>
              <a:t>RealData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b="1" dirty="0"/>
              <a:t>Data </a:t>
            </a:r>
            <a:r>
              <a:rPr lang="en-US" altLang="zh-CN" b="1" dirty="0" err="1"/>
              <a:t>data</a:t>
            </a:r>
            <a:r>
              <a:rPr lang="en-US" altLang="zh-CN" b="1" dirty="0"/>
              <a:t> = </a:t>
            </a:r>
            <a:r>
              <a:rPr lang="en-US" altLang="zh-CN" b="1" dirty="0" err="1"/>
              <a:t>client.request</a:t>
            </a:r>
            <a:r>
              <a:rPr lang="en-US" altLang="zh-CN" b="1" dirty="0"/>
              <a:t>("name");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System.out.println</a:t>
            </a:r>
            <a:r>
              <a:rPr lang="en-US" altLang="zh-CN" dirty="0"/>
              <a:t>("</a:t>
            </a:r>
            <a:r>
              <a:rPr lang="zh-CN" altLang="zh-CN" dirty="0"/>
              <a:t>请求完毕</a:t>
            </a:r>
            <a:r>
              <a:rPr lang="en-US" altLang="zh-CN" dirty="0"/>
              <a:t>");</a:t>
            </a:r>
            <a:endParaRPr lang="zh-CN" altLang="zh-CN" dirty="0"/>
          </a:p>
          <a:p>
            <a:r>
              <a:rPr lang="en-US" altLang="zh-CN" dirty="0"/>
              <a:t>    try {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b="1" dirty="0" smtClean="0"/>
              <a:t>//</a:t>
            </a:r>
            <a:r>
              <a:rPr lang="zh-CN" altLang="zh-CN" b="1" dirty="0"/>
              <a:t>这里可以用一个</a:t>
            </a:r>
            <a:r>
              <a:rPr lang="en-US" altLang="zh-CN" b="1" dirty="0"/>
              <a:t>sleep</a:t>
            </a:r>
            <a:r>
              <a:rPr lang="zh-CN" altLang="zh-CN" b="1" dirty="0"/>
              <a:t>代替了对其他业务逻辑的处理</a:t>
            </a:r>
            <a:endParaRPr lang="zh-CN" altLang="zh-CN" dirty="0"/>
          </a:p>
          <a:p>
            <a:r>
              <a:rPr lang="en-US" altLang="zh-CN" b="1" dirty="0" smtClean="0"/>
              <a:t>    //</a:t>
            </a:r>
            <a:r>
              <a:rPr lang="zh-CN" altLang="zh-CN" b="1" dirty="0"/>
              <a:t>在处理这些业务逻辑的过程中，</a:t>
            </a:r>
            <a:r>
              <a:rPr lang="en-US" altLang="zh-CN" b="1" dirty="0" err="1"/>
              <a:t>RealData</a:t>
            </a:r>
            <a:r>
              <a:rPr lang="zh-CN" altLang="zh-CN" b="1" dirty="0"/>
              <a:t>被创建，从而充分利用了等待时间</a:t>
            </a:r>
            <a:endParaRPr lang="zh-CN" altLang="zh-CN" dirty="0"/>
          </a:p>
          <a:p>
            <a:r>
              <a:rPr lang="en-US" altLang="zh-CN" b="1" dirty="0"/>
              <a:t>        </a:t>
            </a:r>
            <a:r>
              <a:rPr lang="en-US" altLang="zh-CN" b="1" dirty="0" err="1"/>
              <a:t>Thread.sleep</a:t>
            </a:r>
            <a:r>
              <a:rPr lang="en-US" altLang="zh-CN" b="1" dirty="0"/>
              <a:t>(2000);</a:t>
            </a:r>
            <a:endParaRPr lang="zh-CN" altLang="zh-CN" dirty="0"/>
          </a:p>
          <a:p>
            <a:r>
              <a:rPr lang="en-US" altLang="zh-CN" dirty="0"/>
              <a:t>    } catch (</a:t>
            </a:r>
            <a:r>
              <a:rPr lang="en-US" altLang="zh-CN" dirty="0" err="1"/>
              <a:t>InterruptedException</a:t>
            </a:r>
            <a:r>
              <a:rPr lang="en-US" altLang="zh-CN" dirty="0"/>
              <a:t> e) {</a:t>
            </a:r>
            <a:endParaRPr lang="zh-CN" altLang="zh-CN" dirty="0"/>
          </a:p>
          <a:p>
            <a:r>
              <a:rPr lang="en-US" altLang="zh-CN" dirty="0"/>
              <a:t>    }</a:t>
            </a:r>
            <a:endParaRPr lang="zh-CN" altLang="zh-CN" dirty="0"/>
          </a:p>
          <a:p>
            <a:r>
              <a:rPr lang="en-US" altLang="zh-CN" dirty="0"/>
              <a:t>    	//</a:t>
            </a:r>
            <a:r>
              <a:rPr lang="zh-CN" altLang="zh-CN" dirty="0"/>
              <a:t>使用真实的数据</a:t>
            </a:r>
          </a:p>
          <a:p>
            <a:r>
              <a:rPr lang="en-US" altLang="zh-CN" dirty="0"/>
              <a:t>    </a:t>
            </a:r>
            <a:r>
              <a:rPr lang="en-US" altLang="zh-CN" dirty="0" err="1"/>
              <a:t>System.out.println</a:t>
            </a:r>
            <a:r>
              <a:rPr lang="en-US" altLang="zh-CN" dirty="0"/>
              <a:t>("</a:t>
            </a:r>
            <a:r>
              <a:rPr lang="zh-CN" altLang="zh-CN" dirty="0"/>
              <a:t>数据</a:t>
            </a:r>
            <a:r>
              <a:rPr lang="en-US" altLang="zh-CN" dirty="0"/>
              <a:t> = " + </a:t>
            </a:r>
            <a:r>
              <a:rPr lang="en-US" altLang="zh-CN" dirty="0" err="1"/>
              <a:t>data.getResult</a:t>
            </a:r>
            <a:r>
              <a:rPr lang="en-US" altLang="zh-CN" dirty="0"/>
              <a:t>());</a:t>
            </a:r>
            <a:endParaRPr lang="zh-CN" altLang="zh-CN" dirty="0"/>
          </a:p>
          <a:p>
            <a:r>
              <a:rPr lang="en-US" altLang="zh-CN" dirty="0"/>
              <a:t>}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111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JDK</a:t>
            </a:r>
            <a:r>
              <a:rPr lang="zh-CN" altLang="en-US" dirty="0" smtClean="0"/>
              <a:t>对</a:t>
            </a:r>
            <a:r>
              <a:rPr lang="en-US" altLang="zh-CN" dirty="0" smtClean="0"/>
              <a:t>Future</a:t>
            </a:r>
            <a:r>
              <a:rPr lang="zh-CN" altLang="en-US" dirty="0" smtClean="0"/>
              <a:t>模式的支持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4" y="2133650"/>
            <a:ext cx="6912768" cy="35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718" y="1197546"/>
            <a:ext cx="6102350" cy="4924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1600" dirty="0"/>
              <a:t>01 public class </a:t>
            </a:r>
            <a:r>
              <a:rPr lang="en-US" altLang="zh-CN" sz="1600" dirty="0" err="1"/>
              <a:t>RealData</a:t>
            </a:r>
            <a:r>
              <a:rPr lang="en-US" altLang="zh-CN" sz="1600" dirty="0"/>
              <a:t> </a:t>
            </a:r>
            <a:r>
              <a:rPr lang="en-US" altLang="zh-CN" sz="1600" b="1" dirty="0"/>
              <a:t>implements Callable&lt;String&gt;</a:t>
            </a:r>
            <a:r>
              <a:rPr lang="en-US" altLang="zh-CN" sz="1600" dirty="0"/>
              <a:t> {</a:t>
            </a:r>
            <a:endParaRPr lang="zh-CN" altLang="zh-CN" sz="1600" dirty="0"/>
          </a:p>
          <a:p>
            <a:r>
              <a:rPr lang="en-US" altLang="zh-CN" sz="1600" dirty="0"/>
              <a:t>02     private String para;</a:t>
            </a:r>
            <a:endParaRPr lang="zh-CN" altLang="zh-CN" sz="1600" dirty="0"/>
          </a:p>
          <a:p>
            <a:r>
              <a:rPr lang="en-US" altLang="zh-CN" sz="1600" dirty="0"/>
              <a:t>03     public </a:t>
            </a:r>
            <a:r>
              <a:rPr lang="en-US" altLang="zh-CN" sz="1600" dirty="0" err="1"/>
              <a:t>RealData</a:t>
            </a:r>
            <a:r>
              <a:rPr lang="en-US" altLang="zh-CN" sz="1600" dirty="0"/>
              <a:t>(String para){</a:t>
            </a:r>
            <a:endParaRPr lang="zh-CN" altLang="zh-CN" sz="1600" dirty="0"/>
          </a:p>
          <a:p>
            <a:r>
              <a:rPr lang="en-US" altLang="zh-CN" sz="1600" dirty="0"/>
              <a:t>04     	</a:t>
            </a:r>
            <a:r>
              <a:rPr lang="en-US" altLang="zh-CN" sz="1600" dirty="0" err="1"/>
              <a:t>this.para</a:t>
            </a:r>
            <a:r>
              <a:rPr lang="en-US" altLang="zh-CN" sz="1600" dirty="0"/>
              <a:t>=para;</a:t>
            </a:r>
            <a:endParaRPr lang="zh-CN" altLang="zh-CN" sz="1600" dirty="0"/>
          </a:p>
          <a:p>
            <a:r>
              <a:rPr lang="en-US" altLang="zh-CN" sz="1600" dirty="0"/>
              <a:t>05     }</a:t>
            </a:r>
            <a:endParaRPr lang="zh-CN" altLang="zh-CN" sz="1600" dirty="0"/>
          </a:p>
          <a:p>
            <a:r>
              <a:rPr lang="en-US" altLang="zh-CN" sz="1600" dirty="0"/>
              <a:t>06 	@Override</a:t>
            </a:r>
            <a:endParaRPr lang="zh-CN" altLang="zh-CN" sz="1600" dirty="0"/>
          </a:p>
          <a:p>
            <a:r>
              <a:rPr lang="en-US" altLang="zh-CN" sz="1600" b="1" dirty="0"/>
              <a:t>07 	public String call() throws Exception {</a:t>
            </a:r>
            <a:endParaRPr lang="zh-CN" altLang="zh-CN" sz="1600" dirty="0"/>
          </a:p>
          <a:p>
            <a:r>
              <a:rPr lang="en-US" altLang="zh-CN" sz="1600" dirty="0"/>
              <a:t>08     	</a:t>
            </a:r>
            <a:endParaRPr lang="zh-CN" altLang="zh-CN" sz="1600" dirty="0"/>
          </a:p>
          <a:p>
            <a:r>
              <a:rPr lang="en-US" altLang="zh-CN" sz="1600" dirty="0"/>
              <a:t>09     	</a:t>
            </a:r>
            <a:r>
              <a:rPr lang="en-US" altLang="zh-CN" sz="1600" dirty="0" err="1"/>
              <a:t>StringBuffer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sb</a:t>
            </a:r>
            <a:r>
              <a:rPr lang="en-US" altLang="zh-CN" sz="1600" dirty="0"/>
              <a:t>=new </a:t>
            </a:r>
            <a:r>
              <a:rPr lang="en-US" altLang="zh-CN" sz="1600" dirty="0" err="1"/>
              <a:t>StringBuffer</a:t>
            </a:r>
            <a:r>
              <a:rPr lang="en-US" altLang="zh-CN" sz="1600" dirty="0"/>
              <a:t>();</a:t>
            </a:r>
            <a:endParaRPr lang="zh-CN" altLang="zh-CN" sz="1600" dirty="0"/>
          </a:p>
          <a:p>
            <a:r>
              <a:rPr lang="en-US" altLang="zh-CN" sz="1600" dirty="0"/>
              <a:t>10         for (</a:t>
            </a:r>
            <a:r>
              <a:rPr lang="en-US" altLang="zh-CN" sz="1600" dirty="0" err="1"/>
              <a:t>int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= 0;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 &lt; 10;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++) {</a:t>
            </a:r>
            <a:endParaRPr lang="zh-CN" altLang="zh-CN" sz="1600" dirty="0"/>
          </a:p>
          <a:p>
            <a:r>
              <a:rPr lang="en-US" altLang="zh-CN" sz="1600" dirty="0"/>
              <a:t>11         	</a:t>
            </a:r>
            <a:r>
              <a:rPr lang="en-US" altLang="zh-CN" sz="1600" dirty="0" err="1"/>
              <a:t>sb.append</a:t>
            </a:r>
            <a:r>
              <a:rPr lang="en-US" altLang="zh-CN" sz="1600" dirty="0"/>
              <a:t>(para);</a:t>
            </a:r>
            <a:endParaRPr lang="zh-CN" altLang="zh-CN" sz="1600" dirty="0"/>
          </a:p>
          <a:p>
            <a:r>
              <a:rPr lang="en-US" altLang="zh-CN" sz="1600" dirty="0"/>
              <a:t>12             try {</a:t>
            </a:r>
            <a:endParaRPr lang="zh-CN" altLang="zh-CN" sz="1600" dirty="0"/>
          </a:p>
          <a:p>
            <a:r>
              <a:rPr lang="en-US" altLang="zh-CN" sz="1600" dirty="0"/>
              <a:t>13                 </a:t>
            </a:r>
            <a:r>
              <a:rPr lang="en-US" altLang="zh-CN" sz="1600" dirty="0" err="1"/>
              <a:t>Thread.sleep</a:t>
            </a:r>
            <a:r>
              <a:rPr lang="en-US" altLang="zh-CN" sz="1600" dirty="0"/>
              <a:t>(100);</a:t>
            </a:r>
            <a:endParaRPr lang="zh-CN" altLang="zh-CN" sz="1600" dirty="0"/>
          </a:p>
          <a:p>
            <a:r>
              <a:rPr lang="en-US" altLang="zh-CN" sz="1600" dirty="0"/>
              <a:t>14             } catch (</a:t>
            </a:r>
            <a:r>
              <a:rPr lang="en-US" altLang="zh-CN" sz="1600" dirty="0" err="1"/>
              <a:t>InterruptedException</a:t>
            </a:r>
            <a:r>
              <a:rPr lang="en-US" altLang="zh-CN" sz="1600" dirty="0"/>
              <a:t> e) {</a:t>
            </a:r>
            <a:endParaRPr lang="zh-CN" altLang="zh-CN" sz="1600" dirty="0"/>
          </a:p>
          <a:p>
            <a:r>
              <a:rPr lang="en-US" altLang="zh-CN" sz="1600" dirty="0"/>
              <a:t>15             }</a:t>
            </a:r>
            <a:endParaRPr lang="zh-CN" altLang="zh-CN" sz="1600" dirty="0"/>
          </a:p>
          <a:p>
            <a:r>
              <a:rPr lang="en-US" altLang="zh-CN" sz="1600" dirty="0"/>
              <a:t>16         }</a:t>
            </a:r>
            <a:endParaRPr lang="zh-CN" altLang="zh-CN" sz="1600" dirty="0"/>
          </a:p>
          <a:p>
            <a:r>
              <a:rPr lang="en-US" altLang="zh-CN" sz="1600" dirty="0"/>
              <a:t>17         return </a:t>
            </a:r>
            <a:r>
              <a:rPr lang="en-US" altLang="zh-CN" sz="1600" dirty="0" err="1"/>
              <a:t>sb.toString</a:t>
            </a:r>
            <a:r>
              <a:rPr lang="en-US" altLang="zh-CN" sz="1600" dirty="0"/>
              <a:t>();</a:t>
            </a:r>
            <a:endParaRPr lang="zh-CN" altLang="zh-CN" sz="1600" dirty="0"/>
          </a:p>
          <a:p>
            <a:r>
              <a:rPr lang="en-US" altLang="zh-CN" sz="1600" dirty="0"/>
              <a:t>18 	}</a:t>
            </a:r>
            <a:endParaRPr lang="zh-CN" altLang="zh-CN" sz="1600" dirty="0"/>
          </a:p>
          <a:p>
            <a:r>
              <a:rPr lang="en-US" altLang="zh-CN" sz="1600" dirty="0"/>
              <a:t>19 }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095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法律声明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429081"/>
            <a:ext cx="10970424" cy="4809652"/>
          </a:xfrm>
        </p:spPr>
        <p:txBody>
          <a:bodyPr/>
          <a:lstStyle/>
          <a:p>
            <a:pPr>
              <a:buNone/>
            </a:pPr>
            <a:r>
              <a:rPr lang="en-US" altLang="zh-CN" sz="33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3300" b="1" dirty="0" smtClean="0">
                <a:solidFill>
                  <a:srgbClr val="FF0000"/>
                </a:solidFill>
              </a:rPr>
              <a:t>声明</a:t>
            </a:r>
            <a:r>
              <a:rPr lang="en-US" altLang="zh-CN" sz="3300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3300" b="1" dirty="0" smtClean="0"/>
              <a:t>本视频和幻灯片为炼数成金网络课程的教学资料，所有资料只能在课程内使用，不得在课程以外范围散播，违者将可能被追究法律和经济责任。</a:t>
            </a:r>
            <a:endParaRPr lang="en-US" altLang="zh-CN" sz="3300" b="1" dirty="0" smtClean="0"/>
          </a:p>
          <a:p>
            <a:pPr>
              <a:buNone/>
            </a:pPr>
            <a:r>
              <a:rPr lang="zh-CN" altLang="en-US" sz="3300" b="1" dirty="0" smtClean="0">
                <a:solidFill>
                  <a:srgbClr val="003399"/>
                </a:solidFill>
              </a:rPr>
              <a:t>课程详情访问炼数成金培训网站</a:t>
            </a:r>
            <a:endParaRPr lang="en-US" altLang="zh-CN" sz="3300" b="1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en-US" altLang="zh-CN" sz="3300" b="1" dirty="0" smtClean="0">
                <a:solidFill>
                  <a:srgbClr val="FF0000"/>
                </a:solidFill>
                <a:hlinkClick r:id="rId2"/>
              </a:rPr>
              <a:t>http://edu.dataguru.cn</a:t>
            </a:r>
            <a:endParaRPr lang="en-US" altLang="zh-CN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726" y="1404853"/>
            <a:ext cx="8955831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/>
              <a:t>01 public class </a:t>
            </a:r>
            <a:r>
              <a:rPr lang="en-US" altLang="zh-CN" sz="1400" dirty="0" err="1"/>
              <a:t>FutureMain</a:t>
            </a:r>
            <a:r>
              <a:rPr lang="en-US" altLang="zh-CN" sz="1400" dirty="0"/>
              <a:t> {</a:t>
            </a:r>
            <a:endParaRPr lang="zh-CN" altLang="zh-CN" sz="1400" dirty="0"/>
          </a:p>
          <a:p>
            <a:r>
              <a:rPr lang="en-US" altLang="zh-CN" sz="1400" dirty="0"/>
              <a:t>02     public static void main(String[] </a:t>
            </a:r>
            <a:r>
              <a:rPr lang="en-US" altLang="zh-CN" sz="1400" dirty="0" err="1"/>
              <a:t>args</a:t>
            </a:r>
            <a:r>
              <a:rPr lang="en-US" altLang="zh-CN" sz="1400" dirty="0"/>
              <a:t>) throws </a:t>
            </a:r>
            <a:r>
              <a:rPr lang="en-US" altLang="zh-CN" sz="1400" dirty="0" err="1"/>
              <a:t>InterruptedException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ExecutionException</a:t>
            </a:r>
            <a:r>
              <a:rPr lang="en-US" altLang="zh-CN" sz="1400" dirty="0"/>
              <a:t> {</a:t>
            </a:r>
            <a:endParaRPr lang="zh-CN" altLang="zh-CN" sz="1400" dirty="0"/>
          </a:p>
          <a:p>
            <a:r>
              <a:rPr lang="en-US" altLang="zh-CN" sz="1400" dirty="0"/>
              <a:t>03     	//</a:t>
            </a:r>
            <a:r>
              <a:rPr lang="zh-CN" altLang="zh-CN" sz="1400" dirty="0"/>
              <a:t>构造</a:t>
            </a:r>
            <a:r>
              <a:rPr lang="en-US" altLang="zh-CN" sz="1400" dirty="0" err="1"/>
              <a:t>FutureTask</a:t>
            </a:r>
            <a:endParaRPr lang="zh-CN" altLang="zh-CN" sz="1400" dirty="0"/>
          </a:p>
          <a:p>
            <a:r>
              <a:rPr lang="en-US" altLang="zh-CN" sz="1400" b="1" dirty="0"/>
              <a:t>04         </a:t>
            </a:r>
            <a:r>
              <a:rPr lang="en-US" altLang="zh-CN" sz="1400" b="1" dirty="0" err="1"/>
              <a:t>FutureTask</a:t>
            </a:r>
            <a:r>
              <a:rPr lang="en-US" altLang="zh-CN" sz="1400" b="1" dirty="0"/>
              <a:t>&lt;String&gt; future = new </a:t>
            </a:r>
            <a:r>
              <a:rPr lang="en-US" altLang="zh-CN" sz="1400" b="1" dirty="0" err="1"/>
              <a:t>FutureTask</a:t>
            </a:r>
            <a:r>
              <a:rPr lang="en-US" altLang="zh-CN" sz="1400" b="1" dirty="0"/>
              <a:t>&lt;String&gt;(new </a:t>
            </a:r>
            <a:r>
              <a:rPr lang="en-US" altLang="zh-CN" sz="1400" b="1" dirty="0" err="1"/>
              <a:t>RealData</a:t>
            </a:r>
            <a:r>
              <a:rPr lang="en-US" altLang="zh-CN" sz="1400" b="1" dirty="0"/>
              <a:t>("a"));</a:t>
            </a:r>
            <a:endParaRPr lang="zh-CN" altLang="zh-CN" sz="1400" dirty="0"/>
          </a:p>
          <a:p>
            <a:r>
              <a:rPr lang="en-US" altLang="zh-CN" sz="1400" dirty="0"/>
              <a:t>05         </a:t>
            </a:r>
            <a:r>
              <a:rPr lang="en-US" altLang="zh-CN" sz="1400" dirty="0" err="1"/>
              <a:t>ExecutorService</a:t>
            </a:r>
            <a:r>
              <a:rPr lang="en-US" altLang="zh-CN" sz="1400" dirty="0"/>
              <a:t> executor = </a:t>
            </a:r>
            <a:r>
              <a:rPr lang="en-US" altLang="zh-CN" sz="1400" dirty="0" err="1"/>
              <a:t>Executors.newFixedThreadPool</a:t>
            </a:r>
            <a:r>
              <a:rPr lang="en-US" altLang="zh-CN" sz="1400" dirty="0"/>
              <a:t>(1);</a:t>
            </a:r>
            <a:endParaRPr lang="zh-CN" altLang="zh-CN" sz="1400" dirty="0"/>
          </a:p>
          <a:p>
            <a:r>
              <a:rPr lang="en-US" altLang="zh-CN" sz="1400" dirty="0"/>
              <a:t>06         //</a:t>
            </a:r>
            <a:r>
              <a:rPr lang="zh-CN" altLang="zh-CN" sz="1400" dirty="0"/>
              <a:t>执行</a:t>
            </a:r>
            <a:r>
              <a:rPr lang="en-US" altLang="zh-CN" sz="1400" dirty="0" err="1"/>
              <a:t>FutureTask</a:t>
            </a:r>
            <a:r>
              <a:rPr lang="zh-CN" altLang="zh-CN" sz="1400" dirty="0"/>
              <a:t>，相当于上例中的</a:t>
            </a:r>
            <a:r>
              <a:rPr lang="en-US" altLang="zh-CN" sz="1400" dirty="0"/>
              <a:t> </a:t>
            </a:r>
            <a:r>
              <a:rPr lang="en-US" altLang="zh-CN" sz="1400" dirty="0" err="1"/>
              <a:t>client.request</a:t>
            </a:r>
            <a:r>
              <a:rPr lang="en-US" altLang="zh-CN" sz="1400" dirty="0"/>
              <a:t>("a") </a:t>
            </a:r>
            <a:r>
              <a:rPr lang="zh-CN" altLang="zh-CN" sz="1400" dirty="0"/>
              <a:t>发送请求</a:t>
            </a:r>
          </a:p>
          <a:p>
            <a:r>
              <a:rPr lang="en-US" altLang="zh-CN" sz="1400" dirty="0"/>
              <a:t>07         //</a:t>
            </a:r>
            <a:r>
              <a:rPr lang="zh-CN" altLang="zh-CN" sz="1400" dirty="0"/>
              <a:t>在这里开启线程进行</a:t>
            </a:r>
            <a:r>
              <a:rPr lang="en-US" altLang="zh-CN" sz="1400" dirty="0" err="1"/>
              <a:t>RealData</a:t>
            </a:r>
            <a:r>
              <a:rPr lang="zh-CN" altLang="zh-CN" sz="1400" dirty="0"/>
              <a:t>的</a:t>
            </a:r>
            <a:r>
              <a:rPr lang="en-US" altLang="zh-CN" sz="1400" dirty="0"/>
              <a:t>call()</a:t>
            </a:r>
            <a:r>
              <a:rPr lang="zh-CN" altLang="zh-CN" sz="1400" dirty="0"/>
              <a:t>执行</a:t>
            </a:r>
          </a:p>
          <a:p>
            <a:r>
              <a:rPr lang="en-US" altLang="zh-CN" sz="1400" dirty="0"/>
              <a:t>08         </a:t>
            </a:r>
            <a:r>
              <a:rPr lang="en-US" altLang="zh-CN" sz="1600" b="1" dirty="0" err="1"/>
              <a:t>executor.submit</a:t>
            </a:r>
            <a:r>
              <a:rPr lang="en-US" altLang="zh-CN" sz="1600" b="1" dirty="0"/>
              <a:t>(future);</a:t>
            </a:r>
            <a:endParaRPr lang="zh-CN" altLang="zh-CN" sz="1600" b="1" dirty="0"/>
          </a:p>
          <a:p>
            <a:r>
              <a:rPr lang="en-US" altLang="zh-CN" sz="1400" dirty="0"/>
              <a:t>09 </a:t>
            </a:r>
            <a:endParaRPr lang="zh-CN" altLang="zh-CN" sz="1400" dirty="0"/>
          </a:p>
          <a:p>
            <a:r>
              <a:rPr lang="en-US" altLang="zh-CN" sz="1400" dirty="0"/>
              <a:t>10         </a:t>
            </a:r>
            <a:r>
              <a:rPr lang="en-US" altLang="zh-CN" sz="1400" dirty="0" err="1"/>
              <a:t>System.out.println</a:t>
            </a:r>
            <a:r>
              <a:rPr lang="en-US" altLang="zh-CN" sz="1400" dirty="0"/>
              <a:t>("</a:t>
            </a:r>
            <a:r>
              <a:rPr lang="zh-CN" altLang="zh-CN" sz="1400" dirty="0"/>
              <a:t>请求完毕</a:t>
            </a:r>
            <a:r>
              <a:rPr lang="en-US" altLang="zh-CN" sz="1400" dirty="0"/>
              <a:t>");</a:t>
            </a:r>
            <a:endParaRPr lang="zh-CN" altLang="zh-CN" sz="1400" dirty="0"/>
          </a:p>
          <a:p>
            <a:r>
              <a:rPr lang="en-US" altLang="zh-CN" sz="1400" dirty="0"/>
              <a:t>11         try {</a:t>
            </a:r>
            <a:endParaRPr lang="zh-CN" altLang="zh-CN" sz="1400" dirty="0"/>
          </a:p>
          <a:p>
            <a:r>
              <a:rPr lang="en-US" altLang="zh-CN" sz="1400" dirty="0"/>
              <a:t>12         //</a:t>
            </a:r>
            <a:r>
              <a:rPr lang="zh-CN" altLang="zh-CN" sz="1400" dirty="0"/>
              <a:t>这里依然可以做额外的数据操作，这里使用</a:t>
            </a:r>
            <a:r>
              <a:rPr lang="en-US" altLang="zh-CN" sz="1400" dirty="0"/>
              <a:t>sleep</a:t>
            </a:r>
            <a:r>
              <a:rPr lang="zh-CN" altLang="zh-CN" sz="1400" dirty="0"/>
              <a:t>代替其他业务逻辑的处理</a:t>
            </a:r>
          </a:p>
          <a:p>
            <a:r>
              <a:rPr lang="en-US" altLang="zh-CN" sz="1400" dirty="0"/>
              <a:t>13             </a:t>
            </a:r>
            <a:r>
              <a:rPr lang="en-US" altLang="zh-CN" sz="1400" dirty="0" err="1"/>
              <a:t>Thread.sleep</a:t>
            </a:r>
            <a:r>
              <a:rPr lang="en-US" altLang="zh-CN" sz="1400" dirty="0"/>
              <a:t>(2000);</a:t>
            </a:r>
            <a:endParaRPr lang="zh-CN" altLang="zh-CN" sz="1400" dirty="0"/>
          </a:p>
          <a:p>
            <a:r>
              <a:rPr lang="en-US" altLang="zh-CN" sz="1400" dirty="0"/>
              <a:t>14         } catch (</a:t>
            </a:r>
            <a:r>
              <a:rPr lang="en-US" altLang="zh-CN" sz="1400" dirty="0" err="1"/>
              <a:t>InterruptedException</a:t>
            </a:r>
            <a:r>
              <a:rPr lang="en-US" altLang="zh-CN" sz="1400" dirty="0"/>
              <a:t> e) {</a:t>
            </a:r>
            <a:endParaRPr lang="zh-CN" altLang="zh-CN" sz="1400" dirty="0"/>
          </a:p>
          <a:p>
            <a:r>
              <a:rPr lang="en-US" altLang="zh-CN" sz="1400" dirty="0"/>
              <a:t>15         }</a:t>
            </a:r>
            <a:endParaRPr lang="zh-CN" altLang="zh-CN" sz="1400" dirty="0"/>
          </a:p>
          <a:p>
            <a:r>
              <a:rPr lang="en-US" altLang="zh-CN" sz="1400" dirty="0"/>
              <a:t>16         //</a:t>
            </a:r>
            <a:r>
              <a:rPr lang="zh-CN" altLang="zh-CN" sz="1400" dirty="0"/>
              <a:t>相当</a:t>
            </a:r>
            <a:r>
              <a:rPr lang="zh-CN" altLang="zh-CN" sz="1400" dirty="0" smtClean="0"/>
              <a:t>于</a:t>
            </a:r>
            <a:r>
              <a:rPr lang="en-US" altLang="zh-CN" sz="1400" dirty="0" err="1" smtClean="0"/>
              <a:t>data.getResult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()</a:t>
            </a:r>
            <a:r>
              <a:rPr lang="zh-CN" altLang="zh-CN" sz="1400" dirty="0"/>
              <a:t>，取得</a:t>
            </a:r>
            <a:r>
              <a:rPr lang="en-US" altLang="zh-CN" sz="1400" dirty="0"/>
              <a:t>call()</a:t>
            </a:r>
            <a:r>
              <a:rPr lang="zh-CN" altLang="zh-CN" sz="1400" dirty="0"/>
              <a:t>方法的返回值</a:t>
            </a:r>
          </a:p>
          <a:p>
            <a:r>
              <a:rPr lang="en-US" altLang="zh-CN" sz="1400" dirty="0"/>
              <a:t>17         //</a:t>
            </a:r>
            <a:r>
              <a:rPr lang="zh-CN" altLang="zh-CN" sz="1400" dirty="0"/>
              <a:t>如果此时</a:t>
            </a:r>
            <a:r>
              <a:rPr lang="en-US" altLang="zh-CN" sz="1400" dirty="0"/>
              <a:t>call()</a:t>
            </a:r>
            <a:r>
              <a:rPr lang="zh-CN" altLang="zh-CN" sz="1400" dirty="0"/>
              <a:t>方法没有执行完成，则依然会等待</a:t>
            </a:r>
          </a:p>
          <a:p>
            <a:r>
              <a:rPr lang="en-US" altLang="zh-CN" sz="1400" b="1" dirty="0"/>
              <a:t>18         </a:t>
            </a:r>
            <a:r>
              <a:rPr lang="en-US" altLang="zh-CN" sz="1400" b="1" dirty="0" err="1"/>
              <a:t>System.out.println</a:t>
            </a:r>
            <a:r>
              <a:rPr lang="en-US" altLang="zh-CN" sz="1400" b="1" dirty="0"/>
              <a:t>("</a:t>
            </a:r>
            <a:r>
              <a:rPr lang="zh-CN" altLang="zh-CN" sz="1400" b="1" dirty="0"/>
              <a:t>数据</a:t>
            </a:r>
            <a:r>
              <a:rPr lang="en-US" altLang="zh-CN" sz="1400" b="1" dirty="0"/>
              <a:t> = " + </a:t>
            </a:r>
            <a:r>
              <a:rPr lang="en-US" altLang="zh-CN" sz="1400" b="1" dirty="0" err="1"/>
              <a:t>future.get</a:t>
            </a:r>
            <a:r>
              <a:rPr lang="en-US" altLang="zh-CN" sz="1400" b="1" dirty="0"/>
              <a:t>());</a:t>
            </a:r>
            <a:endParaRPr lang="zh-CN" altLang="zh-CN" sz="1400" dirty="0"/>
          </a:p>
          <a:p>
            <a:r>
              <a:rPr lang="en-US" altLang="zh-CN" sz="1400" dirty="0"/>
              <a:t>19     }</a:t>
            </a:r>
            <a:endParaRPr lang="zh-CN" altLang="zh-CN" sz="1400" dirty="0"/>
          </a:p>
          <a:p>
            <a:r>
              <a:rPr lang="en-US" altLang="zh-CN" sz="1400" dirty="0"/>
              <a:t>20 }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2246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</a:t>
            </a:r>
            <a:r>
              <a:rPr lang="zh-CN" altLang="en-US" dirty="0"/>
              <a:t>模式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766" y="1413570"/>
            <a:ext cx="8280920" cy="4185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/>
              <a:t>public class FutureMain2 {</a:t>
            </a:r>
          </a:p>
          <a:p>
            <a:r>
              <a:rPr lang="en-US" altLang="zh-CN" sz="1400" dirty="0"/>
              <a:t>    public static void main(String[] </a:t>
            </a:r>
            <a:r>
              <a:rPr lang="en-US" altLang="zh-CN" sz="1400" dirty="0" err="1"/>
              <a:t>args</a:t>
            </a:r>
            <a:r>
              <a:rPr lang="en-US" altLang="zh-CN" sz="1400" dirty="0"/>
              <a:t>) throws </a:t>
            </a:r>
            <a:r>
              <a:rPr lang="en-US" altLang="zh-CN" sz="1400" dirty="0" err="1"/>
              <a:t>InterruptedException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ExecutionException</a:t>
            </a:r>
            <a:r>
              <a:rPr lang="en-US" altLang="zh-CN" sz="1400" dirty="0"/>
              <a:t> {</a:t>
            </a:r>
          </a:p>
          <a:p>
            <a:r>
              <a:rPr lang="en-US" altLang="zh-CN" sz="1400" dirty="0"/>
              <a:t>       </a:t>
            </a:r>
          </a:p>
          <a:p>
            <a:r>
              <a:rPr lang="en-US" altLang="zh-CN" sz="1400" dirty="0"/>
              <a:t>        </a:t>
            </a:r>
            <a:r>
              <a:rPr lang="en-US" altLang="zh-CN" sz="1400" dirty="0" err="1"/>
              <a:t>ExecutorService</a:t>
            </a:r>
            <a:r>
              <a:rPr lang="en-US" altLang="zh-CN" sz="1400" dirty="0"/>
              <a:t> executor = </a:t>
            </a:r>
            <a:r>
              <a:rPr lang="en-US" altLang="zh-CN" sz="1400" dirty="0" err="1"/>
              <a:t>Executors.newFixedThreadPool</a:t>
            </a:r>
            <a:r>
              <a:rPr lang="en-US" altLang="zh-CN" sz="1400" dirty="0"/>
              <a:t>(1);</a:t>
            </a:r>
          </a:p>
          <a:p>
            <a:r>
              <a:rPr lang="en-US" altLang="zh-CN" sz="1400" dirty="0"/>
              <a:t>        //</a:t>
            </a:r>
            <a:r>
              <a:rPr lang="zh-CN" altLang="en-US" sz="1400" dirty="0"/>
              <a:t>执行</a:t>
            </a:r>
            <a:r>
              <a:rPr lang="en-US" altLang="zh-CN" sz="1400" dirty="0" err="1"/>
              <a:t>FutureTask</a:t>
            </a:r>
            <a:r>
              <a:rPr lang="zh-CN" altLang="en-US" sz="1400" dirty="0"/>
              <a:t>，相当于上例中的 </a:t>
            </a:r>
            <a:r>
              <a:rPr lang="en-US" altLang="zh-CN" sz="1400" dirty="0" err="1"/>
              <a:t>client.request</a:t>
            </a:r>
            <a:r>
              <a:rPr lang="en-US" altLang="zh-CN" sz="1400" dirty="0"/>
              <a:t>("a") </a:t>
            </a:r>
            <a:r>
              <a:rPr lang="zh-CN" altLang="en-US" sz="1400" dirty="0"/>
              <a:t>发送请求</a:t>
            </a:r>
          </a:p>
          <a:p>
            <a:r>
              <a:rPr lang="zh-CN" altLang="en-US" sz="1400" dirty="0"/>
              <a:t>        </a:t>
            </a:r>
            <a:r>
              <a:rPr lang="en-US" altLang="zh-CN" sz="1400" dirty="0"/>
              <a:t>//</a:t>
            </a:r>
            <a:r>
              <a:rPr lang="zh-CN" altLang="en-US" sz="1400" dirty="0"/>
              <a:t>在这里开启线程进行</a:t>
            </a:r>
            <a:r>
              <a:rPr lang="en-US" altLang="zh-CN" sz="1400" dirty="0" err="1"/>
              <a:t>RealData</a:t>
            </a:r>
            <a:r>
              <a:rPr lang="zh-CN" altLang="en-US" sz="1400" dirty="0"/>
              <a:t>的</a:t>
            </a:r>
            <a:r>
              <a:rPr lang="en-US" altLang="zh-CN" sz="1400" dirty="0"/>
              <a:t>call()</a:t>
            </a:r>
            <a:r>
              <a:rPr lang="zh-CN" altLang="en-US" sz="1400" dirty="0"/>
              <a:t>执行</a:t>
            </a:r>
          </a:p>
          <a:p>
            <a:r>
              <a:rPr lang="zh-CN" altLang="en-US" sz="1400" dirty="0"/>
              <a:t>        </a:t>
            </a:r>
            <a:r>
              <a:rPr lang="en-US" altLang="zh-CN" sz="1600" b="1" dirty="0"/>
              <a:t>Future&lt;String&gt; future=</a:t>
            </a:r>
            <a:r>
              <a:rPr lang="en-US" altLang="zh-CN" sz="1600" b="1" dirty="0" err="1"/>
              <a:t>executor.submit</a:t>
            </a:r>
            <a:r>
              <a:rPr lang="en-US" altLang="zh-CN" sz="1600" b="1" dirty="0"/>
              <a:t>(new </a:t>
            </a:r>
            <a:r>
              <a:rPr lang="en-US" altLang="zh-CN" sz="1600" b="1" dirty="0" err="1"/>
              <a:t>RealData</a:t>
            </a:r>
            <a:r>
              <a:rPr lang="en-US" altLang="zh-CN" sz="1600" b="1" dirty="0"/>
              <a:t>("a"));</a:t>
            </a:r>
          </a:p>
          <a:p>
            <a:endParaRPr lang="en-US" altLang="zh-CN" sz="1400" dirty="0"/>
          </a:p>
          <a:p>
            <a:r>
              <a:rPr lang="en-US" altLang="zh-CN" sz="1400" dirty="0"/>
              <a:t>        </a:t>
            </a:r>
            <a:r>
              <a:rPr lang="en-US" altLang="zh-CN" sz="1400" dirty="0" err="1"/>
              <a:t>System.out.println</a:t>
            </a:r>
            <a:r>
              <a:rPr lang="en-US" altLang="zh-CN" sz="1400" dirty="0"/>
              <a:t>("</a:t>
            </a:r>
            <a:r>
              <a:rPr lang="zh-CN" altLang="en-US" sz="1400" dirty="0"/>
              <a:t>请求完毕</a:t>
            </a:r>
            <a:r>
              <a:rPr lang="en-US" altLang="zh-CN" sz="1400" dirty="0"/>
              <a:t>");</a:t>
            </a:r>
          </a:p>
          <a:p>
            <a:r>
              <a:rPr lang="en-US" altLang="zh-CN" sz="1400" dirty="0"/>
              <a:t>        try {</a:t>
            </a:r>
          </a:p>
          <a:p>
            <a:r>
              <a:rPr lang="en-US" altLang="zh-CN" sz="1400" dirty="0"/>
              <a:t>        //</a:t>
            </a:r>
            <a:r>
              <a:rPr lang="zh-CN" altLang="en-US" sz="1400" dirty="0"/>
              <a:t>这里依然可以做额外的数据操作，这里使用</a:t>
            </a:r>
            <a:r>
              <a:rPr lang="en-US" altLang="zh-CN" sz="1400" dirty="0"/>
              <a:t>sleep</a:t>
            </a:r>
            <a:r>
              <a:rPr lang="zh-CN" altLang="en-US" sz="1400" dirty="0"/>
              <a:t>代替其他业务逻辑的处理</a:t>
            </a:r>
          </a:p>
          <a:p>
            <a:r>
              <a:rPr lang="zh-CN" altLang="en-US" sz="1400" dirty="0"/>
              <a:t>            </a:t>
            </a:r>
            <a:r>
              <a:rPr lang="en-US" altLang="zh-CN" sz="1400" dirty="0" err="1"/>
              <a:t>Thread.sleep</a:t>
            </a:r>
            <a:r>
              <a:rPr lang="en-US" altLang="zh-CN" sz="1400" dirty="0"/>
              <a:t>(2000);</a:t>
            </a:r>
          </a:p>
          <a:p>
            <a:r>
              <a:rPr lang="en-US" altLang="zh-CN" sz="1400" dirty="0"/>
              <a:t>        } catch (</a:t>
            </a:r>
            <a:r>
              <a:rPr lang="en-US" altLang="zh-CN" sz="1400" dirty="0" err="1"/>
              <a:t>InterruptedException</a:t>
            </a:r>
            <a:r>
              <a:rPr lang="en-US" altLang="zh-CN" sz="1400" dirty="0"/>
              <a:t> e) {</a:t>
            </a:r>
          </a:p>
          <a:p>
            <a:r>
              <a:rPr lang="en-US" altLang="zh-CN" sz="1400" dirty="0"/>
              <a:t>        }</a:t>
            </a:r>
          </a:p>
          <a:p>
            <a:r>
              <a:rPr lang="en-US" altLang="zh-CN" sz="1400" dirty="0"/>
              <a:t>        //</a:t>
            </a:r>
            <a:r>
              <a:rPr lang="zh-CN" altLang="en-US" sz="1400" dirty="0"/>
              <a:t>相当于</a:t>
            </a:r>
            <a:r>
              <a:rPr lang="en-US" altLang="zh-CN" sz="1400" dirty="0" err="1"/>
              <a:t>data.getResult</a:t>
            </a:r>
            <a:r>
              <a:rPr lang="en-US" altLang="zh-CN" sz="1400" dirty="0"/>
              <a:t> ()</a:t>
            </a:r>
            <a:r>
              <a:rPr lang="zh-CN" altLang="en-US" sz="1400" dirty="0"/>
              <a:t>，取得</a:t>
            </a:r>
            <a:r>
              <a:rPr lang="en-US" altLang="zh-CN" sz="1400" dirty="0"/>
              <a:t>call()</a:t>
            </a:r>
            <a:r>
              <a:rPr lang="zh-CN" altLang="en-US" sz="1400" dirty="0"/>
              <a:t>方法的返回值</a:t>
            </a:r>
          </a:p>
          <a:p>
            <a:r>
              <a:rPr lang="zh-CN" altLang="en-US" sz="1400" dirty="0"/>
              <a:t>        </a:t>
            </a:r>
            <a:r>
              <a:rPr lang="en-US" altLang="zh-CN" sz="1400" dirty="0"/>
              <a:t>//</a:t>
            </a:r>
            <a:r>
              <a:rPr lang="zh-CN" altLang="en-US" sz="1400" dirty="0"/>
              <a:t>如果此时</a:t>
            </a:r>
            <a:r>
              <a:rPr lang="en-US" altLang="zh-CN" sz="1400" dirty="0"/>
              <a:t>call()</a:t>
            </a:r>
            <a:r>
              <a:rPr lang="zh-CN" altLang="en-US" sz="1400" dirty="0"/>
              <a:t>方法没有执行完成，则依然会等待</a:t>
            </a:r>
          </a:p>
          <a:p>
            <a:r>
              <a:rPr lang="zh-CN" altLang="en-US" sz="1400" dirty="0"/>
              <a:t>        </a:t>
            </a:r>
            <a:r>
              <a:rPr lang="en-US" altLang="zh-CN" sz="1400" dirty="0" err="1"/>
              <a:t>System.out.println</a:t>
            </a:r>
            <a:r>
              <a:rPr lang="en-US" altLang="zh-CN" sz="1400" dirty="0"/>
              <a:t>("</a:t>
            </a:r>
            <a:r>
              <a:rPr lang="zh-CN" altLang="en-US" sz="1400" dirty="0"/>
              <a:t>数据 </a:t>
            </a:r>
            <a:r>
              <a:rPr lang="en-US" altLang="zh-CN" sz="1400" dirty="0"/>
              <a:t>= " + </a:t>
            </a:r>
            <a:r>
              <a:rPr lang="en-US" altLang="zh-CN" sz="1400" dirty="0" err="1"/>
              <a:t>future.get</a:t>
            </a:r>
            <a:r>
              <a:rPr lang="en-US" altLang="zh-CN" sz="1400" dirty="0"/>
              <a:t>());</a:t>
            </a:r>
          </a:p>
          <a:p>
            <a:r>
              <a:rPr lang="en-US" altLang="zh-CN" sz="1400" dirty="0"/>
              <a:t>    }</a:t>
            </a:r>
          </a:p>
          <a:p>
            <a:r>
              <a:rPr lang="en-US" altLang="zh-CN" sz="1400" dirty="0"/>
              <a:t>}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393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生产者消费者模式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生产者</a:t>
            </a:r>
            <a:r>
              <a:rPr lang="en-US" altLang="zh-CN" dirty="0"/>
              <a:t>-</a:t>
            </a:r>
            <a:r>
              <a:rPr lang="zh-CN" altLang="zh-CN" dirty="0"/>
              <a:t>消费者模式是一个经典的多线程设计模式。它为多线程间的协作提供了良好的解决方案。在生产者</a:t>
            </a:r>
            <a:r>
              <a:rPr lang="en-US" altLang="zh-CN" dirty="0"/>
              <a:t>-</a:t>
            </a:r>
            <a:r>
              <a:rPr lang="zh-CN" altLang="zh-CN" dirty="0"/>
              <a:t>消费者模式中，通常由两类线程，即若干个生产者线程和若干个消费者线程。生产者线程负责提交用户请求，消费者线程则负责具体处理生产者提交的任务。生产者和消费者之间则通过共享内存缓冲区进行通信。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09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生产者消费者模式</a:t>
            </a: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78" y="1989634"/>
            <a:ext cx="7128792" cy="307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生产者消费者模式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56679"/>
              </p:ext>
            </p:extLst>
          </p:nvPr>
        </p:nvGraphicFramePr>
        <p:xfrm>
          <a:off x="1709862" y="2061643"/>
          <a:ext cx="7089333" cy="20285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5767"/>
                <a:gridCol w="4983566"/>
              </a:tblGrid>
              <a:tr h="3380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角色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作用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80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生产者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用于</a:t>
                      </a:r>
                      <a:r>
                        <a:rPr lang="zh-CN" sz="1200" dirty="0">
                          <a:effectLst/>
                        </a:rPr>
                        <a:t>提交用户请求，提取用户任务，并装入内存缓冲区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80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消费者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在</a:t>
                      </a:r>
                      <a:r>
                        <a:rPr lang="zh-CN" sz="1200" dirty="0">
                          <a:effectLst/>
                        </a:rPr>
                        <a:t>内存缓冲区中提取并处理任务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80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内存</a:t>
                      </a:r>
                      <a:r>
                        <a:rPr lang="zh-CN" sz="1200" dirty="0">
                          <a:effectLst/>
                        </a:rPr>
                        <a:t>缓冲区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缓存</a:t>
                      </a:r>
                      <a:r>
                        <a:rPr lang="zh-CN" sz="1200" dirty="0">
                          <a:effectLst/>
                        </a:rPr>
                        <a:t>生产者提交的任务或数据，供消费者使用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80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任务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生成</a:t>
                      </a:r>
                      <a:r>
                        <a:rPr lang="zh-CN" sz="1200" dirty="0">
                          <a:effectLst/>
                        </a:rPr>
                        <a:t>者向内存缓冲区提交的数据结构。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33808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Main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altLang="zh-CN" sz="1200" dirty="0" smtClean="0">
                        <a:effectLst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200" dirty="0" smtClean="0">
                          <a:effectLst/>
                        </a:rPr>
                        <a:t>使用</a:t>
                      </a:r>
                      <a:r>
                        <a:rPr lang="zh-CN" sz="1200" dirty="0">
                          <a:effectLst/>
                        </a:rPr>
                        <a:t>生产者和消费者的客户端</a:t>
                      </a:r>
                      <a:endParaRPr lang="zh-CN" sz="12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7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生产者消费者模式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4" y="1197546"/>
            <a:ext cx="6840760" cy="450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生产者消费者模式</a:t>
            </a:r>
          </a:p>
        </p:txBody>
      </p:sp>
      <p:sp>
        <p:nvSpPr>
          <p:cNvPr id="4" name="矩形 3"/>
          <p:cNvSpPr/>
          <p:nvPr/>
        </p:nvSpPr>
        <p:spPr>
          <a:xfrm>
            <a:off x="485726" y="1269554"/>
            <a:ext cx="610235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1400" dirty="0"/>
              <a:t>while (</a:t>
            </a:r>
            <a:r>
              <a:rPr lang="en-US" altLang="zh-CN" sz="1400" dirty="0" err="1"/>
              <a:t>isRunning</a:t>
            </a:r>
            <a:r>
              <a:rPr lang="en-US" altLang="zh-CN" sz="1400" dirty="0"/>
              <a:t>) {</a:t>
            </a:r>
          </a:p>
          <a:p>
            <a:r>
              <a:rPr lang="en-US" altLang="zh-CN" sz="1400" dirty="0"/>
              <a:t>	</a:t>
            </a:r>
            <a:r>
              <a:rPr lang="en-US" altLang="zh-CN" sz="1400" dirty="0" err="1"/>
              <a:t>Thread.sleep</a:t>
            </a:r>
            <a:r>
              <a:rPr lang="en-US" altLang="zh-CN" sz="1400" dirty="0"/>
              <a:t>(</a:t>
            </a:r>
            <a:r>
              <a:rPr lang="en-US" altLang="zh-CN" sz="1400" dirty="0" err="1"/>
              <a:t>r.nextInt</a:t>
            </a:r>
            <a:r>
              <a:rPr lang="en-US" altLang="zh-CN" sz="1400" dirty="0"/>
              <a:t>(SLEEPTIME));</a:t>
            </a:r>
          </a:p>
          <a:p>
            <a:r>
              <a:rPr lang="en-US" altLang="zh-CN" sz="1400" dirty="0"/>
              <a:t>	data = new </a:t>
            </a:r>
            <a:r>
              <a:rPr lang="en-US" altLang="zh-CN" sz="1400" dirty="0" err="1"/>
              <a:t>PCData</a:t>
            </a:r>
            <a:r>
              <a:rPr lang="en-US" altLang="zh-CN" sz="1400" dirty="0"/>
              <a:t>(</a:t>
            </a:r>
            <a:r>
              <a:rPr lang="en-US" altLang="zh-CN" sz="1400" dirty="0" err="1"/>
              <a:t>count.incrementAndGet</a:t>
            </a:r>
            <a:r>
              <a:rPr lang="en-US" altLang="zh-CN" sz="1400" dirty="0"/>
              <a:t>());		//</a:t>
            </a:r>
            <a:r>
              <a:rPr lang="zh-CN" altLang="en-US" sz="1400" dirty="0"/>
              <a:t>构造任务数据</a:t>
            </a:r>
          </a:p>
          <a:p>
            <a:r>
              <a:rPr lang="zh-CN" altLang="en-US" sz="1400" dirty="0"/>
              <a:t>	</a:t>
            </a:r>
            <a:r>
              <a:rPr lang="en-US" altLang="zh-CN" sz="1400" dirty="0" err="1"/>
              <a:t>System.out.println</a:t>
            </a:r>
            <a:r>
              <a:rPr lang="en-US" altLang="zh-CN" sz="1400" dirty="0"/>
              <a:t>(data+" is put into queue");</a:t>
            </a:r>
          </a:p>
          <a:p>
            <a:r>
              <a:rPr lang="en-US" altLang="zh-CN" sz="1400" dirty="0"/>
              <a:t>	if (!</a:t>
            </a:r>
            <a:r>
              <a:rPr lang="en-US" altLang="zh-CN" sz="1400" dirty="0" err="1"/>
              <a:t>queue.offer</a:t>
            </a:r>
            <a:r>
              <a:rPr lang="en-US" altLang="zh-CN" sz="1400" dirty="0"/>
              <a:t>(data, 2, </a:t>
            </a:r>
            <a:r>
              <a:rPr lang="en-US" altLang="zh-CN" sz="1400" dirty="0" err="1"/>
              <a:t>TimeUnit.SECONDS</a:t>
            </a:r>
            <a:r>
              <a:rPr lang="en-US" altLang="zh-CN" sz="1400" dirty="0"/>
              <a:t>)) {		//</a:t>
            </a:r>
            <a:r>
              <a:rPr lang="zh-CN" altLang="en-US" sz="1400" dirty="0"/>
              <a:t>提交数据到缓冲区中</a:t>
            </a:r>
          </a:p>
          <a:p>
            <a:r>
              <a:rPr lang="zh-CN" altLang="en-US" sz="1400" dirty="0"/>
              <a:t>		</a:t>
            </a:r>
            <a:r>
              <a:rPr lang="en-US" altLang="zh-CN" sz="1400" dirty="0" err="1"/>
              <a:t>System.err.println</a:t>
            </a:r>
            <a:r>
              <a:rPr lang="en-US" altLang="zh-CN" sz="1400" dirty="0"/>
              <a:t>("failed to put data</a:t>
            </a:r>
            <a:r>
              <a:rPr lang="zh-CN" altLang="en-US" sz="1400" dirty="0"/>
              <a:t>：</a:t>
            </a:r>
            <a:r>
              <a:rPr lang="en-US" altLang="zh-CN" sz="1400" dirty="0"/>
              <a:t>" + data);</a:t>
            </a:r>
          </a:p>
          <a:p>
            <a:r>
              <a:rPr lang="en-US" altLang="zh-CN" sz="1400" dirty="0"/>
              <a:t>	}</a:t>
            </a:r>
          </a:p>
          <a:p>
            <a:r>
              <a:rPr lang="en-US" altLang="zh-CN" sz="1400" dirty="0"/>
              <a:t>}</a:t>
            </a:r>
          </a:p>
        </p:txBody>
      </p:sp>
      <p:sp>
        <p:nvSpPr>
          <p:cNvPr id="5" name="矩形 4"/>
          <p:cNvSpPr/>
          <p:nvPr/>
        </p:nvSpPr>
        <p:spPr>
          <a:xfrm>
            <a:off x="4446166" y="3213770"/>
            <a:ext cx="610235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1400" dirty="0"/>
              <a:t>while(true){</a:t>
            </a:r>
          </a:p>
          <a:p>
            <a:r>
              <a:rPr lang="en-US" altLang="zh-CN" sz="1400" dirty="0"/>
              <a:t>	</a:t>
            </a:r>
            <a:r>
              <a:rPr lang="en-US" altLang="zh-CN" sz="1400" dirty="0" err="1"/>
              <a:t>PCData</a:t>
            </a:r>
            <a:r>
              <a:rPr lang="en-US" altLang="zh-CN" sz="1400" dirty="0"/>
              <a:t> data = </a:t>
            </a:r>
            <a:r>
              <a:rPr lang="en-US" altLang="zh-CN" sz="1400" dirty="0" err="1"/>
              <a:t>queue.take</a:t>
            </a:r>
            <a:r>
              <a:rPr lang="en-US" altLang="zh-CN" sz="1400" dirty="0"/>
              <a:t>();				//</a:t>
            </a:r>
            <a:r>
              <a:rPr lang="zh-CN" altLang="en-US" sz="1400" dirty="0"/>
              <a:t>提取任务</a:t>
            </a:r>
          </a:p>
          <a:p>
            <a:r>
              <a:rPr lang="zh-CN" altLang="en-US" sz="1400" dirty="0"/>
              <a:t>	</a:t>
            </a:r>
            <a:r>
              <a:rPr lang="en-US" altLang="zh-CN" sz="1400" dirty="0"/>
              <a:t>if (null != data) {</a:t>
            </a:r>
          </a:p>
          <a:p>
            <a:r>
              <a:rPr lang="en-US" altLang="zh-CN" sz="1400" dirty="0"/>
              <a:t>	</a:t>
            </a:r>
            <a:r>
              <a:rPr lang="en-US" altLang="zh-CN" sz="1400" dirty="0" err="1" smtClean="0"/>
              <a:t>int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re = </a:t>
            </a:r>
            <a:r>
              <a:rPr lang="en-US" altLang="zh-CN" sz="1400" dirty="0" err="1"/>
              <a:t>data.getData</a:t>
            </a:r>
            <a:r>
              <a:rPr lang="en-US" altLang="zh-CN" sz="1400" dirty="0"/>
              <a:t>() * </a:t>
            </a:r>
            <a:r>
              <a:rPr lang="en-US" altLang="zh-CN" sz="1400" dirty="0" err="1"/>
              <a:t>data.getData</a:t>
            </a:r>
            <a:r>
              <a:rPr lang="en-US" altLang="zh-CN" sz="1400" dirty="0"/>
              <a:t>();	//</a:t>
            </a:r>
            <a:r>
              <a:rPr lang="zh-CN" altLang="en-US" sz="1400" dirty="0"/>
              <a:t>计算平方</a:t>
            </a:r>
          </a:p>
          <a:p>
            <a:r>
              <a:rPr lang="zh-CN" altLang="en-US" sz="1400" dirty="0"/>
              <a:t>		</a:t>
            </a:r>
            <a:r>
              <a:rPr lang="en-US" altLang="zh-CN" sz="1400" dirty="0" err="1"/>
              <a:t>System.out.println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MessageFormat.format</a:t>
            </a:r>
            <a:r>
              <a:rPr lang="en-US" altLang="zh-CN" sz="1400" dirty="0"/>
              <a:t>("{0}*{1}={2}",</a:t>
            </a:r>
          </a:p>
          <a:p>
            <a:r>
              <a:rPr lang="en-US" altLang="zh-CN" sz="1400" dirty="0"/>
              <a:t>				</a:t>
            </a:r>
            <a:r>
              <a:rPr lang="en-US" altLang="zh-CN" sz="1400" dirty="0" err="1"/>
              <a:t>data.getData</a:t>
            </a:r>
            <a:r>
              <a:rPr lang="en-US" altLang="zh-CN" sz="1400" dirty="0"/>
              <a:t>(), </a:t>
            </a:r>
            <a:r>
              <a:rPr lang="en-US" altLang="zh-CN" sz="1400" dirty="0" err="1"/>
              <a:t>data.getData</a:t>
            </a:r>
            <a:r>
              <a:rPr lang="en-US" altLang="zh-CN" sz="1400" dirty="0"/>
              <a:t>(), re));</a:t>
            </a:r>
          </a:p>
          <a:p>
            <a:r>
              <a:rPr lang="en-US" altLang="zh-CN" sz="1400" dirty="0"/>
              <a:t>		</a:t>
            </a:r>
            <a:r>
              <a:rPr lang="en-US" altLang="zh-CN" sz="1400" dirty="0" err="1"/>
              <a:t>Thread.sleep</a:t>
            </a:r>
            <a:r>
              <a:rPr lang="en-US" altLang="zh-CN" sz="1400" dirty="0"/>
              <a:t>(</a:t>
            </a:r>
            <a:r>
              <a:rPr lang="en-US" altLang="zh-CN" sz="1400" dirty="0" err="1"/>
              <a:t>r.nextInt</a:t>
            </a:r>
            <a:r>
              <a:rPr lang="en-US" altLang="zh-CN" sz="1400" dirty="0"/>
              <a:t>(SLEEPTIME));</a:t>
            </a:r>
          </a:p>
          <a:p>
            <a:r>
              <a:rPr lang="en-US" altLang="zh-CN" sz="1400" dirty="0"/>
              <a:t>	}</a:t>
            </a:r>
          </a:p>
          <a:p>
            <a:r>
              <a:rPr lang="en-US" altLang="zh-CN" sz="1400" dirty="0"/>
              <a:t>}</a:t>
            </a:r>
          </a:p>
        </p:txBody>
      </p:sp>
      <p:sp>
        <p:nvSpPr>
          <p:cNvPr id="6" name="矩形 5"/>
          <p:cNvSpPr/>
          <p:nvPr/>
        </p:nvSpPr>
        <p:spPr>
          <a:xfrm>
            <a:off x="6750422" y="1299856"/>
            <a:ext cx="480131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private </a:t>
            </a:r>
            <a:r>
              <a:rPr lang="en-US" altLang="zh-CN" dirty="0" err="1"/>
              <a:t>BlockingQueue</a:t>
            </a:r>
            <a:r>
              <a:rPr lang="en-US" altLang="zh-CN" dirty="0"/>
              <a:t>&lt;</a:t>
            </a:r>
            <a:r>
              <a:rPr lang="en-US" altLang="zh-CN" dirty="0" err="1"/>
              <a:t>PCData</a:t>
            </a:r>
            <a:r>
              <a:rPr lang="en-US" altLang="zh-CN" dirty="0"/>
              <a:t>&gt; queue;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1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Serial Thread Confinement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串行线程</a:t>
            </a:r>
            <a:r>
              <a:rPr lang="zh-CN" altLang="en-US" dirty="0" smtClean="0"/>
              <a:t>封闭</a:t>
            </a:r>
            <a:endParaRPr lang="en-US" altLang="zh-CN" dirty="0" smtClean="0"/>
          </a:p>
          <a:p>
            <a:r>
              <a:rPr lang="zh-CN" altLang="en-US" dirty="0"/>
              <a:t>通过将多个并发的任务存入队列实现任务的串行化，并为这些串行化的任务创建唯一的一个工作线程进行</a:t>
            </a:r>
            <a:r>
              <a:rPr lang="zh-CN" altLang="en-US" dirty="0" smtClean="0"/>
              <a:t>处理</a:t>
            </a:r>
            <a:endParaRPr lang="en-US" altLang="zh-CN" dirty="0" smtClean="0"/>
          </a:p>
          <a:p>
            <a:r>
              <a:rPr lang="zh-CN" altLang="en-US" dirty="0"/>
              <a:t>使用一个开销更小的锁（队列锁）去替代另一个可能开销更大的锁（非线程安全对象引用的锁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任务的执行涉及</a:t>
            </a:r>
            <a:r>
              <a:rPr lang="en-US" altLang="zh-CN" dirty="0"/>
              <a:t>I/O</a:t>
            </a:r>
            <a:r>
              <a:rPr lang="zh-CN" altLang="en-US" dirty="0"/>
              <a:t>操作，不希望过多的</a:t>
            </a:r>
            <a:r>
              <a:rPr lang="en-US" altLang="zh-CN" dirty="0"/>
              <a:t>I/O</a:t>
            </a:r>
            <a:r>
              <a:rPr lang="zh-CN" altLang="en-US" dirty="0"/>
              <a:t>线程增加上下文切换 </a:t>
            </a:r>
            <a:endParaRPr lang="en-US" altLang="zh-CN" dirty="0" smtClean="0"/>
          </a:p>
          <a:p>
            <a:r>
              <a:rPr lang="zh-CN" altLang="en-US" dirty="0" smtClean="0"/>
              <a:t>生产者消费者模式的一个案例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78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Serial Thread Confinement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 rot="5400000">
            <a:off x="4365843" y="2997746"/>
            <a:ext cx="1292662" cy="36933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vert270" wrap="square" rtlCol="0" anchor="ctr">
            <a:spAutoFit/>
          </a:bodyPr>
          <a:lstStyle/>
          <a:p>
            <a:pPr algn="ctr"/>
            <a:r>
              <a:rPr lang="zh-CN" altLang="en-US" dirty="0" smtClean="0"/>
              <a:t>任务队列</a:t>
            </a: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2317284" y="2423423"/>
            <a:ext cx="1296144" cy="36933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 smtClean="0"/>
              <a:t>并行线程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89624" y="2997746"/>
            <a:ext cx="1296144" cy="36933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 smtClean="0"/>
              <a:t>并行线程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89624" y="3644077"/>
            <a:ext cx="1296144" cy="36933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 smtClean="0"/>
              <a:t>并行线程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3495677" y="2608089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3"/>
            <a:endCxn id="5" idx="2"/>
          </p:cNvCxnSpPr>
          <p:nvPr/>
        </p:nvCxnSpPr>
        <p:spPr>
          <a:xfrm>
            <a:off x="3585768" y="3182412"/>
            <a:ext cx="12417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3"/>
          </p:cNvCxnSpPr>
          <p:nvPr/>
        </p:nvCxnSpPr>
        <p:spPr>
          <a:xfrm flipV="1">
            <a:off x="3585768" y="3644077"/>
            <a:ext cx="124174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7684" y="2997746"/>
            <a:ext cx="1296144" cy="36933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dirty="0"/>
              <a:t>单</a:t>
            </a:r>
            <a:r>
              <a:rPr lang="zh-CN" altLang="en-US" dirty="0" smtClean="0"/>
              <a:t>线程</a:t>
            </a:r>
            <a:endParaRPr lang="zh-CN" altLang="en-US" dirty="0"/>
          </a:p>
        </p:txBody>
      </p:sp>
      <p:cxnSp>
        <p:nvCxnSpPr>
          <p:cNvPr id="17" name="直接箭头连接符 16"/>
          <p:cNvCxnSpPr>
            <a:stCxn id="5" idx="0"/>
            <a:endCxn id="15" idx="1"/>
          </p:cNvCxnSpPr>
          <p:nvPr/>
        </p:nvCxnSpPr>
        <p:spPr>
          <a:xfrm>
            <a:off x="5196840" y="3182412"/>
            <a:ext cx="7208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789892" y="2997746"/>
            <a:ext cx="1152128" cy="36933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/>
              <a:t>IO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stCxn id="15" idx="3"/>
            <a:endCxn id="19" idx="1"/>
          </p:cNvCxnSpPr>
          <p:nvPr/>
        </p:nvCxnSpPr>
        <p:spPr>
          <a:xfrm>
            <a:off x="7213828" y="318241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Thread Specific Storage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换一个视角解决线程安全问题</a:t>
            </a:r>
            <a:endParaRPr lang="en-US" altLang="zh-CN" dirty="0" smtClean="0"/>
          </a:p>
          <a:p>
            <a:r>
              <a:rPr lang="zh-CN" altLang="en-US" dirty="0" smtClean="0"/>
              <a:t>让每个线程拥有自己的独立的存储</a:t>
            </a:r>
            <a:endParaRPr lang="en-US" altLang="zh-CN" dirty="0" smtClean="0"/>
          </a:p>
          <a:p>
            <a:r>
              <a:rPr lang="en-US" altLang="zh-CN" dirty="0" err="1" smtClean="0"/>
              <a:t>ThrealLocal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098" name="Picture 2" descr="“Thread Specific Storage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38" y="1701602"/>
            <a:ext cx="5005932" cy="34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炼数成金逆向收费式网络课程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rgbClr val="003399"/>
                </a:solidFill>
              </a:rPr>
              <a:t>Dataguru</a:t>
            </a:r>
            <a:r>
              <a:rPr lang="zh-CN" altLang="en-US" b="1" dirty="0" smtClean="0">
                <a:solidFill>
                  <a:srgbClr val="003399"/>
                </a:solidFill>
              </a:rPr>
              <a:t>（炼数成金）是专业数据分析网站，提供教育，媒体，内容，社区，出版，数据分析业务等服务。我们的课程采用新兴的互联网教育形式，独创地发展了逆向收费式网络培训课程模式。既继承传统教育重学习氛围，重竞争压力的特点，同时又发挥互联网的威力打破时空限制，把天南地北志同道合的朋友组织在一起交流学习，使到原先孤立的学习个体组合成有组织的探索力量。并且把原先动辄成千上万的学习成本，直线下降至百元范围，造福大众。我们的目标是：低成本传播高价值知识，构架中国第一的网上知识流转阵地。</a:t>
            </a:r>
            <a:endParaRPr lang="en-US" altLang="zh-CN" b="1" dirty="0" smtClean="0">
              <a:solidFill>
                <a:srgbClr val="003399"/>
              </a:solidFill>
            </a:endParaRPr>
          </a:p>
          <a:p>
            <a:r>
              <a:rPr lang="zh-CN" altLang="en-US" b="1" dirty="0" smtClean="0">
                <a:solidFill>
                  <a:srgbClr val="003399"/>
                </a:solidFill>
              </a:rPr>
              <a:t>关于逆向收费式网络的详情，请看我们的培训网站 </a:t>
            </a:r>
            <a:r>
              <a:rPr lang="en-US" altLang="zh-CN" b="1" dirty="0" smtClean="0">
                <a:solidFill>
                  <a:srgbClr val="003399"/>
                </a:solidFill>
              </a:rPr>
              <a:t>http://edu.dataguru.cn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Write Lock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读写分离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146" name="Picture 2" descr="um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0" y="1413570"/>
            <a:ext cx="33528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m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38" y="1566350"/>
            <a:ext cx="42100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746702" y="6432453"/>
            <a:ext cx="2847763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77B87E-B5C5-40CB-9E3E-78438E974F9E}" type="slidenum">
              <a:rPr lang="zh-CN" altLang="en-US"/>
              <a:pPr>
                <a:defRPr/>
              </a:pPr>
              <a:t>31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内容提要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Single Threaded </a:t>
            </a:r>
            <a:r>
              <a:rPr lang="en-US" altLang="zh-CN" dirty="0" smtClean="0"/>
              <a:t>Execution</a:t>
            </a:r>
          </a:p>
          <a:p>
            <a:r>
              <a:rPr lang="en-US" altLang="zh-CN" dirty="0"/>
              <a:t>Thread per </a:t>
            </a:r>
            <a:r>
              <a:rPr lang="en-US" altLang="zh-CN" dirty="0" smtClean="0"/>
              <a:t>Message</a:t>
            </a:r>
          </a:p>
          <a:p>
            <a:r>
              <a:rPr lang="en-US" altLang="zh-CN" dirty="0"/>
              <a:t>Worker </a:t>
            </a:r>
            <a:r>
              <a:rPr lang="en-US" altLang="zh-CN" dirty="0" smtClean="0"/>
              <a:t>Thread</a:t>
            </a:r>
          </a:p>
          <a:p>
            <a:r>
              <a:rPr lang="en-US" altLang="zh-CN" dirty="0"/>
              <a:t>Master Salve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r>
              <a:rPr lang="en-US" altLang="zh-CN" dirty="0" smtClean="0"/>
              <a:t>Future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r>
              <a:rPr lang="zh-CN" altLang="en-US" dirty="0" smtClean="0"/>
              <a:t>生产者消费者</a:t>
            </a:r>
            <a:endParaRPr lang="en-US" altLang="zh-CN" dirty="0" smtClean="0"/>
          </a:p>
          <a:p>
            <a:r>
              <a:rPr lang="en-US" altLang="zh-CN" dirty="0"/>
              <a:t>Serial Thread Confinement</a:t>
            </a:r>
            <a:endParaRPr lang="en-US" altLang="zh-CN" dirty="0" smtClean="0"/>
          </a:p>
          <a:p>
            <a:r>
              <a:rPr lang="en-US" altLang="zh-CN" dirty="0" smtClean="0"/>
              <a:t>Thread </a:t>
            </a:r>
            <a:r>
              <a:rPr lang="en-US" altLang="zh-CN" dirty="0"/>
              <a:t>Specific </a:t>
            </a:r>
            <a:r>
              <a:rPr lang="en-US" altLang="zh-CN" dirty="0" smtClean="0"/>
              <a:t>Storage</a:t>
            </a:r>
          </a:p>
          <a:p>
            <a:r>
              <a:rPr lang="en-US" altLang="zh-CN" dirty="0"/>
              <a:t>Read Write </a:t>
            </a:r>
            <a:r>
              <a:rPr lang="en-US" altLang="zh-CN" dirty="0" smtClean="0"/>
              <a:t>Lock</a:t>
            </a:r>
          </a:p>
        </p:txBody>
      </p:sp>
    </p:spTree>
    <p:extLst>
      <p:ext uri="{BB962C8B-B14F-4D97-AF65-F5344CB8AC3E}">
        <p14:creationId xmlns:p14="http://schemas.microsoft.com/office/powerpoint/2010/main" val="5491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 Threaded </a:t>
            </a:r>
            <a:r>
              <a:rPr lang="en-US" altLang="zh-CN" dirty="0" smtClean="0"/>
              <a:t>Execution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临界区模式</a:t>
            </a:r>
            <a:endParaRPr lang="en-US" altLang="zh-CN" dirty="0" smtClean="0"/>
          </a:p>
          <a:p>
            <a:r>
              <a:rPr lang="zh-CN" altLang="en-US" dirty="0" smtClean="0"/>
              <a:t>阻止多线程对数据进行并发访问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85926" y="2781722"/>
            <a:ext cx="773169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class </a:t>
            </a:r>
            <a:r>
              <a:rPr lang="en-US" altLang="zh-CN" dirty="0" err="1"/>
              <a:t>HoldDatum</a:t>
            </a:r>
            <a:r>
              <a:rPr lang="en-US" altLang="zh-CN" dirty="0"/>
              <a:t> </a:t>
            </a:r>
            <a:r>
              <a:rPr lang="en-US" altLang="zh-CN" dirty="0" smtClean="0"/>
              <a:t>{</a:t>
            </a:r>
          </a:p>
          <a:p>
            <a:r>
              <a:rPr lang="en-US" altLang="zh-CN" dirty="0" smtClean="0"/>
              <a:t>    </a:t>
            </a:r>
            <a:r>
              <a:rPr lang="en-US" altLang="zh-CN" dirty="0"/>
              <a:t>private Datum </a:t>
            </a:r>
            <a:r>
              <a:rPr lang="en-US" altLang="zh-CN" dirty="0" err="1"/>
              <a:t>datum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    </a:t>
            </a:r>
            <a:r>
              <a:rPr lang="en-US" altLang="zh-CN" dirty="0"/>
              <a:t>public </a:t>
            </a:r>
            <a:r>
              <a:rPr lang="en-US" altLang="zh-CN" b="1" dirty="0"/>
              <a:t>synchronized</a:t>
            </a:r>
            <a:r>
              <a:rPr lang="en-US" altLang="zh-CN" dirty="0"/>
              <a:t> void set (Datum d) { datum = d; }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public </a:t>
            </a:r>
            <a:r>
              <a:rPr lang="en-US" altLang="zh-CN" b="1" dirty="0"/>
              <a:t>synchronized</a:t>
            </a:r>
            <a:r>
              <a:rPr lang="en-US" altLang="zh-CN" dirty="0"/>
              <a:t> Datum get () { return datum; }}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Thread per Message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为每一个请求分配一个线程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3718" y="1773610"/>
            <a:ext cx="610235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/>
              <a:t> </a:t>
            </a:r>
            <a:r>
              <a:rPr lang="en-US" altLang="zh-CN" dirty="0" err="1"/>
              <a:t>menuOpenFile.addActionListener</a:t>
            </a:r>
            <a:r>
              <a:rPr lang="en-US" altLang="zh-CN" dirty="0"/>
              <a:t>(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 new </a:t>
            </a:r>
            <a:r>
              <a:rPr lang="en-US" altLang="zh-CN" dirty="0" err="1"/>
              <a:t>ActionListener</a:t>
            </a:r>
            <a:r>
              <a:rPr lang="en-US" altLang="zh-CN" dirty="0"/>
              <a:t>() {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     public void </a:t>
            </a:r>
            <a:r>
              <a:rPr lang="en-US" altLang="zh-CN" dirty="0" err="1"/>
              <a:t>actionPerformed</a:t>
            </a:r>
            <a:r>
              <a:rPr lang="en-US" altLang="zh-CN" dirty="0"/>
              <a:t>(</a:t>
            </a:r>
            <a:r>
              <a:rPr lang="en-US" altLang="zh-CN" dirty="0" err="1"/>
              <a:t>ActionEvent</a:t>
            </a:r>
            <a:r>
              <a:rPr lang="en-US" altLang="zh-CN" dirty="0"/>
              <a:t> e) {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         </a:t>
            </a:r>
            <a:r>
              <a:rPr lang="en-US" altLang="zh-CN" dirty="0" err="1"/>
              <a:t>openFile</a:t>
            </a:r>
            <a:r>
              <a:rPr lang="en-US" altLang="zh-CN" dirty="0" smtClean="0"/>
              <a:t>();  //</a:t>
            </a:r>
            <a:r>
              <a:rPr lang="zh-CN" altLang="en-US" dirty="0" smtClean="0"/>
              <a:t>文件很大 卡住</a:t>
            </a:r>
            <a:r>
              <a:rPr lang="en-US" altLang="zh-CN" dirty="0" smtClean="0"/>
              <a:t>UI</a:t>
            </a:r>
            <a:r>
              <a:rPr lang="zh-CN" altLang="en-US" dirty="0" smtClean="0"/>
              <a:t>线程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     }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 }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);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66246" y="2965320"/>
            <a:ext cx="610235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/>
              <a:t> </a:t>
            </a:r>
            <a:r>
              <a:rPr lang="en-US" altLang="zh-CN" dirty="0" err="1"/>
              <a:t>menuOpenFile.addActionListener</a:t>
            </a:r>
            <a:r>
              <a:rPr lang="en-US" altLang="zh-CN" dirty="0"/>
              <a:t>(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 new </a:t>
            </a:r>
            <a:r>
              <a:rPr lang="en-US" altLang="zh-CN" dirty="0" err="1"/>
              <a:t>ActionListener</a:t>
            </a:r>
            <a:r>
              <a:rPr lang="en-US" altLang="zh-CN" dirty="0"/>
              <a:t>() {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     public void </a:t>
            </a:r>
            <a:r>
              <a:rPr lang="en-US" altLang="zh-CN" dirty="0" err="1"/>
              <a:t>actionPerformed</a:t>
            </a:r>
            <a:r>
              <a:rPr lang="en-US" altLang="zh-CN" dirty="0"/>
              <a:t>(</a:t>
            </a:r>
            <a:r>
              <a:rPr lang="en-US" altLang="zh-CN" dirty="0" err="1"/>
              <a:t>ActionEvent</a:t>
            </a:r>
            <a:r>
              <a:rPr lang="en-US" altLang="zh-CN" dirty="0"/>
              <a:t> e) {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         </a:t>
            </a:r>
            <a:r>
              <a:rPr lang="en-US" altLang="zh-CN" dirty="0">
                <a:solidFill>
                  <a:srgbClr val="FF0000"/>
                </a:solidFill>
              </a:rPr>
              <a:t>new Thread(new Runnable(){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                public void run() {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                    </a:t>
            </a:r>
            <a:r>
              <a:rPr lang="en-US" altLang="zh-CN" dirty="0" err="1">
                <a:solidFill>
                  <a:srgbClr val="FF0000"/>
                </a:solidFill>
              </a:rPr>
              <a:t>openFile</a:t>
            </a:r>
            <a:r>
              <a:rPr lang="en-US" altLang="zh-CN" dirty="0">
                <a:solidFill>
                  <a:srgbClr val="FF0000"/>
                </a:solidFill>
              </a:rPr>
              <a:t>();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                }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            }).start();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/>
              <a:t>        }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 }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);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75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Worker Thread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一个线程永远不退出，一直等待处理命令</a:t>
            </a:r>
            <a:endParaRPr lang="en-US" altLang="zh-CN" dirty="0" smtClean="0"/>
          </a:p>
          <a:p>
            <a:r>
              <a:rPr lang="zh-CN" altLang="en-US" dirty="0" smtClean="0"/>
              <a:t>生产者消费者模式</a:t>
            </a:r>
            <a:endParaRPr lang="zh-CN" altLang="en-US" dirty="0"/>
          </a:p>
        </p:txBody>
      </p:sp>
      <p:pic>
        <p:nvPicPr>
          <p:cNvPr id="11266" name="Picture 2" descr="https://openhome.cc/Gossip/DesignPattern/images/WorkerThre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6" y="1734850"/>
            <a:ext cx="62007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Worker Thread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05806" y="1701602"/>
            <a:ext cx="610235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dirty="0"/>
              <a:t>class Worker implements Runnable {</a:t>
            </a:r>
          </a:p>
          <a:p>
            <a:r>
              <a:rPr lang="en-US" altLang="zh-CN" dirty="0"/>
              <a:t>    private </a:t>
            </a:r>
            <a:r>
              <a:rPr lang="en-US" altLang="zh-CN" dirty="0" err="1"/>
              <a:t>RequestQueue</a:t>
            </a:r>
            <a:r>
              <a:rPr lang="en-US" altLang="zh-CN" dirty="0"/>
              <a:t> queue;</a:t>
            </a:r>
          </a:p>
          <a:p>
            <a:r>
              <a:rPr lang="en-US" altLang="zh-CN" dirty="0"/>
              <a:t>    Worker(</a:t>
            </a:r>
            <a:r>
              <a:rPr lang="en-US" altLang="zh-CN" dirty="0" err="1"/>
              <a:t>RequestQueue</a:t>
            </a:r>
            <a:r>
              <a:rPr lang="en-US" altLang="zh-CN" dirty="0"/>
              <a:t> queue) 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this.queue</a:t>
            </a:r>
            <a:r>
              <a:rPr lang="en-US" altLang="zh-CN" dirty="0"/>
              <a:t> = queue;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    public void run() {</a:t>
            </a:r>
          </a:p>
          <a:p>
            <a:r>
              <a:rPr lang="en-US" altLang="zh-CN" dirty="0"/>
              <a:t>        while(true) {</a:t>
            </a:r>
          </a:p>
          <a:p>
            <a:r>
              <a:rPr lang="en-US" altLang="zh-CN" dirty="0"/>
              <a:t>            </a:t>
            </a:r>
            <a:r>
              <a:rPr lang="en-US" altLang="zh-CN" dirty="0" err="1"/>
              <a:t>queue.get</a:t>
            </a:r>
            <a:r>
              <a:rPr lang="en-US" altLang="zh-CN" dirty="0"/>
              <a:t>().execute();</a:t>
            </a:r>
          </a:p>
          <a:p>
            <a:r>
              <a:rPr lang="en-US" altLang="zh-CN" dirty="0"/>
              <a:t>        }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38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 Salve</a:t>
            </a:r>
            <a:r>
              <a:rPr lang="zh-CN" altLang="en-US" dirty="0" smtClean="0"/>
              <a:t>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对于计算密集型任务来说，我们可以采用</a:t>
            </a:r>
            <a:r>
              <a:rPr lang="zh-CN" altLang="en-US" b="1" dirty="0"/>
              <a:t>多进程或多线程</a:t>
            </a:r>
            <a:r>
              <a:rPr lang="zh-CN" altLang="en-US" dirty="0"/>
              <a:t>方式进行操作，也可以采用</a:t>
            </a:r>
            <a:r>
              <a:rPr lang="zh-CN" altLang="en-US" b="1" dirty="0"/>
              <a:t>多台机器</a:t>
            </a:r>
            <a:r>
              <a:rPr lang="zh-CN" altLang="en-US" dirty="0"/>
              <a:t>进行并行计算，实现效率的大大提升，总得来说，精髓在于对于大数据的</a:t>
            </a:r>
            <a:r>
              <a:rPr lang="zh-CN" altLang="en-US" dirty="0" smtClean="0"/>
              <a:t>“</a:t>
            </a:r>
            <a:r>
              <a:rPr lang="zh-CN" altLang="en-US" b="1" dirty="0" smtClean="0"/>
              <a:t>分而治之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62" y="2421682"/>
            <a:ext cx="3312368" cy="269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>
              <a:shade val="70000"/>
              <a:satMod val="150000"/>
            </a:schemeClr>
          </a:solidFill>
        </a:ln>
      </a:spPr>
      <a:bodyPr wrap="square">
        <a:spAutoFit/>
      </a:bodyPr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1185</Words>
  <Application>Microsoft Office PowerPoint</Application>
  <PresentationFormat>自定义</PresentationFormat>
  <Paragraphs>283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Office 主题</vt:lpstr>
      <vt:lpstr>Custom Design</vt:lpstr>
      <vt:lpstr>深入浅出设计模式 第10周</vt:lpstr>
      <vt:lpstr>法律声明</vt:lpstr>
      <vt:lpstr>炼数成金逆向收费式网络课程</vt:lpstr>
      <vt:lpstr>内容提要</vt:lpstr>
      <vt:lpstr>Single Threaded Execution</vt:lpstr>
      <vt:lpstr>Thread per Message</vt:lpstr>
      <vt:lpstr>Worker Thread</vt:lpstr>
      <vt:lpstr>Worker Thread</vt:lpstr>
      <vt:lpstr>Master Salve模式</vt:lpstr>
      <vt:lpstr>Master Salve模式</vt:lpstr>
      <vt:lpstr>Master Salve模式</vt:lpstr>
      <vt:lpstr>Future模式</vt:lpstr>
      <vt:lpstr>Future模式</vt:lpstr>
      <vt:lpstr>Future模式</vt:lpstr>
      <vt:lpstr>Future模式</vt:lpstr>
      <vt:lpstr>Future模式</vt:lpstr>
      <vt:lpstr>Future模式</vt:lpstr>
      <vt:lpstr>Future模式</vt:lpstr>
      <vt:lpstr>Future模式</vt:lpstr>
      <vt:lpstr>Future模式</vt:lpstr>
      <vt:lpstr>Future模式</vt:lpstr>
      <vt:lpstr>生产者消费者模式</vt:lpstr>
      <vt:lpstr>生产者消费者模式</vt:lpstr>
      <vt:lpstr>生产者消费者模式</vt:lpstr>
      <vt:lpstr>生产者消费者模式</vt:lpstr>
      <vt:lpstr>生产者消费者模式</vt:lpstr>
      <vt:lpstr>Serial Thread Confinement</vt:lpstr>
      <vt:lpstr>Serial Thread Confinement</vt:lpstr>
      <vt:lpstr>Thread Specific Storage</vt:lpstr>
      <vt:lpstr>Read Write Lock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黄志洪</dc:creator>
  <cp:lastModifiedBy>DEEP</cp:lastModifiedBy>
  <cp:revision>518</cp:revision>
  <cp:lastPrinted>2012-03-16T05:44:49Z</cp:lastPrinted>
  <dcterms:modified xsi:type="dcterms:W3CDTF">2017-11-11T03:24:30Z</dcterms:modified>
</cp:coreProperties>
</file>