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handoutMasterIdLst>
    <p:handoutMasterId r:id="rId41"/>
  </p:handoutMasterIdLst>
  <p:sldIdLst>
    <p:sldId id="256" r:id="rId2"/>
    <p:sldId id="298" r:id="rId3"/>
    <p:sldId id="367" r:id="rId4"/>
    <p:sldId id="368" r:id="rId5"/>
    <p:sldId id="369" r:id="rId6"/>
    <p:sldId id="370" r:id="rId7"/>
    <p:sldId id="371" r:id="rId8"/>
    <p:sldId id="372" r:id="rId9"/>
    <p:sldId id="373" r:id="rId10"/>
    <p:sldId id="374" r:id="rId11"/>
    <p:sldId id="375" r:id="rId12"/>
    <p:sldId id="376" r:id="rId13"/>
    <p:sldId id="377" r:id="rId14"/>
    <p:sldId id="378" r:id="rId15"/>
    <p:sldId id="379" r:id="rId16"/>
    <p:sldId id="380" r:id="rId17"/>
    <p:sldId id="381" r:id="rId18"/>
    <p:sldId id="382" r:id="rId19"/>
    <p:sldId id="383" r:id="rId20"/>
    <p:sldId id="384" r:id="rId21"/>
    <p:sldId id="385" r:id="rId22"/>
    <p:sldId id="386" r:id="rId23"/>
    <p:sldId id="387" r:id="rId24"/>
    <p:sldId id="388" r:id="rId25"/>
    <p:sldId id="389" r:id="rId26"/>
    <p:sldId id="390" r:id="rId27"/>
    <p:sldId id="391" r:id="rId28"/>
    <p:sldId id="392" r:id="rId29"/>
    <p:sldId id="393" r:id="rId30"/>
    <p:sldId id="394" r:id="rId31"/>
    <p:sldId id="395" r:id="rId32"/>
    <p:sldId id="396" r:id="rId33"/>
    <p:sldId id="397" r:id="rId34"/>
    <p:sldId id="398" r:id="rId35"/>
    <p:sldId id="399" r:id="rId36"/>
    <p:sldId id="400" r:id="rId37"/>
    <p:sldId id="401" r:id="rId38"/>
    <p:sldId id="265" r:id="rId39"/>
  </p:sldIdLst>
  <p:sldSz cx="12204700" cy="6859588"/>
  <p:notesSz cx="9144000" cy="6858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544662" algn="l" rtl="0" fontAlgn="base">
      <a:spcBef>
        <a:spcPct val="0"/>
      </a:spcBef>
      <a:spcAft>
        <a:spcPct val="0"/>
      </a:spcAft>
      <a:defRPr kern="1200">
        <a:solidFill>
          <a:schemeClr val="tx1"/>
        </a:solidFill>
        <a:latin typeface="Arial" charset="0"/>
        <a:ea typeface="宋体" pitchFamily="2" charset="-122"/>
        <a:cs typeface="+mn-cs"/>
      </a:defRPr>
    </a:lvl2pPr>
    <a:lvl3pPr marL="1089325" algn="l" rtl="0" fontAlgn="base">
      <a:spcBef>
        <a:spcPct val="0"/>
      </a:spcBef>
      <a:spcAft>
        <a:spcPct val="0"/>
      </a:spcAft>
      <a:defRPr kern="1200">
        <a:solidFill>
          <a:schemeClr val="tx1"/>
        </a:solidFill>
        <a:latin typeface="Arial" charset="0"/>
        <a:ea typeface="宋体" pitchFamily="2" charset="-122"/>
        <a:cs typeface="+mn-cs"/>
      </a:defRPr>
    </a:lvl3pPr>
    <a:lvl4pPr marL="1633987" algn="l" rtl="0" fontAlgn="base">
      <a:spcBef>
        <a:spcPct val="0"/>
      </a:spcBef>
      <a:spcAft>
        <a:spcPct val="0"/>
      </a:spcAft>
      <a:defRPr kern="1200">
        <a:solidFill>
          <a:schemeClr val="tx1"/>
        </a:solidFill>
        <a:latin typeface="Arial" charset="0"/>
        <a:ea typeface="宋体" pitchFamily="2" charset="-122"/>
        <a:cs typeface="+mn-cs"/>
      </a:defRPr>
    </a:lvl4pPr>
    <a:lvl5pPr marL="2178649" algn="l" rtl="0" fontAlgn="base">
      <a:spcBef>
        <a:spcPct val="0"/>
      </a:spcBef>
      <a:spcAft>
        <a:spcPct val="0"/>
      </a:spcAft>
      <a:defRPr kern="1200">
        <a:solidFill>
          <a:schemeClr val="tx1"/>
        </a:solidFill>
        <a:latin typeface="Arial" charset="0"/>
        <a:ea typeface="宋体" pitchFamily="2" charset="-122"/>
        <a:cs typeface="+mn-cs"/>
      </a:defRPr>
    </a:lvl5pPr>
    <a:lvl6pPr marL="2723312" algn="l" defTabSz="1089325" rtl="0" eaLnBrk="1" latinLnBrk="0" hangingPunct="1">
      <a:defRPr kern="1200">
        <a:solidFill>
          <a:schemeClr val="tx1"/>
        </a:solidFill>
        <a:latin typeface="Arial" charset="0"/>
        <a:ea typeface="宋体" pitchFamily="2" charset="-122"/>
        <a:cs typeface="+mn-cs"/>
      </a:defRPr>
    </a:lvl6pPr>
    <a:lvl7pPr marL="3267974" algn="l" defTabSz="1089325" rtl="0" eaLnBrk="1" latinLnBrk="0" hangingPunct="1">
      <a:defRPr kern="1200">
        <a:solidFill>
          <a:schemeClr val="tx1"/>
        </a:solidFill>
        <a:latin typeface="Arial" charset="0"/>
        <a:ea typeface="宋体" pitchFamily="2" charset="-122"/>
        <a:cs typeface="+mn-cs"/>
      </a:defRPr>
    </a:lvl7pPr>
    <a:lvl8pPr marL="3812637" algn="l" defTabSz="1089325" rtl="0" eaLnBrk="1" latinLnBrk="0" hangingPunct="1">
      <a:defRPr kern="1200">
        <a:solidFill>
          <a:schemeClr val="tx1"/>
        </a:solidFill>
        <a:latin typeface="Arial" charset="0"/>
        <a:ea typeface="宋体" pitchFamily="2" charset="-122"/>
        <a:cs typeface="+mn-cs"/>
      </a:defRPr>
    </a:lvl8pPr>
    <a:lvl9pPr marL="4357299" algn="l" defTabSz="1089325"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43" autoAdjust="0"/>
    <p:restoredTop sz="72877" autoAdjust="0"/>
  </p:normalViewPr>
  <p:slideViewPr>
    <p:cSldViewPr>
      <p:cViewPr varScale="1">
        <p:scale>
          <a:sx n="74" d="100"/>
          <a:sy n="74" d="100"/>
        </p:scale>
        <p:origin x="-96" y="-150"/>
      </p:cViewPr>
      <p:guideLst>
        <p:guide orient="horz" pos="2161"/>
        <p:guide pos="3844"/>
      </p:guideLst>
    </p:cSldViewPr>
  </p:slideViewPr>
  <p:notesTextViewPr>
    <p:cViewPr>
      <p:scale>
        <a:sx n="100" d="100"/>
        <a:sy n="100" d="100"/>
      </p:scale>
      <p:origin x="0" y="0"/>
    </p:cViewPr>
  </p:notesTextViewPr>
  <p:notesViewPr>
    <p:cSldViewPr>
      <p:cViewPr varScale="1">
        <p:scale>
          <a:sx n="85" d="100"/>
          <a:sy n="85" d="100"/>
        </p:scale>
        <p:origin x="-1522" y="-7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E60E44AF-0D8D-4B66-BECC-4D5B9292E151}" type="datetimeFigureOut">
              <a:rPr lang="zh-CN" altLang="en-US"/>
              <a:pPr>
                <a:defRPr/>
              </a:pPr>
              <a:t>2017/11/4</a:t>
            </a:fld>
            <a:endParaRPr lang="zh-CN" altLang="en-US"/>
          </a:p>
        </p:txBody>
      </p:sp>
      <p:sp>
        <p:nvSpPr>
          <p:cNvPr id="4" name="页脚占位符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C3C35A87-E971-49BF-8F02-A5CE2B85C743}" type="slidenum">
              <a:rPr lang="zh-CN" altLang="en-US"/>
              <a:pPr>
                <a:defRPr/>
              </a:pPr>
              <a:t>‹#›</a:t>
            </a:fld>
            <a:endParaRPr lang="zh-CN" altLang="en-US"/>
          </a:p>
        </p:txBody>
      </p:sp>
    </p:spTree>
    <p:extLst>
      <p:ext uri="{BB962C8B-B14F-4D97-AF65-F5344CB8AC3E}">
        <p14:creationId xmlns:p14="http://schemas.microsoft.com/office/powerpoint/2010/main" val="179028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57119A08-1D2F-470C-8FD3-E69459F4B57D}" type="datetimeFigureOut">
              <a:rPr lang="zh-CN" altLang="en-US"/>
              <a:pPr>
                <a:defRPr/>
              </a:pPr>
              <a:t>2017/11/4</a:t>
            </a:fld>
            <a:endParaRPr lang="zh-CN" altLang="en-US"/>
          </a:p>
        </p:txBody>
      </p:sp>
      <p:sp>
        <p:nvSpPr>
          <p:cNvPr id="4" name="幻灯片图像占位符 3"/>
          <p:cNvSpPr>
            <a:spLocks noGrp="1" noRot="1" noChangeAspect="1"/>
          </p:cNvSpPr>
          <p:nvPr>
            <p:ph type="sldImg" idx="2"/>
          </p:nvPr>
        </p:nvSpPr>
        <p:spPr>
          <a:xfrm>
            <a:off x="2284413" y="514350"/>
            <a:ext cx="4575175" cy="257175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A06004EB-C740-4F3D-A864-243FCB14D11E}" type="slidenum">
              <a:rPr lang="zh-CN" altLang="en-US"/>
              <a:pPr>
                <a:defRPr/>
              </a:pPr>
              <a:t>‹#›</a:t>
            </a:fld>
            <a:endParaRPr lang="zh-CN" altLang="en-US"/>
          </a:p>
        </p:txBody>
      </p:sp>
    </p:spTree>
    <p:extLst>
      <p:ext uri="{BB962C8B-B14F-4D97-AF65-F5344CB8AC3E}">
        <p14:creationId xmlns:p14="http://schemas.microsoft.com/office/powerpoint/2010/main" val="17575930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mn-lt"/>
        <a:ea typeface="+mn-ea"/>
        <a:cs typeface="+mn-cs"/>
      </a:defRPr>
    </a:lvl1pPr>
    <a:lvl2pPr marL="544662" algn="l" rtl="0" eaLnBrk="0" fontAlgn="base" hangingPunct="0">
      <a:spcBef>
        <a:spcPct val="30000"/>
      </a:spcBef>
      <a:spcAft>
        <a:spcPct val="0"/>
      </a:spcAft>
      <a:defRPr sz="1400" kern="1200">
        <a:solidFill>
          <a:schemeClr val="tx1"/>
        </a:solidFill>
        <a:latin typeface="+mn-lt"/>
        <a:ea typeface="+mn-ea"/>
        <a:cs typeface="+mn-cs"/>
      </a:defRPr>
    </a:lvl2pPr>
    <a:lvl3pPr marL="1089325" algn="l" rtl="0" eaLnBrk="0" fontAlgn="base" hangingPunct="0">
      <a:spcBef>
        <a:spcPct val="30000"/>
      </a:spcBef>
      <a:spcAft>
        <a:spcPct val="0"/>
      </a:spcAft>
      <a:defRPr sz="1400" kern="1200">
        <a:solidFill>
          <a:schemeClr val="tx1"/>
        </a:solidFill>
        <a:latin typeface="+mn-lt"/>
        <a:ea typeface="+mn-ea"/>
        <a:cs typeface="+mn-cs"/>
      </a:defRPr>
    </a:lvl3pPr>
    <a:lvl4pPr marL="1633987" algn="l" rtl="0" eaLnBrk="0" fontAlgn="base" hangingPunct="0">
      <a:spcBef>
        <a:spcPct val="30000"/>
      </a:spcBef>
      <a:spcAft>
        <a:spcPct val="0"/>
      </a:spcAft>
      <a:defRPr sz="1400" kern="1200">
        <a:solidFill>
          <a:schemeClr val="tx1"/>
        </a:solidFill>
        <a:latin typeface="+mn-lt"/>
        <a:ea typeface="+mn-ea"/>
        <a:cs typeface="+mn-cs"/>
      </a:defRPr>
    </a:lvl4pPr>
    <a:lvl5pPr marL="2178649" algn="l" rtl="0" eaLnBrk="0" fontAlgn="base" hangingPunct="0">
      <a:spcBef>
        <a:spcPct val="30000"/>
      </a:spcBef>
      <a:spcAft>
        <a:spcPct val="0"/>
      </a:spcAft>
      <a:defRPr sz="1400" kern="1200">
        <a:solidFill>
          <a:schemeClr val="tx1"/>
        </a:solidFill>
        <a:latin typeface="+mn-lt"/>
        <a:ea typeface="+mn-ea"/>
        <a:cs typeface="+mn-cs"/>
      </a:defRPr>
    </a:lvl5pPr>
    <a:lvl6pPr marL="2723312" algn="l" defTabSz="1089325" rtl="0" eaLnBrk="1" latinLnBrk="0" hangingPunct="1">
      <a:defRPr sz="1400" kern="1200">
        <a:solidFill>
          <a:schemeClr val="tx1"/>
        </a:solidFill>
        <a:latin typeface="+mn-lt"/>
        <a:ea typeface="+mn-ea"/>
        <a:cs typeface="+mn-cs"/>
      </a:defRPr>
    </a:lvl6pPr>
    <a:lvl7pPr marL="3267974" algn="l" defTabSz="1089325" rtl="0" eaLnBrk="1" latinLnBrk="0" hangingPunct="1">
      <a:defRPr sz="1400" kern="1200">
        <a:solidFill>
          <a:schemeClr val="tx1"/>
        </a:solidFill>
        <a:latin typeface="+mn-lt"/>
        <a:ea typeface="+mn-ea"/>
        <a:cs typeface="+mn-cs"/>
      </a:defRPr>
    </a:lvl7pPr>
    <a:lvl8pPr marL="3812637" algn="l" defTabSz="1089325" rtl="0" eaLnBrk="1" latinLnBrk="0" hangingPunct="1">
      <a:defRPr sz="1400" kern="1200">
        <a:solidFill>
          <a:schemeClr val="tx1"/>
        </a:solidFill>
        <a:latin typeface="+mn-lt"/>
        <a:ea typeface="+mn-ea"/>
        <a:cs typeface="+mn-cs"/>
      </a:defRPr>
    </a:lvl8pPr>
    <a:lvl9pPr marL="4357299" algn="l" defTabSz="1089325"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A06004EB-C740-4F3D-A864-243FCB14D11E}" type="slidenum">
              <a:rPr lang="zh-CN" altLang="en-US" smtClean="0"/>
              <a:pPr>
                <a:defRPr/>
              </a:pPr>
              <a:t>1</a:t>
            </a:fld>
            <a:endParaRPr lang="zh-CN" altLang="en-US"/>
          </a:p>
        </p:txBody>
      </p:sp>
    </p:spTree>
    <p:extLst>
      <p:ext uri="{BB962C8B-B14F-4D97-AF65-F5344CB8AC3E}">
        <p14:creationId xmlns:p14="http://schemas.microsoft.com/office/powerpoint/2010/main" val="726649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06004EB-C740-4F3D-A864-243FCB14D11E}" type="slidenum">
              <a:rPr lang="zh-CN" altLang="en-US" smtClean="0"/>
              <a:pPr>
                <a:defRPr/>
              </a:pPr>
              <a:t>2</a:t>
            </a:fld>
            <a:endParaRPr lang="zh-CN" altLang="en-US"/>
          </a:p>
        </p:txBody>
      </p:sp>
    </p:spTree>
    <p:extLst>
      <p:ext uri="{BB962C8B-B14F-4D97-AF65-F5344CB8AC3E}">
        <p14:creationId xmlns:p14="http://schemas.microsoft.com/office/powerpoint/2010/main" val="2576228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登录 扫码登录</a:t>
            </a:r>
            <a:endParaRPr lang="zh-CN" altLang="en-US" dirty="0"/>
          </a:p>
        </p:txBody>
      </p:sp>
      <p:sp>
        <p:nvSpPr>
          <p:cNvPr id="4" name="灯片编号占位符 3"/>
          <p:cNvSpPr>
            <a:spLocks noGrp="1"/>
          </p:cNvSpPr>
          <p:nvPr>
            <p:ph type="sldNum" sz="quarter" idx="10"/>
          </p:nvPr>
        </p:nvSpPr>
        <p:spPr/>
        <p:txBody>
          <a:bodyPr/>
          <a:lstStyle/>
          <a:p>
            <a:pPr>
              <a:defRPr/>
            </a:pPr>
            <a:fld id="{A06004EB-C740-4F3D-A864-243FCB14D11E}" type="slidenum">
              <a:rPr lang="zh-CN" altLang="en-US" smtClean="0"/>
              <a:pPr>
                <a:defRPr/>
              </a:pPr>
              <a:t>19</a:t>
            </a:fld>
            <a:endParaRPr lang="zh-CN" altLang="en-US"/>
          </a:p>
        </p:txBody>
      </p:sp>
    </p:spTree>
    <p:extLst>
      <p:ext uri="{BB962C8B-B14F-4D97-AF65-F5344CB8AC3E}">
        <p14:creationId xmlns:p14="http://schemas.microsoft.com/office/powerpoint/2010/main" val="2269016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最好是预防，实在没有办法进行重构。</a:t>
            </a:r>
            <a:endParaRPr lang="zh-CN" altLang="en-US" dirty="0"/>
          </a:p>
        </p:txBody>
      </p:sp>
      <p:sp>
        <p:nvSpPr>
          <p:cNvPr id="4" name="灯片编号占位符 3"/>
          <p:cNvSpPr>
            <a:spLocks noGrp="1"/>
          </p:cNvSpPr>
          <p:nvPr>
            <p:ph type="sldNum" sz="quarter" idx="10"/>
          </p:nvPr>
        </p:nvSpPr>
        <p:spPr/>
        <p:txBody>
          <a:bodyPr/>
          <a:lstStyle/>
          <a:p>
            <a:pPr>
              <a:defRPr/>
            </a:pPr>
            <a:fld id="{A06004EB-C740-4F3D-A864-243FCB14D11E}" type="slidenum">
              <a:rPr lang="zh-CN" altLang="en-US" smtClean="0"/>
              <a:pPr>
                <a:defRPr/>
              </a:pPr>
              <a:t>32</a:t>
            </a:fld>
            <a:endParaRPr lang="zh-CN" altLang="en-US"/>
          </a:p>
        </p:txBody>
      </p:sp>
    </p:spTree>
    <p:extLst>
      <p:ext uri="{BB962C8B-B14F-4D97-AF65-F5344CB8AC3E}">
        <p14:creationId xmlns:p14="http://schemas.microsoft.com/office/powerpoint/2010/main" val="3796462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4" name="页脚占位符 4"/>
          <p:cNvSpPr txBox="1">
            <a:spLocks/>
          </p:cNvSpPr>
          <p:nvPr userDrawn="1"/>
        </p:nvSpPr>
        <p:spPr>
          <a:xfrm>
            <a:off x="239599" y="6434041"/>
            <a:ext cx="4228870" cy="365210"/>
          </a:xfrm>
          <a:prstGeom prst="rect">
            <a:avLst/>
          </a:prstGeom>
        </p:spPr>
        <p:txBody>
          <a:bodyPr lIns="108932" tIns="54466" rIns="108932" bIns="54466" anchor="ctr"/>
          <a:lstStyle>
            <a:lvl1pPr algn="ctr">
              <a:defRPr sz="1200">
                <a:solidFill>
                  <a:schemeClr val="tx1">
                    <a:tint val="75000"/>
                  </a:schemeClr>
                </a:solidFill>
              </a:defRPr>
            </a:lvl1pPr>
          </a:lstStyle>
          <a:p>
            <a:pPr algn="l" fontAlgn="auto">
              <a:spcBef>
                <a:spcPts val="0"/>
              </a:spcBef>
              <a:spcAft>
                <a:spcPts val="0"/>
              </a:spcAft>
              <a:defRPr/>
            </a:pPr>
            <a:r>
              <a:rPr lang="zh-CN" altLang="en-US" sz="1200" b="0" i="0" kern="1200" dirty="0" smtClean="0">
                <a:solidFill>
                  <a:schemeClr val="tx1">
                    <a:tint val="75000"/>
                  </a:schemeClr>
                </a:solidFill>
                <a:effectLst/>
                <a:latin typeface="微软雅黑" pitchFamily="34" charset="-122"/>
                <a:ea typeface="微软雅黑" pitchFamily="34" charset="-122"/>
                <a:cs typeface="+mn-cs"/>
              </a:rPr>
              <a:t>深入浅出设计模式 讲师 </a:t>
            </a:r>
            <a:r>
              <a:rPr lang="zh-CN" altLang="en-US" sz="1300" baseline="0" dirty="0" smtClean="0">
                <a:latin typeface="微软雅黑" pitchFamily="34" charset="-122"/>
                <a:ea typeface="微软雅黑" pitchFamily="34" charset="-122"/>
                <a:cs typeface="Arial Unicode MS" pitchFamily="34" charset="-122"/>
              </a:rPr>
              <a:t>葛一鸣</a:t>
            </a:r>
            <a:endParaRPr lang="en-US" altLang="zh-CN" sz="1300" baseline="0" dirty="0" smtClean="0">
              <a:latin typeface="微软雅黑" pitchFamily="34" charset="-122"/>
              <a:ea typeface="微软雅黑" pitchFamily="34" charset="-122"/>
              <a:cs typeface="Arial Unicode MS" pitchFamily="34" charset="-122"/>
            </a:endParaRPr>
          </a:p>
          <a:p>
            <a:pPr algn="l" fontAlgn="auto">
              <a:spcBef>
                <a:spcPts val="0"/>
              </a:spcBef>
              <a:spcAft>
                <a:spcPts val="0"/>
              </a:spcAft>
              <a:defRPr/>
            </a:pPr>
            <a:r>
              <a:rPr lang="zh-CN" altLang="en-US" sz="1300" baseline="0" dirty="0" smtClean="0">
                <a:latin typeface="微软雅黑" pitchFamily="34" charset="-122"/>
                <a:ea typeface="微软雅黑" pitchFamily="34" charset="-122"/>
                <a:cs typeface="Arial Unicode MS" pitchFamily="34" charset="-122"/>
              </a:rPr>
              <a:t>主页 </a:t>
            </a:r>
            <a:r>
              <a:rPr lang="en-US" altLang="zh-CN" sz="1300" baseline="0" dirty="0" smtClean="0">
                <a:latin typeface="微软雅黑" pitchFamily="34" charset="-122"/>
                <a:ea typeface="微软雅黑" pitchFamily="34" charset="-122"/>
                <a:cs typeface="Arial Unicode MS" pitchFamily="34" charset="-122"/>
              </a:rPr>
              <a:t>http://www.uucode.net</a:t>
            </a:r>
            <a:endParaRPr lang="zh-CN" altLang="en-US" sz="1300" dirty="0">
              <a:latin typeface="微软雅黑" pitchFamily="34" charset="-122"/>
              <a:ea typeface="微软雅黑" pitchFamily="34" charset="-122"/>
              <a:cs typeface="Arial Unicode MS" pitchFamily="34" charset="-122"/>
            </a:endParaRPr>
          </a:p>
        </p:txBody>
      </p:sp>
      <p:grpSp>
        <p:nvGrpSpPr>
          <p:cNvPr id="5" name="组合 19"/>
          <p:cNvGrpSpPr>
            <a:grpSpLocks/>
          </p:cNvGrpSpPr>
          <p:nvPr userDrawn="1"/>
        </p:nvGrpSpPr>
        <p:grpSpPr bwMode="auto">
          <a:xfrm>
            <a:off x="0" y="6238758"/>
            <a:ext cx="12204700" cy="273832"/>
            <a:chOff x="0" y="6237927"/>
            <a:chExt cx="9144000" cy="272911"/>
          </a:xfrm>
        </p:grpSpPr>
        <p:cxnSp>
          <p:nvCxnSpPr>
            <p:cNvPr id="6" name="直接连接符 5"/>
            <p:cNvCxnSpPr>
              <a:endCxn id="7" idx="1"/>
            </p:cNvCxnSpPr>
            <p:nvPr userDrawn="1"/>
          </p:nvCxnSpPr>
          <p:spPr>
            <a:xfrm flipV="1">
              <a:off x="0" y="6374383"/>
              <a:ext cx="3275856" cy="7109"/>
            </a:xfrm>
            <a:prstGeom prst="line">
              <a:avLst/>
            </a:prstGeom>
            <a:ln>
              <a:solidFill>
                <a:schemeClr val="accent4">
                  <a:lumMod val="50000"/>
                </a:schemeClr>
              </a:solidFill>
            </a:ln>
          </p:spPr>
          <p:style>
            <a:lnRef idx="1">
              <a:schemeClr val="dk1"/>
            </a:lnRef>
            <a:fillRef idx="0">
              <a:schemeClr val="dk1"/>
            </a:fillRef>
            <a:effectRef idx="0">
              <a:schemeClr val="dk1"/>
            </a:effectRef>
            <a:fontRef idx="minor">
              <a:schemeClr val="tx1"/>
            </a:fontRef>
          </p:style>
        </p:cxnSp>
        <p:cxnSp>
          <p:nvCxnSpPr>
            <p:cNvPr id="8" name="直接连接符 7"/>
            <p:cNvCxnSpPr>
              <a:stCxn id="7" idx="3"/>
            </p:cNvCxnSpPr>
            <p:nvPr userDrawn="1"/>
          </p:nvCxnSpPr>
          <p:spPr>
            <a:xfrm>
              <a:off x="5826944" y="6374383"/>
              <a:ext cx="3317056" cy="7109"/>
            </a:xfrm>
            <a:prstGeom prst="line">
              <a:avLst/>
            </a:prstGeom>
            <a:ln>
              <a:solidFill>
                <a:schemeClr val="accent4">
                  <a:lumMod val="50000"/>
                </a:schemeClr>
              </a:solidFill>
            </a:ln>
          </p:spPr>
          <p:style>
            <a:lnRef idx="1">
              <a:schemeClr val="dk1"/>
            </a:lnRef>
            <a:fillRef idx="0">
              <a:schemeClr val="dk1"/>
            </a:fillRef>
            <a:effectRef idx="0">
              <a:schemeClr val="dk1"/>
            </a:effectRef>
            <a:fontRef idx="minor">
              <a:schemeClr val="tx1"/>
            </a:fontRef>
          </p:style>
        </p:cxnSp>
        <p:sp>
          <p:nvSpPr>
            <p:cNvPr id="7" name="矩形 6"/>
            <p:cNvSpPr/>
            <p:nvPr userDrawn="1"/>
          </p:nvSpPr>
          <p:spPr>
            <a:xfrm>
              <a:off x="3275856" y="6237927"/>
              <a:ext cx="2551088" cy="2729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300" b="1" dirty="0" smtClean="0">
                  <a:solidFill>
                    <a:schemeClr val="accent4">
                      <a:lumMod val="50000"/>
                    </a:schemeClr>
                  </a:solidFill>
                </a:rPr>
                <a:t>DATAGURU</a:t>
              </a:r>
              <a:r>
                <a:rPr lang="zh-CN" altLang="en-US" sz="1300" b="1" dirty="0" smtClean="0">
                  <a:solidFill>
                    <a:schemeClr val="accent4">
                      <a:lumMod val="50000"/>
                    </a:schemeClr>
                  </a:solidFill>
                </a:rPr>
                <a:t>专业数据分析社区</a:t>
              </a:r>
              <a:endParaRPr lang="zh-CN" altLang="en-US" sz="1300" b="1" dirty="0">
                <a:solidFill>
                  <a:schemeClr val="accent4">
                    <a:lumMod val="50000"/>
                  </a:schemeClr>
                </a:solidFill>
              </a:endParaRPr>
            </a:p>
          </p:txBody>
        </p:sp>
      </p:grpSp>
      <p:sp>
        <p:nvSpPr>
          <p:cNvPr id="2" name="标题 1"/>
          <p:cNvSpPr>
            <a:spLocks noGrp="1"/>
          </p:cNvSpPr>
          <p:nvPr>
            <p:ph type="ctrTitle"/>
          </p:nvPr>
        </p:nvSpPr>
        <p:spPr>
          <a:xfrm>
            <a:off x="915353" y="2929613"/>
            <a:ext cx="10373995" cy="928910"/>
          </a:xfrm>
        </p:spPr>
        <p:txBody>
          <a:bodyPr>
            <a:normAutofit/>
          </a:bodyPr>
          <a:lstStyle>
            <a:lvl1pPr algn="l">
              <a:defRPr sz="4300"/>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915353" y="3887100"/>
            <a:ext cx="8543290" cy="685967"/>
          </a:xfrm>
        </p:spPr>
        <p:txBody>
          <a:bodyPr anchor="ctr">
            <a:normAutofit/>
          </a:bodyPr>
          <a:lstStyle>
            <a:lvl1pPr marL="0" indent="0" algn="l">
              <a:buNone/>
              <a:defRPr sz="1700" b="1">
                <a:solidFill>
                  <a:schemeClr val="tx1">
                    <a:tint val="75000"/>
                  </a:schemeClr>
                </a:solidFill>
                <a:latin typeface="+mn-ea"/>
                <a:ea typeface="+mn-ea"/>
                <a:sym typeface="Wingdings" pitchFamily="2" charset="2"/>
              </a:defRPr>
            </a:lvl1pPr>
            <a:lvl2pPr marL="544662" indent="0" algn="ctr">
              <a:buNone/>
              <a:defRPr>
                <a:solidFill>
                  <a:schemeClr val="tx1">
                    <a:tint val="75000"/>
                  </a:schemeClr>
                </a:solidFill>
              </a:defRPr>
            </a:lvl2pPr>
            <a:lvl3pPr marL="1089325" indent="0" algn="ctr">
              <a:buNone/>
              <a:defRPr>
                <a:solidFill>
                  <a:schemeClr val="tx1">
                    <a:tint val="75000"/>
                  </a:schemeClr>
                </a:solidFill>
              </a:defRPr>
            </a:lvl3pPr>
            <a:lvl4pPr marL="1633987" indent="0" algn="ctr">
              <a:buNone/>
              <a:defRPr>
                <a:solidFill>
                  <a:schemeClr val="tx1">
                    <a:tint val="75000"/>
                  </a:schemeClr>
                </a:solidFill>
              </a:defRPr>
            </a:lvl4pPr>
            <a:lvl5pPr marL="2178649" indent="0" algn="ctr">
              <a:buNone/>
              <a:defRPr>
                <a:solidFill>
                  <a:schemeClr val="tx1">
                    <a:tint val="75000"/>
                  </a:schemeClr>
                </a:solidFill>
              </a:defRPr>
            </a:lvl5pPr>
            <a:lvl6pPr marL="2723312" indent="0" algn="ctr">
              <a:buNone/>
              <a:defRPr>
                <a:solidFill>
                  <a:schemeClr val="tx1">
                    <a:tint val="75000"/>
                  </a:schemeClr>
                </a:solidFill>
              </a:defRPr>
            </a:lvl6pPr>
            <a:lvl7pPr marL="3267974" indent="0" algn="ctr">
              <a:buNone/>
              <a:defRPr>
                <a:solidFill>
                  <a:schemeClr val="tx1">
                    <a:tint val="75000"/>
                  </a:schemeClr>
                </a:solidFill>
              </a:defRPr>
            </a:lvl7pPr>
            <a:lvl8pPr marL="3812637" indent="0" algn="ctr">
              <a:buNone/>
              <a:defRPr>
                <a:solidFill>
                  <a:schemeClr val="tx1">
                    <a:tint val="75000"/>
                  </a:schemeClr>
                </a:solidFill>
              </a:defRPr>
            </a:lvl8pPr>
            <a:lvl9pPr marL="4357299" indent="0" algn="ctr">
              <a:buNone/>
              <a:defRPr>
                <a:solidFill>
                  <a:schemeClr val="tx1">
                    <a:tint val="75000"/>
                  </a:schemeClr>
                </a:solidFill>
              </a:defRPr>
            </a:lvl9pPr>
          </a:lstStyle>
          <a:p>
            <a:r>
              <a:rPr lang="zh-CN" altLang="en-US" smtClean="0"/>
              <a:t>单击此处编辑母版副标题样式</a:t>
            </a:r>
            <a:endParaRPr lang="en-US" altLang="zh-CN" dirty="0" smtClean="0"/>
          </a:p>
        </p:txBody>
      </p:sp>
      <p:pic>
        <p:nvPicPr>
          <p:cNvPr id="50178" name="Picture 2" descr="炼数成金"/>
          <p:cNvPicPr>
            <a:picLocks noChangeAspect="1" noChangeArrowheads="1"/>
          </p:cNvPicPr>
          <p:nvPr userDrawn="1"/>
        </p:nvPicPr>
        <p:blipFill>
          <a:blip r:embed="rId2" cstate="print"/>
          <a:srcRect/>
          <a:stretch>
            <a:fillRect/>
          </a:stretch>
        </p:blipFill>
        <p:spPr bwMode="auto">
          <a:xfrm>
            <a:off x="629742" y="261442"/>
            <a:ext cx="2400300" cy="1028701"/>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9742" y="405458"/>
            <a:ext cx="8279325" cy="576065"/>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buFont typeface="Wingdings" pitchFamily="2" charset="2"/>
              <a:buChar char="n"/>
              <a:defRPr/>
            </a:lvl1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lvl1pPr>
              <a:defRPr sz="3800"/>
            </a:lvl1pPr>
          </a:lstStyle>
          <a:p>
            <a:r>
              <a:rPr lang="zh-CN" altLang="en-US" smtClean="0"/>
              <a:t>单击此处编辑母版标题样式</a:t>
            </a:r>
            <a:endParaRPr lang="zh-CN" altLang="en-US" dirty="0"/>
          </a:p>
        </p:txBody>
      </p:sp>
      <p:sp>
        <p:nvSpPr>
          <p:cNvPr id="3" name="内容占位符 2"/>
          <p:cNvSpPr>
            <a:spLocks noGrp="1"/>
          </p:cNvSpPr>
          <p:nvPr>
            <p:ph idx="1"/>
          </p:nvPr>
        </p:nvSpPr>
        <p:spPr/>
        <p:txBody>
          <a:bodyPr/>
          <a:lstStyle>
            <a:lvl1pPr>
              <a:buFont typeface="Wingdings" pitchFamily="2" charset="2"/>
              <a:buChar char="n"/>
              <a:defRPr/>
            </a:lvl1pPr>
          </a:lstStyle>
          <a:p>
            <a:pPr lvl="0"/>
            <a:r>
              <a:rPr lang="zh-CN" altLang="en-US" smtClean="0"/>
              <a:t>单击此处编辑母版文本样式</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sp>
        <p:nvSpPr>
          <p:cNvPr id="2" name="矩形 1"/>
          <p:cNvSpPr/>
          <p:nvPr userDrawn="1"/>
        </p:nvSpPr>
        <p:spPr>
          <a:xfrm>
            <a:off x="0" y="3669564"/>
            <a:ext cx="12204700" cy="601802"/>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932" tIns="54466" rIns="108932" bIns="54466" anchor="ctr"/>
          <a:lstStyle/>
          <a:p>
            <a:pPr algn="ctr" fontAlgn="auto">
              <a:spcBef>
                <a:spcPts val="0"/>
              </a:spcBef>
              <a:spcAft>
                <a:spcPts val="0"/>
              </a:spcAft>
              <a:defRPr/>
            </a:pPr>
            <a:endParaRPr lang="zh-CN" altLang="en-US" dirty="0"/>
          </a:p>
        </p:txBody>
      </p:sp>
      <p:sp>
        <p:nvSpPr>
          <p:cNvPr id="3" name="矩形 2"/>
          <p:cNvSpPr/>
          <p:nvPr userDrawn="1"/>
        </p:nvSpPr>
        <p:spPr>
          <a:xfrm>
            <a:off x="1129363" y="1703784"/>
            <a:ext cx="652508" cy="611329"/>
          </a:xfrm>
          <a:prstGeom prst="rect">
            <a:avLst/>
          </a:prstGeom>
          <a:solidFill>
            <a:schemeClr val="accent4">
              <a:lumMod val="5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932" tIns="54466" rIns="108932" bIns="54466" anchor="ctr"/>
          <a:lstStyle/>
          <a:p>
            <a:pPr algn="ctr" fontAlgn="auto">
              <a:spcBef>
                <a:spcPts val="0"/>
              </a:spcBef>
              <a:spcAft>
                <a:spcPts val="0"/>
              </a:spcAft>
              <a:defRPr/>
            </a:pPr>
            <a:endParaRPr lang="zh-CN" altLang="en-US" dirty="0"/>
          </a:p>
        </p:txBody>
      </p:sp>
      <p:sp>
        <p:nvSpPr>
          <p:cNvPr id="4" name="页脚占位符 4"/>
          <p:cNvSpPr txBox="1">
            <a:spLocks/>
          </p:cNvSpPr>
          <p:nvPr userDrawn="1"/>
        </p:nvSpPr>
        <p:spPr>
          <a:xfrm>
            <a:off x="610235" y="6434041"/>
            <a:ext cx="4443274" cy="365210"/>
          </a:xfrm>
          <a:prstGeom prst="rect">
            <a:avLst/>
          </a:prstGeom>
        </p:spPr>
        <p:txBody>
          <a:bodyPr lIns="108932" tIns="54466" rIns="108932" bIns="54466" anchor="ctr"/>
          <a:lstStyle>
            <a:lvl1pPr algn="ctr">
              <a:defRPr sz="1200">
                <a:solidFill>
                  <a:schemeClr val="tx1">
                    <a:tint val="75000"/>
                  </a:schemeClr>
                </a:solidFill>
              </a:defRPr>
            </a:lvl1pPr>
          </a:lstStyle>
          <a:p>
            <a:pPr algn="l" fontAlgn="auto">
              <a:spcBef>
                <a:spcPts val="0"/>
              </a:spcBef>
              <a:spcAft>
                <a:spcPts val="0"/>
              </a:spcAft>
              <a:defRPr/>
            </a:pPr>
            <a:r>
              <a:rPr lang="en-US" altLang="zh-CN" sz="1300" dirty="0" smtClean="0">
                <a:latin typeface="Arial Unicode MS" pitchFamily="34" charset="-122"/>
                <a:ea typeface="Arial Unicode MS" pitchFamily="34" charset="-122"/>
                <a:cs typeface="Arial Unicode MS" pitchFamily="34" charset="-122"/>
              </a:rPr>
              <a:t>DATAGURU</a:t>
            </a:r>
            <a:r>
              <a:rPr lang="zh-CN" altLang="en-US" sz="1300" dirty="0" smtClean="0">
                <a:latin typeface="Arial Unicode MS" pitchFamily="34" charset="-122"/>
                <a:ea typeface="Arial Unicode MS" pitchFamily="34" charset="-122"/>
                <a:cs typeface="Arial Unicode MS" pitchFamily="34" charset="-122"/>
              </a:rPr>
              <a:t>专业数据分析网站</a:t>
            </a:r>
            <a:endParaRPr lang="zh-CN" altLang="en-US" sz="1300" dirty="0">
              <a:latin typeface="Arial Unicode MS" pitchFamily="34" charset="-122"/>
              <a:ea typeface="Arial Unicode MS" pitchFamily="34" charset="-122"/>
              <a:cs typeface="Arial Unicode MS" pitchFamily="34" charset="-122"/>
            </a:endParaRPr>
          </a:p>
        </p:txBody>
      </p:sp>
      <p:sp>
        <p:nvSpPr>
          <p:cNvPr id="5" name="矩形 4"/>
          <p:cNvSpPr/>
          <p:nvPr userDrawn="1"/>
        </p:nvSpPr>
        <p:spPr>
          <a:xfrm>
            <a:off x="557734" y="1197546"/>
            <a:ext cx="864096" cy="828867"/>
          </a:xfrm>
          <a:prstGeom prst="rect">
            <a:avLst/>
          </a:prstGeom>
          <a:solidFill>
            <a:schemeClr val="accent4">
              <a:lumMod val="5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932" tIns="54466" rIns="108932" bIns="54466" anchor="ctr"/>
          <a:lstStyle/>
          <a:p>
            <a:pPr algn="ctr" fontAlgn="auto">
              <a:spcBef>
                <a:spcPts val="0"/>
              </a:spcBef>
              <a:spcAft>
                <a:spcPts val="0"/>
              </a:spcAft>
              <a:defRPr/>
            </a:pPr>
            <a:endParaRPr lang="zh-CN" altLang="en-US" dirty="0"/>
          </a:p>
        </p:txBody>
      </p:sp>
      <p:sp>
        <p:nvSpPr>
          <p:cNvPr id="6" name="TextBox 5"/>
          <p:cNvSpPr txBox="1"/>
          <p:nvPr userDrawn="1"/>
        </p:nvSpPr>
        <p:spPr>
          <a:xfrm>
            <a:off x="1892153" y="2107102"/>
            <a:ext cx="5339556" cy="1541157"/>
          </a:xfrm>
          <a:prstGeom prst="rect">
            <a:avLst/>
          </a:prstGeom>
          <a:noFill/>
        </p:spPr>
        <p:txBody>
          <a:bodyPr lIns="108932" tIns="54466" rIns="108932" bIns="54466">
            <a:spAutoFit/>
          </a:bodyPr>
          <a:lstStyle/>
          <a:p>
            <a:pPr fontAlgn="auto">
              <a:spcBef>
                <a:spcPts val="0"/>
              </a:spcBef>
              <a:spcAft>
                <a:spcPts val="0"/>
              </a:spcAft>
              <a:defRPr/>
            </a:pPr>
            <a:r>
              <a:rPr lang="en-US" altLang="zh-CN" sz="9300" b="1" dirty="0">
                <a:ln w="18000">
                  <a:solidFill>
                    <a:schemeClr val="accent2">
                      <a:satMod val="140000"/>
                    </a:schemeClr>
                  </a:solidFill>
                  <a:prstDash val="solid"/>
                  <a:miter lim="800000"/>
                </a:ln>
                <a:solidFill>
                  <a:schemeClr val="accent4">
                    <a:lumMod val="50000"/>
                  </a:schemeClr>
                </a:solidFill>
                <a:effectLst>
                  <a:outerShdw blurRad="50800" dist="38100" dir="2700000" algn="tl" rotWithShape="0">
                    <a:prstClr val="black">
                      <a:alpha val="40000"/>
                    </a:prstClr>
                  </a:outerShdw>
                </a:effectLst>
                <a:latin typeface="+mn-lt"/>
                <a:ea typeface="+mn-ea"/>
              </a:rPr>
              <a:t>Thanks</a:t>
            </a:r>
            <a:endParaRPr lang="zh-CN" altLang="en-US" sz="9300" b="1" dirty="0">
              <a:ln w="18000">
                <a:solidFill>
                  <a:schemeClr val="accent2">
                    <a:satMod val="140000"/>
                  </a:schemeClr>
                </a:solidFill>
                <a:prstDash val="solid"/>
                <a:miter lim="800000"/>
              </a:ln>
              <a:solidFill>
                <a:schemeClr val="accent4">
                  <a:lumMod val="50000"/>
                </a:schemeClr>
              </a:solidFill>
              <a:effectLst>
                <a:outerShdw blurRad="50800" dist="38100" dir="2700000" algn="tl" rotWithShape="0">
                  <a:prstClr val="black">
                    <a:alpha val="40000"/>
                  </a:prstClr>
                </a:outerShdw>
              </a:effectLst>
              <a:latin typeface="+mn-lt"/>
              <a:ea typeface="+mn-ea"/>
            </a:endParaRPr>
          </a:p>
        </p:txBody>
      </p:sp>
      <p:sp>
        <p:nvSpPr>
          <p:cNvPr id="7" name="TextBox 6"/>
          <p:cNvSpPr txBox="1"/>
          <p:nvPr userDrawn="1"/>
        </p:nvSpPr>
        <p:spPr>
          <a:xfrm>
            <a:off x="9179012" y="3581432"/>
            <a:ext cx="2517159" cy="771715"/>
          </a:xfrm>
          <a:prstGeom prst="rect">
            <a:avLst/>
          </a:prstGeom>
          <a:noFill/>
        </p:spPr>
        <p:txBody>
          <a:bodyPr wrap="none" lIns="108932" tIns="54466" rIns="108932" bIns="54466" anchor="ctr">
            <a:spAutoFit/>
          </a:bodyPr>
          <a:lstStyle/>
          <a:p>
            <a:pPr algn="r" fontAlgn="auto">
              <a:spcBef>
                <a:spcPts val="0"/>
              </a:spcBef>
              <a:spcAft>
                <a:spcPts val="0"/>
              </a:spcAft>
              <a:defRPr/>
            </a:pPr>
            <a:r>
              <a:rPr lang="en-US" altLang="zh-CN" sz="4300" dirty="0">
                <a:solidFill>
                  <a:schemeClr val="bg1"/>
                </a:solidFill>
                <a:latin typeface="Arial Black" pitchFamily="34" charset="0"/>
                <a:ea typeface="+mn-ea"/>
              </a:rPr>
              <a:t>FAQ</a:t>
            </a:r>
            <a:r>
              <a:rPr lang="zh-CN" altLang="en-US" sz="4300" dirty="0">
                <a:solidFill>
                  <a:schemeClr val="bg1"/>
                </a:solidFill>
                <a:latin typeface="Arial Black" pitchFamily="34" charset="0"/>
                <a:ea typeface="+mn-ea"/>
              </a:rPr>
              <a:t>时间</a:t>
            </a:r>
            <a:endParaRPr lang="en-US" altLang="zh-CN" sz="4300" dirty="0">
              <a:solidFill>
                <a:schemeClr val="bg1"/>
              </a:solidFill>
              <a:latin typeface="Arial Black" pitchFamily="34" charset="0"/>
              <a:ea typeface="+mn-ea"/>
            </a:endParaRPr>
          </a:p>
        </p:txBody>
      </p:sp>
      <p:pic>
        <p:nvPicPr>
          <p:cNvPr id="45058" name="Picture 2" descr="炼数成金"/>
          <p:cNvPicPr>
            <a:picLocks noChangeAspect="1" noChangeArrowheads="1"/>
          </p:cNvPicPr>
          <p:nvPr userDrawn="1"/>
        </p:nvPicPr>
        <p:blipFill>
          <a:blip r:embed="rId2" cstate="print"/>
          <a:srcRect/>
          <a:stretch>
            <a:fillRect/>
          </a:stretch>
        </p:blipFill>
        <p:spPr bwMode="auto">
          <a:xfrm>
            <a:off x="9126686" y="261442"/>
            <a:ext cx="2400300" cy="1028701"/>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1" name="标题占位符 1"/>
          <p:cNvSpPr>
            <a:spLocks noGrp="1"/>
          </p:cNvSpPr>
          <p:nvPr>
            <p:ph type="title"/>
          </p:nvPr>
        </p:nvSpPr>
        <p:spPr bwMode="auto">
          <a:xfrm>
            <a:off x="629742" y="405458"/>
            <a:ext cx="8279325" cy="576064"/>
          </a:xfrm>
          <a:prstGeom prst="rect">
            <a:avLst/>
          </a:prstGeom>
          <a:noFill/>
          <a:ln w="9525">
            <a:noFill/>
            <a:miter lim="800000"/>
            <a:headEnd/>
            <a:tailEnd/>
          </a:ln>
        </p:spPr>
        <p:txBody>
          <a:bodyPr vert="horz" wrap="square" lIns="108932" tIns="54466" rIns="108932" bIns="54466" numCol="1" anchor="ctr" anchorCtr="0" compatLnSpc="1">
            <a:prstTxWarp prst="textNoShape">
              <a:avLst/>
            </a:prstTxWarp>
          </a:bodyPr>
          <a:lstStyle/>
          <a:p>
            <a:pPr lvl="0"/>
            <a:r>
              <a:rPr lang="zh-CN" altLang="en-US" dirty="0" smtClean="0"/>
              <a:t>单击此处编辑母版标题样式</a:t>
            </a:r>
          </a:p>
        </p:txBody>
      </p:sp>
      <p:sp>
        <p:nvSpPr>
          <p:cNvPr id="2052" name="文本占位符 2"/>
          <p:cNvSpPr>
            <a:spLocks noGrp="1"/>
          </p:cNvSpPr>
          <p:nvPr>
            <p:ph type="body" idx="1"/>
          </p:nvPr>
        </p:nvSpPr>
        <p:spPr bwMode="auto">
          <a:xfrm>
            <a:off x="610235" y="1197546"/>
            <a:ext cx="10984230" cy="5041187"/>
          </a:xfrm>
          <a:prstGeom prst="rect">
            <a:avLst/>
          </a:prstGeom>
          <a:noFill/>
          <a:ln w="9525">
            <a:noFill/>
            <a:miter lim="800000"/>
            <a:headEnd/>
            <a:tailEnd/>
          </a:ln>
        </p:spPr>
        <p:txBody>
          <a:bodyPr vert="horz" wrap="square" lIns="108932" tIns="54466" rIns="108932" bIns="54466"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cxnSp>
        <p:nvCxnSpPr>
          <p:cNvPr id="9" name="直接连接符 8"/>
          <p:cNvCxnSpPr/>
          <p:nvPr/>
        </p:nvCxnSpPr>
        <p:spPr>
          <a:xfrm>
            <a:off x="413718" y="1053530"/>
            <a:ext cx="11251208" cy="1587"/>
          </a:xfrm>
          <a:prstGeom prst="line">
            <a:avLst/>
          </a:prstGeom>
          <a:ln w="12700">
            <a:solidFill>
              <a:schemeClr val="accent4">
                <a:lumMod val="50000"/>
              </a:schemeClr>
            </a:solidFill>
          </a:ln>
        </p:spPr>
        <p:style>
          <a:lnRef idx="3">
            <a:schemeClr val="accent2"/>
          </a:lnRef>
          <a:fillRef idx="0">
            <a:schemeClr val="accent2"/>
          </a:fillRef>
          <a:effectRef idx="2">
            <a:schemeClr val="accent2"/>
          </a:effectRef>
          <a:fontRef idx="minor">
            <a:schemeClr val="tx1"/>
          </a:fontRef>
        </p:style>
      </p:cxnSp>
      <p:sp>
        <p:nvSpPr>
          <p:cNvPr id="17" name="页脚占位符 4"/>
          <p:cNvSpPr txBox="1">
            <a:spLocks/>
          </p:cNvSpPr>
          <p:nvPr userDrawn="1"/>
        </p:nvSpPr>
        <p:spPr>
          <a:xfrm>
            <a:off x="239598" y="6434041"/>
            <a:ext cx="4324981" cy="365210"/>
          </a:xfrm>
          <a:prstGeom prst="rect">
            <a:avLst/>
          </a:prstGeom>
        </p:spPr>
        <p:txBody>
          <a:bodyPr lIns="108932" tIns="54466" rIns="108932" bIns="54466" anchor="ctr"/>
          <a:lstStyle>
            <a:lvl1pPr algn="ctr">
              <a:defRPr sz="1200">
                <a:solidFill>
                  <a:schemeClr val="tx1">
                    <a:tint val="75000"/>
                  </a:schemeClr>
                </a:solidFill>
              </a:defRPr>
            </a:lvl1pPr>
          </a:lstStyle>
          <a:p>
            <a:pPr algn="l" fontAlgn="auto">
              <a:spcBef>
                <a:spcPts val="0"/>
              </a:spcBef>
              <a:spcAft>
                <a:spcPts val="0"/>
              </a:spcAft>
              <a:defRPr/>
            </a:pPr>
            <a:r>
              <a:rPr lang="zh-CN" altLang="en-US" sz="1100" b="0" i="0" kern="1200" dirty="0" smtClean="0">
                <a:solidFill>
                  <a:schemeClr val="tx1">
                    <a:tint val="75000"/>
                  </a:schemeClr>
                </a:solidFill>
                <a:effectLst/>
                <a:latin typeface="Arial" charset="0"/>
                <a:ea typeface="宋体" pitchFamily="2" charset="-122"/>
                <a:cs typeface="+mn-cs"/>
              </a:rPr>
              <a:t>深入浅出设计模式 讲师 </a:t>
            </a:r>
            <a:r>
              <a:rPr lang="zh-CN" altLang="en-US" sz="1200" baseline="0" dirty="0" smtClean="0">
                <a:latin typeface="Arial Unicode MS" pitchFamily="34" charset="-122"/>
                <a:ea typeface="Arial Unicode MS" pitchFamily="34" charset="-122"/>
                <a:cs typeface="Arial Unicode MS" pitchFamily="34" charset="-122"/>
              </a:rPr>
              <a:t>葛一鸣</a:t>
            </a:r>
            <a:endParaRPr lang="en-US" altLang="zh-CN" sz="1200" baseline="0" dirty="0" smtClean="0">
              <a:latin typeface="Arial Unicode MS" pitchFamily="34" charset="-122"/>
              <a:ea typeface="Arial Unicode MS" pitchFamily="34" charset="-122"/>
              <a:cs typeface="Arial Unicode MS" pitchFamily="34" charset="-122"/>
            </a:endParaRPr>
          </a:p>
          <a:p>
            <a:pPr algn="l" fontAlgn="auto">
              <a:spcBef>
                <a:spcPts val="0"/>
              </a:spcBef>
              <a:spcAft>
                <a:spcPts val="0"/>
              </a:spcAft>
              <a:defRPr/>
            </a:pPr>
            <a:r>
              <a:rPr lang="zh-CN" altLang="en-US" sz="1200" baseline="0" dirty="0" smtClean="0">
                <a:latin typeface="Arial Unicode MS" pitchFamily="34" charset="-122"/>
                <a:ea typeface="Arial Unicode MS" pitchFamily="34" charset="-122"/>
                <a:cs typeface="Arial Unicode MS" pitchFamily="34" charset="-122"/>
              </a:rPr>
              <a:t>主页 </a:t>
            </a:r>
            <a:r>
              <a:rPr lang="en-US" altLang="zh-CN" sz="1200" baseline="0" dirty="0" smtClean="0">
                <a:latin typeface="Arial Unicode MS" pitchFamily="34" charset="-122"/>
                <a:ea typeface="Arial Unicode MS" pitchFamily="34" charset="-122"/>
                <a:cs typeface="Arial Unicode MS" pitchFamily="34" charset="-122"/>
              </a:rPr>
              <a:t>http://www.uucode.net</a:t>
            </a:r>
            <a:endParaRPr lang="zh-CN" altLang="en-US" sz="1200" dirty="0">
              <a:latin typeface="Arial Unicode MS" pitchFamily="34" charset="-122"/>
              <a:ea typeface="Arial Unicode MS" pitchFamily="34" charset="-122"/>
              <a:cs typeface="Arial Unicode MS" pitchFamily="34" charset="-122"/>
            </a:endParaRPr>
          </a:p>
        </p:txBody>
      </p:sp>
      <p:sp>
        <p:nvSpPr>
          <p:cNvPr id="16" name="矩形 15"/>
          <p:cNvSpPr/>
          <p:nvPr userDrawn="1"/>
        </p:nvSpPr>
        <p:spPr>
          <a:xfrm>
            <a:off x="485726" y="405458"/>
            <a:ext cx="118690" cy="499070"/>
          </a:xfrm>
          <a:prstGeom prst="rect">
            <a:avLst/>
          </a:prstGeom>
          <a:solidFill>
            <a:schemeClr val="accent4">
              <a:lumMod val="50000"/>
            </a:schemeClr>
          </a:solidFill>
          <a:ln>
            <a:noFill/>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lIns="108932" tIns="54466" rIns="108932" bIns="54466" anchor="ctr"/>
          <a:lstStyle/>
          <a:p>
            <a:pPr algn="ctr" fontAlgn="auto">
              <a:spcBef>
                <a:spcPts val="0"/>
              </a:spcBef>
              <a:spcAft>
                <a:spcPts val="0"/>
              </a:spcAft>
              <a:defRPr/>
            </a:pPr>
            <a:endParaRPr lang="zh-CN" altLang="en-US" dirty="0"/>
          </a:p>
        </p:txBody>
      </p:sp>
      <p:grpSp>
        <p:nvGrpSpPr>
          <p:cNvPr id="2059" name="组合 18"/>
          <p:cNvGrpSpPr>
            <a:grpSpLocks/>
          </p:cNvGrpSpPr>
          <p:nvPr userDrawn="1"/>
        </p:nvGrpSpPr>
        <p:grpSpPr bwMode="auto">
          <a:xfrm>
            <a:off x="0" y="6238756"/>
            <a:ext cx="12204700" cy="288099"/>
            <a:chOff x="0" y="6237942"/>
            <a:chExt cx="9144000" cy="287130"/>
          </a:xfrm>
        </p:grpSpPr>
        <p:cxnSp>
          <p:nvCxnSpPr>
            <p:cNvPr id="20" name="直接连接符 19"/>
            <p:cNvCxnSpPr>
              <a:endCxn id="27" idx="1"/>
            </p:cNvCxnSpPr>
            <p:nvPr userDrawn="1"/>
          </p:nvCxnSpPr>
          <p:spPr>
            <a:xfrm>
              <a:off x="0" y="6381507"/>
              <a:ext cx="3347864" cy="0"/>
            </a:xfrm>
            <a:prstGeom prst="line">
              <a:avLst/>
            </a:prstGeom>
            <a:ln>
              <a:solidFill>
                <a:schemeClr val="accent4">
                  <a:lumMod val="50000"/>
                </a:schemeClr>
              </a:solidFill>
            </a:ln>
          </p:spPr>
          <p:style>
            <a:lnRef idx="1">
              <a:schemeClr val="dk1"/>
            </a:lnRef>
            <a:fillRef idx="0">
              <a:schemeClr val="dk1"/>
            </a:fillRef>
            <a:effectRef idx="0">
              <a:schemeClr val="dk1"/>
            </a:effectRef>
            <a:fontRef idx="minor">
              <a:schemeClr val="tx1"/>
            </a:fontRef>
          </p:style>
        </p:cxnSp>
        <p:sp>
          <p:nvSpPr>
            <p:cNvPr id="27" name="矩形 26"/>
            <p:cNvSpPr/>
            <p:nvPr userDrawn="1"/>
          </p:nvSpPr>
          <p:spPr>
            <a:xfrm>
              <a:off x="3347864" y="6237942"/>
              <a:ext cx="2448272" cy="287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300" b="1" dirty="0" smtClean="0">
                  <a:solidFill>
                    <a:schemeClr val="accent4">
                      <a:lumMod val="50000"/>
                    </a:schemeClr>
                  </a:solidFill>
                </a:rPr>
                <a:t>DATAGURU</a:t>
              </a:r>
              <a:r>
                <a:rPr lang="zh-CN" altLang="en-US" sz="1300" b="1" dirty="0" smtClean="0">
                  <a:solidFill>
                    <a:schemeClr val="accent4">
                      <a:lumMod val="50000"/>
                    </a:schemeClr>
                  </a:solidFill>
                </a:rPr>
                <a:t>专业数据分析社区</a:t>
              </a:r>
              <a:endParaRPr lang="zh-CN" altLang="en-US" sz="1300" b="1" dirty="0">
                <a:solidFill>
                  <a:schemeClr val="accent4">
                    <a:lumMod val="50000"/>
                  </a:schemeClr>
                </a:solidFill>
              </a:endParaRPr>
            </a:p>
          </p:txBody>
        </p:sp>
        <p:cxnSp>
          <p:nvCxnSpPr>
            <p:cNvPr id="28" name="直接连接符 27"/>
            <p:cNvCxnSpPr>
              <a:stCxn id="27" idx="3"/>
            </p:cNvCxnSpPr>
            <p:nvPr userDrawn="1"/>
          </p:nvCxnSpPr>
          <p:spPr>
            <a:xfrm>
              <a:off x="5796136" y="6381507"/>
              <a:ext cx="3347864" cy="0"/>
            </a:xfrm>
            <a:prstGeom prst="line">
              <a:avLst/>
            </a:prstGeom>
            <a:ln>
              <a:solidFill>
                <a:schemeClr val="accent4">
                  <a:lumMod val="50000"/>
                </a:schemeClr>
              </a:solidFill>
            </a:ln>
          </p:spPr>
          <p:style>
            <a:lnRef idx="1">
              <a:schemeClr val="dk1"/>
            </a:lnRef>
            <a:fillRef idx="0">
              <a:schemeClr val="dk1"/>
            </a:fillRef>
            <a:effectRef idx="0">
              <a:schemeClr val="dk1"/>
            </a:effectRef>
            <a:fontRef idx="minor">
              <a:schemeClr val="tx1"/>
            </a:fontRef>
          </p:style>
        </p:cxnSp>
      </p:grpSp>
      <p:pic>
        <p:nvPicPr>
          <p:cNvPr id="51202" name="Picture 2" descr="炼数成金"/>
          <p:cNvPicPr>
            <a:picLocks noChangeAspect="1" noChangeArrowheads="1"/>
          </p:cNvPicPr>
          <p:nvPr userDrawn="1"/>
        </p:nvPicPr>
        <p:blipFill>
          <a:blip r:embed="rId8" cstate="print"/>
          <a:srcRect/>
          <a:stretch>
            <a:fillRect/>
          </a:stretch>
        </p:blipFill>
        <p:spPr bwMode="auto">
          <a:xfrm>
            <a:off x="9198694" y="117426"/>
            <a:ext cx="2400300" cy="1028701"/>
          </a:xfrm>
          <a:prstGeom prst="rect">
            <a:avLst/>
          </a:prstGeom>
          <a:noFill/>
        </p:spPr>
      </p:pic>
    </p:spTree>
  </p:cSld>
  <p:clrMap bg1="lt1" tx1="dk1" bg2="lt2" tx2="dk2" accent1="accent1" accent2="accent2" accent3="accent3" accent4="accent4" accent5="accent5" accent6="accent6" hlink="hlink" folHlink="folHlink"/>
  <p:sldLayoutIdLst>
    <p:sldLayoutId id="2147483726" r:id="rId1"/>
    <p:sldLayoutId id="2147483722" r:id="rId2"/>
    <p:sldLayoutId id="2147483723" r:id="rId3"/>
    <p:sldLayoutId id="2147483724" r:id="rId4"/>
    <p:sldLayoutId id="2147483725" r:id="rId5"/>
    <p:sldLayoutId id="2147483727" r:id="rId6"/>
  </p:sldLayoutIdLst>
  <p:timing>
    <p:tnLst>
      <p:par>
        <p:cTn id="1" dur="indefinite" restart="never" nodeType="tmRoot"/>
      </p:par>
    </p:tnLst>
  </p:timing>
  <p:hf hdr="0" ftr="0" dt="0"/>
  <p:txStyles>
    <p:titleStyle>
      <a:lvl1pPr algn="l" rtl="0" eaLnBrk="0" fontAlgn="base" hangingPunct="0">
        <a:spcBef>
          <a:spcPct val="0"/>
        </a:spcBef>
        <a:spcAft>
          <a:spcPct val="0"/>
        </a:spcAft>
        <a:defRPr sz="2900" b="1" kern="1200">
          <a:solidFill>
            <a:schemeClr val="tx1"/>
          </a:solidFill>
          <a:latin typeface="+mj-lt"/>
          <a:ea typeface="+mj-ea"/>
          <a:cs typeface="+mj-cs"/>
        </a:defRPr>
      </a:lvl1pPr>
      <a:lvl2pPr algn="l" rtl="0" eaLnBrk="0" fontAlgn="base" hangingPunct="0">
        <a:spcBef>
          <a:spcPct val="0"/>
        </a:spcBef>
        <a:spcAft>
          <a:spcPct val="0"/>
        </a:spcAft>
        <a:defRPr sz="2900" b="1">
          <a:solidFill>
            <a:schemeClr val="tx1"/>
          </a:solidFill>
          <a:latin typeface="微软雅黑" pitchFamily="34" charset="-122"/>
          <a:ea typeface="微软雅黑" pitchFamily="34" charset="-122"/>
        </a:defRPr>
      </a:lvl2pPr>
      <a:lvl3pPr algn="l" rtl="0" eaLnBrk="0" fontAlgn="base" hangingPunct="0">
        <a:spcBef>
          <a:spcPct val="0"/>
        </a:spcBef>
        <a:spcAft>
          <a:spcPct val="0"/>
        </a:spcAft>
        <a:defRPr sz="2900" b="1">
          <a:solidFill>
            <a:schemeClr val="tx1"/>
          </a:solidFill>
          <a:latin typeface="微软雅黑" pitchFamily="34" charset="-122"/>
          <a:ea typeface="微软雅黑" pitchFamily="34" charset="-122"/>
        </a:defRPr>
      </a:lvl3pPr>
      <a:lvl4pPr algn="l" rtl="0" eaLnBrk="0" fontAlgn="base" hangingPunct="0">
        <a:spcBef>
          <a:spcPct val="0"/>
        </a:spcBef>
        <a:spcAft>
          <a:spcPct val="0"/>
        </a:spcAft>
        <a:defRPr sz="2900" b="1">
          <a:solidFill>
            <a:schemeClr val="tx1"/>
          </a:solidFill>
          <a:latin typeface="微软雅黑" pitchFamily="34" charset="-122"/>
          <a:ea typeface="微软雅黑" pitchFamily="34" charset="-122"/>
        </a:defRPr>
      </a:lvl4pPr>
      <a:lvl5pPr algn="l" rtl="0" eaLnBrk="0" fontAlgn="base" hangingPunct="0">
        <a:spcBef>
          <a:spcPct val="0"/>
        </a:spcBef>
        <a:spcAft>
          <a:spcPct val="0"/>
        </a:spcAft>
        <a:defRPr sz="2900" b="1">
          <a:solidFill>
            <a:schemeClr val="tx1"/>
          </a:solidFill>
          <a:latin typeface="微软雅黑" pitchFamily="34" charset="-122"/>
          <a:ea typeface="微软雅黑" pitchFamily="34" charset="-122"/>
        </a:defRPr>
      </a:lvl5pPr>
      <a:lvl6pPr marL="544662" algn="l" rtl="0" fontAlgn="base">
        <a:spcBef>
          <a:spcPct val="0"/>
        </a:spcBef>
        <a:spcAft>
          <a:spcPct val="0"/>
        </a:spcAft>
        <a:defRPr sz="2900" b="1">
          <a:solidFill>
            <a:schemeClr val="tx1"/>
          </a:solidFill>
          <a:latin typeface="微软雅黑" pitchFamily="34" charset="-122"/>
          <a:ea typeface="微软雅黑" pitchFamily="34" charset="-122"/>
        </a:defRPr>
      </a:lvl6pPr>
      <a:lvl7pPr marL="1089325" algn="l" rtl="0" fontAlgn="base">
        <a:spcBef>
          <a:spcPct val="0"/>
        </a:spcBef>
        <a:spcAft>
          <a:spcPct val="0"/>
        </a:spcAft>
        <a:defRPr sz="2900" b="1">
          <a:solidFill>
            <a:schemeClr val="tx1"/>
          </a:solidFill>
          <a:latin typeface="微软雅黑" pitchFamily="34" charset="-122"/>
          <a:ea typeface="微软雅黑" pitchFamily="34" charset="-122"/>
        </a:defRPr>
      </a:lvl7pPr>
      <a:lvl8pPr marL="1633987" algn="l" rtl="0" fontAlgn="base">
        <a:spcBef>
          <a:spcPct val="0"/>
        </a:spcBef>
        <a:spcAft>
          <a:spcPct val="0"/>
        </a:spcAft>
        <a:defRPr sz="2900" b="1">
          <a:solidFill>
            <a:schemeClr val="tx1"/>
          </a:solidFill>
          <a:latin typeface="微软雅黑" pitchFamily="34" charset="-122"/>
          <a:ea typeface="微软雅黑" pitchFamily="34" charset="-122"/>
        </a:defRPr>
      </a:lvl8pPr>
      <a:lvl9pPr marL="2178649" algn="l" rtl="0" fontAlgn="base">
        <a:spcBef>
          <a:spcPct val="0"/>
        </a:spcBef>
        <a:spcAft>
          <a:spcPct val="0"/>
        </a:spcAft>
        <a:defRPr sz="2900" b="1">
          <a:solidFill>
            <a:schemeClr val="tx1"/>
          </a:solidFill>
          <a:latin typeface="微软雅黑" pitchFamily="34" charset="-122"/>
          <a:ea typeface="微软雅黑" pitchFamily="34" charset="-122"/>
        </a:defRPr>
      </a:lvl9pPr>
    </p:titleStyle>
    <p:bodyStyle>
      <a:lvl1pPr marL="408497" indent="-408497" algn="l" rtl="0" eaLnBrk="0" fontAlgn="base" hangingPunct="0">
        <a:lnSpc>
          <a:spcPct val="150000"/>
        </a:lnSpc>
        <a:spcBef>
          <a:spcPct val="20000"/>
        </a:spcBef>
        <a:spcAft>
          <a:spcPct val="0"/>
        </a:spcAft>
        <a:buClr>
          <a:schemeClr val="accent4">
            <a:lumMod val="50000"/>
          </a:schemeClr>
        </a:buClr>
        <a:buFont typeface="Wingdings" pitchFamily="2" charset="2"/>
        <a:buChar char="u"/>
        <a:defRPr sz="1900" kern="1200">
          <a:solidFill>
            <a:schemeClr val="tx1"/>
          </a:solidFill>
          <a:latin typeface="+mn-lt"/>
          <a:ea typeface="+mn-ea"/>
          <a:cs typeface="+mn-cs"/>
        </a:defRPr>
      </a:lvl1pPr>
      <a:lvl2pPr marL="885076" indent="-340414" algn="l" rtl="0" eaLnBrk="0" fontAlgn="base" hangingPunct="0">
        <a:lnSpc>
          <a:spcPct val="150000"/>
        </a:lnSpc>
        <a:spcBef>
          <a:spcPct val="20000"/>
        </a:spcBef>
        <a:spcAft>
          <a:spcPct val="0"/>
        </a:spcAft>
        <a:buClr>
          <a:srgbClr val="2F6231"/>
        </a:buClr>
        <a:buFont typeface="Arial" charset="0"/>
        <a:buChar char="–"/>
        <a:defRPr sz="1700" kern="1200">
          <a:solidFill>
            <a:schemeClr val="tx1"/>
          </a:solidFill>
          <a:latin typeface="+mn-lt"/>
          <a:ea typeface="+mn-ea"/>
          <a:cs typeface="+mn-cs"/>
        </a:defRPr>
      </a:lvl2pPr>
      <a:lvl3pPr marL="1361656" indent="-272331" algn="l" rtl="0" eaLnBrk="0" fontAlgn="base" hangingPunct="0">
        <a:lnSpc>
          <a:spcPct val="150000"/>
        </a:lnSpc>
        <a:spcBef>
          <a:spcPct val="20000"/>
        </a:spcBef>
        <a:spcAft>
          <a:spcPct val="0"/>
        </a:spcAft>
        <a:buClr>
          <a:srgbClr val="2F6231"/>
        </a:buClr>
        <a:buFont typeface="Arial" charset="0"/>
        <a:buChar char="•"/>
        <a:defRPr sz="1400" kern="1200">
          <a:solidFill>
            <a:schemeClr val="tx1"/>
          </a:solidFill>
          <a:latin typeface="+mn-lt"/>
          <a:ea typeface="+mn-ea"/>
          <a:cs typeface="+mn-cs"/>
        </a:defRPr>
      </a:lvl3pPr>
      <a:lvl4pPr marL="1906318" indent="-272331" algn="l" rtl="0" eaLnBrk="0" fontAlgn="base" hangingPunct="0">
        <a:lnSpc>
          <a:spcPct val="150000"/>
        </a:lnSpc>
        <a:spcBef>
          <a:spcPct val="20000"/>
        </a:spcBef>
        <a:spcAft>
          <a:spcPct val="0"/>
        </a:spcAft>
        <a:buClr>
          <a:srgbClr val="2F6231"/>
        </a:buClr>
        <a:buFont typeface="Arial" charset="0"/>
        <a:buChar char="–"/>
        <a:defRPr sz="1300" kern="1200">
          <a:solidFill>
            <a:schemeClr val="tx1"/>
          </a:solidFill>
          <a:latin typeface="+mn-lt"/>
          <a:ea typeface="+mn-ea"/>
          <a:cs typeface="+mn-cs"/>
        </a:defRPr>
      </a:lvl4pPr>
      <a:lvl5pPr marL="2450981" indent="-272331" algn="l" rtl="0" eaLnBrk="0" fontAlgn="base" hangingPunct="0">
        <a:lnSpc>
          <a:spcPct val="150000"/>
        </a:lnSpc>
        <a:spcBef>
          <a:spcPct val="20000"/>
        </a:spcBef>
        <a:spcAft>
          <a:spcPct val="0"/>
        </a:spcAft>
        <a:buClr>
          <a:srgbClr val="2F6231"/>
        </a:buClr>
        <a:buFont typeface="Arial" charset="0"/>
        <a:buChar char="»"/>
        <a:defRPr sz="1300" kern="1200">
          <a:solidFill>
            <a:schemeClr val="tx1"/>
          </a:solidFill>
          <a:latin typeface="+mn-lt"/>
          <a:ea typeface="+mn-ea"/>
          <a:cs typeface="+mn-cs"/>
        </a:defRPr>
      </a:lvl5pPr>
      <a:lvl6pPr marL="2995643" indent="-272331" algn="l" defTabSz="108932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40305" indent="-272331" algn="l" defTabSz="108932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4968" indent="-272331" algn="l" defTabSz="108932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9630" indent="-272331" algn="l" defTabSz="1089325"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CN"/>
      </a:defPPr>
      <a:lvl1pPr marL="0" algn="l" defTabSz="1089325" rtl="0" eaLnBrk="1" latinLnBrk="0" hangingPunct="1">
        <a:defRPr sz="2100" kern="1200">
          <a:solidFill>
            <a:schemeClr val="tx1"/>
          </a:solidFill>
          <a:latin typeface="+mn-lt"/>
          <a:ea typeface="+mn-ea"/>
          <a:cs typeface="+mn-cs"/>
        </a:defRPr>
      </a:lvl1pPr>
      <a:lvl2pPr marL="544662" algn="l" defTabSz="1089325" rtl="0" eaLnBrk="1" latinLnBrk="0" hangingPunct="1">
        <a:defRPr sz="2100" kern="1200">
          <a:solidFill>
            <a:schemeClr val="tx1"/>
          </a:solidFill>
          <a:latin typeface="+mn-lt"/>
          <a:ea typeface="+mn-ea"/>
          <a:cs typeface="+mn-cs"/>
        </a:defRPr>
      </a:lvl2pPr>
      <a:lvl3pPr marL="1089325" algn="l" defTabSz="1089325" rtl="0" eaLnBrk="1" latinLnBrk="0" hangingPunct="1">
        <a:defRPr sz="2100" kern="1200">
          <a:solidFill>
            <a:schemeClr val="tx1"/>
          </a:solidFill>
          <a:latin typeface="+mn-lt"/>
          <a:ea typeface="+mn-ea"/>
          <a:cs typeface="+mn-cs"/>
        </a:defRPr>
      </a:lvl3pPr>
      <a:lvl4pPr marL="1633987" algn="l" defTabSz="1089325" rtl="0" eaLnBrk="1" latinLnBrk="0" hangingPunct="1">
        <a:defRPr sz="2100" kern="1200">
          <a:solidFill>
            <a:schemeClr val="tx1"/>
          </a:solidFill>
          <a:latin typeface="+mn-lt"/>
          <a:ea typeface="+mn-ea"/>
          <a:cs typeface="+mn-cs"/>
        </a:defRPr>
      </a:lvl4pPr>
      <a:lvl5pPr marL="2178649" algn="l" defTabSz="1089325" rtl="0" eaLnBrk="1" latinLnBrk="0" hangingPunct="1">
        <a:defRPr sz="2100" kern="1200">
          <a:solidFill>
            <a:schemeClr val="tx1"/>
          </a:solidFill>
          <a:latin typeface="+mn-lt"/>
          <a:ea typeface="+mn-ea"/>
          <a:cs typeface="+mn-cs"/>
        </a:defRPr>
      </a:lvl5pPr>
      <a:lvl6pPr marL="2723312" algn="l" defTabSz="1089325" rtl="0" eaLnBrk="1" latinLnBrk="0" hangingPunct="1">
        <a:defRPr sz="2100" kern="1200">
          <a:solidFill>
            <a:schemeClr val="tx1"/>
          </a:solidFill>
          <a:latin typeface="+mn-lt"/>
          <a:ea typeface="+mn-ea"/>
          <a:cs typeface="+mn-cs"/>
        </a:defRPr>
      </a:lvl6pPr>
      <a:lvl7pPr marL="3267974" algn="l" defTabSz="1089325" rtl="0" eaLnBrk="1" latinLnBrk="0" hangingPunct="1">
        <a:defRPr sz="2100" kern="1200">
          <a:solidFill>
            <a:schemeClr val="tx1"/>
          </a:solidFill>
          <a:latin typeface="+mn-lt"/>
          <a:ea typeface="+mn-ea"/>
          <a:cs typeface="+mn-cs"/>
        </a:defRPr>
      </a:lvl7pPr>
      <a:lvl8pPr marL="3812637" algn="l" defTabSz="1089325" rtl="0" eaLnBrk="1" latinLnBrk="0" hangingPunct="1">
        <a:defRPr sz="2100" kern="1200">
          <a:solidFill>
            <a:schemeClr val="tx1"/>
          </a:solidFill>
          <a:latin typeface="+mn-lt"/>
          <a:ea typeface="+mn-ea"/>
          <a:cs typeface="+mn-cs"/>
        </a:defRPr>
      </a:lvl8pPr>
      <a:lvl9pPr marL="4357299" algn="l" defTabSz="108932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du.dataguru.c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ctrTitle"/>
          </p:nvPr>
        </p:nvSpPr>
        <p:spPr>
          <a:xfrm>
            <a:off x="816263" y="5302437"/>
            <a:ext cx="10668285" cy="844324"/>
          </a:xfrm>
        </p:spPr>
        <p:txBody>
          <a:bodyPr>
            <a:normAutofit fontScale="90000"/>
          </a:bodyPr>
          <a:lstStyle/>
          <a:p>
            <a:pPr algn="ctr" eaLnBrk="1" hangingPunct="1">
              <a:lnSpc>
                <a:spcPct val="150000"/>
              </a:lnSpc>
            </a:pPr>
            <a:r>
              <a:rPr lang="zh-CN" altLang="en-US" dirty="0" smtClean="0"/>
              <a:t>深入浅出设计模式 </a:t>
            </a:r>
            <a:r>
              <a:rPr lang="zh-CN" altLang="en-US" dirty="0" smtClean="0"/>
              <a:t>第</a:t>
            </a:r>
            <a:r>
              <a:rPr lang="en-US" altLang="zh-CN" dirty="0" smtClean="0"/>
              <a:t>11</a:t>
            </a:r>
            <a:r>
              <a:rPr lang="zh-CN" altLang="en-US" dirty="0" smtClean="0"/>
              <a:t>周</a:t>
            </a:r>
            <a:endParaRPr lang="zh-CN" altLang="en-US" dirty="0" smtClean="0"/>
          </a:p>
        </p:txBody>
      </p:sp>
      <p:pic>
        <p:nvPicPr>
          <p:cNvPr id="43009" name="Picture 1"/>
          <p:cNvPicPr>
            <a:picLocks noChangeAspect="1" noChangeArrowheads="1"/>
          </p:cNvPicPr>
          <p:nvPr/>
        </p:nvPicPr>
        <p:blipFill>
          <a:blip r:embed="rId3" cstate="print"/>
          <a:srcRect/>
          <a:stretch>
            <a:fillRect/>
          </a:stretch>
        </p:blipFill>
        <p:spPr bwMode="auto">
          <a:xfrm>
            <a:off x="2357934" y="1485578"/>
            <a:ext cx="7560840" cy="36339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反模式参考模型</a:t>
            </a:r>
          </a:p>
        </p:txBody>
      </p:sp>
      <p:sp>
        <p:nvSpPr>
          <p:cNvPr id="3" name="内容占位符 2"/>
          <p:cNvSpPr>
            <a:spLocks noGrp="1"/>
          </p:cNvSpPr>
          <p:nvPr>
            <p:ph idx="1"/>
          </p:nvPr>
        </p:nvSpPr>
        <p:spPr/>
        <p:txBody>
          <a:bodyPr/>
          <a:lstStyle/>
          <a:p>
            <a:endParaRPr lang="zh-CN"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758" y="2305794"/>
            <a:ext cx="10209213"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846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反模式参考模型</a:t>
            </a:r>
          </a:p>
        </p:txBody>
      </p:sp>
      <p:sp>
        <p:nvSpPr>
          <p:cNvPr id="3" name="内容占位符 2"/>
          <p:cNvSpPr>
            <a:spLocks noGrp="1"/>
          </p:cNvSpPr>
          <p:nvPr>
            <p:ph idx="1"/>
          </p:nvPr>
        </p:nvSpPr>
        <p:spPr/>
        <p:txBody>
          <a:bodyPr/>
          <a:lstStyle/>
          <a:p>
            <a:r>
              <a:rPr lang="zh-CN" altLang="en-US" dirty="0" smtClean="0"/>
              <a:t>软件设计层次模型</a:t>
            </a:r>
            <a:endParaRPr lang="en-US" altLang="zh-CN" dirty="0" smtClean="0"/>
          </a:p>
          <a:p>
            <a:pPr lvl="1"/>
            <a:r>
              <a:rPr lang="zh-CN" altLang="en-US" dirty="0" smtClean="0"/>
              <a:t>对象和类</a:t>
            </a:r>
            <a:endParaRPr lang="en-US" altLang="zh-CN" dirty="0" smtClean="0"/>
          </a:p>
          <a:p>
            <a:pPr lvl="1"/>
            <a:r>
              <a:rPr lang="zh-CN" altLang="en-US" dirty="0" smtClean="0"/>
              <a:t>微架构</a:t>
            </a:r>
            <a:endParaRPr lang="en-US" altLang="zh-CN" dirty="0" smtClean="0"/>
          </a:p>
          <a:p>
            <a:pPr lvl="1"/>
            <a:r>
              <a:rPr lang="zh-CN" altLang="en-US" dirty="0" smtClean="0"/>
              <a:t>框架</a:t>
            </a:r>
            <a:endParaRPr lang="en-US" altLang="zh-CN" dirty="0" smtClean="0"/>
          </a:p>
          <a:p>
            <a:pPr lvl="1"/>
            <a:r>
              <a:rPr lang="zh-CN" altLang="en-US" dirty="0" smtClean="0"/>
              <a:t>应用层 （</a:t>
            </a:r>
            <a:r>
              <a:rPr lang="en-US" altLang="zh-CN" dirty="0" smtClean="0"/>
              <a:t>GUI </a:t>
            </a:r>
            <a:r>
              <a:rPr lang="zh-CN" altLang="en-US" dirty="0" smtClean="0"/>
              <a:t>对象封装）</a:t>
            </a:r>
            <a:endParaRPr lang="en-US" altLang="zh-CN" dirty="0" smtClean="0"/>
          </a:p>
          <a:p>
            <a:pPr lvl="1"/>
            <a:r>
              <a:rPr lang="zh-CN" altLang="en-US" dirty="0" smtClean="0"/>
              <a:t>系统层 （横向和纵向接口 元数据）</a:t>
            </a:r>
            <a:endParaRPr lang="en-US" altLang="zh-CN" dirty="0" smtClean="0"/>
          </a:p>
          <a:p>
            <a:pPr lvl="1"/>
            <a:r>
              <a:rPr lang="zh-CN" altLang="en-US" dirty="0" smtClean="0"/>
              <a:t>企业层 （基础结构 策略）</a:t>
            </a:r>
            <a:endParaRPr lang="en-US" altLang="zh-CN" dirty="0" smtClean="0"/>
          </a:p>
          <a:p>
            <a:pPr lvl="1"/>
            <a:r>
              <a:rPr lang="zh-CN" altLang="en-US" dirty="0" smtClean="0"/>
              <a:t>全球</a:t>
            </a:r>
            <a:r>
              <a:rPr lang="en-US" altLang="zh-CN" dirty="0" smtClean="0"/>
              <a:t>/</a:t>
            </a:r>
            <a:r>
              <a:rPr lang="zh-CN" altLang="en-US" dirty="0" smtClean="0"/>
              <a:t>行业层（标准）</a:t>
            </a:r>
            <a:endParaRPr lang="en-US" altLang="zh-CN" dirty="0" smtClean="0"/>
          </a:p>
          <a:p>
            <a:endParaRPr lang="zh-CN"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2390" y="1269554"/>
            <a:ext cx="4958730" cy="4841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8246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常见的开发反</a:t>
            </a:r>
            <a:r>
              <a:rPr lang="zh-CN" altLang="en-US" dirty="0" smtClean="0"/>
              <a:t>模式</a:t>
            </a:r>
            <a:endParaRPr lang="zh-CN" altLang="en-US" dirty="0"/>
          </a:p>
        </p:txBody>
      </p:sp>
      <p:sp>
        <p:nvSpPr>
          <p:cNvPr id="3" name="内容占位符 2"/>
          <p:cNvSpPr>
            <a:spLocks noGrp="1"/>
          </p:cNvSpPr>
          <p:nvPr>
            <p:ph idx="1"/>
          </p:nvPr>
        </p:nvSpPr>
        <p:spPr/>
        <p:txBody>
          <a:bodyPr/>
          <a:lstStyle/>
          <a:p>
            <a:r>
              <a:rPr lang="en-US" altLang="zh-CN" dirty="0" smtClean="0"/>
              <a:t>The Blob </a:t>
            </a:r>
            <a:r>
              <a:rPr lang="zh-CN" altLang="en-US" dirty="0" smtClean="0"/>
              <a:t>胖球 上帝类</a:t>
            </a:r>
            <a:endParaRPr lang="en-US" altLang="zh-CN" dirty="0" smtClean="0"/>
          </a:p>
          <a:p>
            <a:pPr lvl="1"/>
            <a:r>
              <a:rPr lang="zh-CN" altLang="en-US" dirty="0"/>
              <a:t>一</a:t>
            </a:r>
            <a:r>
              <a:rPr lang="zh-CN" altLang="en-US" dirty="0" smtClean="0"/>
              <a:t>个类承担了过多的职责</a:t>
            </a:r>
            <a:endParaRPr lang="en-US" altLang="zh-CN" dirty="0" smtClean="0"/>
          </a:p>
          <a:p>
            <a:pPr lvl="1"/>
            <a:r>
              <a:rPr lang="zh-CN" altLang="en-US" dirty="0" smtClean="0"/>
              <a:t>单个类有大量属性，方法</a:t>
            </a:r>
            <a:endParaRPr lang="en-US" altLang="zh-CN" dirty="0" smtClean="0"/>
          </a:p>
          <a:p>
            <a:pPr lvl="1"/>
            <a:r>
              <a:rPr lang="zh-CN" altLang="en-US" dirty="0" smtClean="0"/>
              <a:t>大量属性方法缺乏关联性</a:t>
            </a:r>
            <a:endParaRPr lang="en-US" altLang="zh-CN" dirty="0" smtClean="0"/>
          </a:p>
          <a:p>
            <a:pPr lvl="1"/>
            <a:r>
              <a:rPr lang="zh-CN" altLang="en-US" dirty="0" smtClean="0"/>
              <a:t>没有面向对象设计</a:t>
            </a:r>
            <a:endParaRPr lang="en-US" altLang="zh-CN" dirty="0" smtClean="0"/>
          </a:p>
          <a:p>
            <a:pPr lvl="1"/>
            <a:r>
              <a:rPr lang="zh-CN" altLang="en-US" dirty="0" smtClean="0"/>
              <a:t>无法测试和复用</a:t>
            </a:r>
            <a:endParaRPr lang="en-US" altLang="zh-CN" dirty="0" smtClean="0"/>
          </a:p>
          <a:p>
            <a:pPr lvl="1"/>
            <a:endParaRPr lang="zh-CN"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8414" y="1197546"/>
            <a:ext cx="4765723" cy="4921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2965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常见的开发反</a:t>
            </a:r>
            <a:r>
              <a:rPr lang="zh-CN" altLang="en-US" dirty="0" smtClean="0"/>
              <a:t>模式（</a:t>
            </a:r>
            <a:r>
              <a:rPr lang="en-US" altLang="zh-CN" dirty="0"/>
              <a:t> The Blob </a:t>
            </a:r>
            <a:r>
              <a:rPr lang="zh-CN" altLang="en-US" dirty="0" smtClean="0"/>
              <a:t>）</a:t>
            </a:r>
            <a:endParaRPr lang="zh-CN" altLang="en-US" dirty="0"/>
          </a:p>
        </p:txBody>
      </p:sp>
      <p:sp>
        <p:nvSpPr>
          <p:cNvPr id="3" name="内容占位符 2"/>
          <p:cNvSpPr>
            <a:spLocks noGrp="1"/>
          </p:cNvSpPr>
          <p:nvPr>
            <p:ph idx="1"/>
          </p:nvPr>
        </p:nvSpPr>
        <p:spPr/>
        <p:txBody>
          <a:bodyPr/>
          <a:lstStyle/>
          <a:p>
            <a:r>
              <a:rPr lang="zh-CN" altLang="en-US" dirty="0" smtClean="0"/>
              <a:t>例外</a:t>
            </a:r>
            <a:r>
              <a:rPr lang="en-US" altLang="zh-CN" dirty="0" smtClean="0"/>
              <a:t>	</a:t>
            </a:r>
          </a:p>
          <a:p>
            <a:pPr lvl="1"/>
            <a:r>
              <a:rPr lang="zh-CN" altLang="en-US" dirty="0" smtClean="0"/>
              <a:t>在遗留系统中可以接受</a:t>
            </a:r>
            <a:r>
              <a:rPr lang="en-US" altLang="zh-CN" dirty="0" smtClean="0"/>
              <a:t>The Blob</a:t>
            </a:r>
            <a:r>
              <a:rPr lang="zh-CN" altLang="en-US" dirty="0" smtClean="0"/>
              <a:t>，只需要提供一层封装代码即可</a:t>
            </a:r>
            <a:endParaRPr lang="en-US" altLang="zh-CN" dirty="0" smtClean="0"/>
          </a:p>
          <a:p>
            <a:r>
              <a:rPr lang="zh-CN" altLang="en-US" dirty="0" smtClean="0"/>
              <a:t>如何重构</a:t>
            </a:r>
            <a:endParaRPr lang="en-US" altLang="zh-CN" dirty="0" smtClean="0"/>
          </a:p>
          <a:p>
            <a:pPr lvl="1"/>
            <a:r>
              <a:rPr lang="zh-CN" altLang="en-US" dirty="0" smtClean="0"/>
              <a:t>只将相关方法放一起</a:t>
            </a:r>
            <a:endParaRPr lang="en-US" altLang="zh-CN" dirty="0" smtClean="0"/>
          </a:p>
          <a:p>
            <a:pPr lvl="1"/>
            <a:r>
              <a:rPr lang="zh-CN" altLang="en-US" dirty="0" smtClean="0"/>
              <a:t>去掉冗余的耦合</a:t>
            </a:r>
            <a:endParaRPr lang="en-US" altLang="zh-CN" dirty="0" smtClean="0"/>
          </a:p>
          <a:p>
            <a:pPr lvl="1"/>
            <a:r>
              <a:rPr lang="zh-CN" altLang="en-US" dirty="0" smtClean="0"/>
              <a:t>梳理对象关系</a:t>
            </a:r>
            <a:endParaRPr lang="en-US" altLang="zh-CN" dirty="0" smtClean="0"/>
          </a:p>
          <a:p>
            <a:pPr lvl="2"/>
            <a:r>
              <a:rPr lang="zh-CN" altLang="en-US" dirty="0" smtClean="0"/>
              <a:t>聚合关系</a:t>
            </a:r>
            <a:endParaRPr lang="en-US" altLang="zh-CN" dirty="0" smtClean="0"/>
          </a:p>
          <a:p>
            <a:pPr lvl="2"/>
            <a:r>
              <a:rPr lang="zh-CN" altLang="en-US" dirty="0" smtClean="0"/>
              <a:t>继承关系</a:t>
            </a:r>
            <a:endParaRPr lang="en-US" altLang="zh-CN" dirty="0" smtClean="0"/>
          </a:p>
          <a:p>
            <a:pPr lvl="1"/>
            <a:endParaRPr lang="zh-CN" alt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4398" y="2068573"/>
            <a:ext cx="4041115" cy="393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0976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常见的开发反模式（</a:t>
            </a:r>
            <a:r>
              <a:rPr lang="en-US" altLang="zh-CN" dirty="0"/>
              <a:t> The Blob </a:t>
            </a:r>
            <a:r>
              <a:rPr lang="zh-CN" altLang="en-US" dirty="0"/>
              <a:t>）</a:t>
            </a:r>
          </a:p>
        </p:txBody>
      </p:sp>
      <p:sp>
        <p:nvSpPr>
          <p:cNvPr id="3" name="内容占位符 2"/>
          <p:cNvSpPr>
            <a:spLocks noGrp="1"/>
          </p:cNvSpPr>
          <p:nvPr>
            <p:ph idx="1"/>
          </p:nvPr>
        </p:nvSpPr>
        <p:spPr>
          <a:xfrm>
            <a:off x="610235" y="1197546"/>
            <a:ext cx="6500227" cy="5041187"/>
          </a:xfrm>
        </p:spPr>
        <p:txBody>
          <a:bodyPr/>
          <a:lstStyle/>
          <a:p>
            <a:r>
              <a:rPr lang="zh-CN" altLang="en-US" dirty="0" smtClean="0"/>
              <a:t>完全重构</a:t>
            </a:r>
            <a:r>
              <a:rPr lang="en-US" altLang="zh-CN" dirty="0" smtClean="0"/>
              <a:t>The Blob</a:t>
            </a:r>
            <a:r>
              <a:rPr lang="zh-CN" altLang="en-US" dirty="0" smtClean="0"/>
              <a:t>可能是非常巨大和困难的</a:t>
            </a:r>
            <a:endParaRPr lang="en-US" altLang="zh-CN" dirty="0" smtClean="0"/>
          </a:p>
          <a:p>
            <a:r>
              <a:rPr lang="zh-CN" altLang="en-US" dirty="0" smtClean="0"/>
              <a:t>可以折中提供</a:t>
            </a:r>
            <a:r>
              <a:rPr lang="en-US" altLang="zh-CN" dirty="0" smtClean="0"/>
              <a:t>80%</a:t>
            </a:r>
            <a:r>
              <a:rPr lang="zh-CN" altLang="en-US" dirty="0" smtClean="0"/>
              <a:t>的解决方法。适度减少</a:t>
            </a:r>
            <a:r>
              <a:rPr lang="en-US" altLang="zh-CN" dirty="0" smtClean="0"/>
              <a:t>The Blob</a:t>
            </a:r>
            <a:r>
              <a:rPr lang="zh-CN" altLang="en-US" dirty="0" smtClean="0"/>
              <a:t>功能，让它从控制器变成协调器。</a:t>
            </a:r>
            <a:endParaRPr lang="en-US" altLang="zh-CN" dirty="0" smtClean="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8494" y="1277053"/>
            <a:ext cx="4286847" cy="4599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341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常见的开发反模式</a:t>
            </a:r>
          </a:p>
        </p:txBody>
      </p:sp>
      <p:sp>
        <p:nvSpPr>
          <p:cNvPr id="3" name="内容占位符 2"/>
          <p:cNvSpPr>
            <a:spLocks noGrp="1"/>
          </p:cNvSpPr>
          <p:nvPr>
            <p:ph idx="1"/>
          </p:nvPr>
        </p:nvSpPr>
        <p:spPr/>
        <p:txBody>
          <a:bodyPr/>
          <a:lstStyle/>
          <a:p>
            <a:r>
              <a:rPr lang="en-US" altLang="zh-CN" dirty="0" smtClean="0"/>
              <a:t>Continuous Obsolescence </a:t>
            </a:r>
            <a:r>
              <a:rPr lang="zh-CN" altLang="en-US" dirty="0" smtClean="0"/>
              <a:t>持续过时</a:t>
            </a:r>
            <a:endParaRPr lang="en-US" altLang="zh-CN" dirty="0" smtClean="0"/>
          </a:p>
          <a:p>
            <a:pPr lvl="1"/>
            <a:r>
              <a:rPr lang="zh-CN" altLang="en-US" dirty="0" smtClean="0"/>
              <a:t>技术变化非常迅速，开发人员难以跟上当前版本，无法找到可以共同工作的产品发布组合</a:t>
            </a:r>
            <a:endParaRPr lang="en-US" altLang="zh-CN" dirty="0" smtClean="0"/>
          </a:p>
          <a:p>
            <a:pPr lvl="1"/>
            <a:r>
              <a:rPr lang="zh-CN" altLang="en-US" dirty="0" smtClean="0"/>
              <a:t>比如</a:t>
            </a:r>
            <a:endParaRPr lang="en-US" altLang="zh-CN" dirty="0" smtClean="0"/>
          </a:p>
          <a:p>
            <a:pPr lvl="2"/>
            <a:r>
              <a:rPr lang="en-US" altLang="zh-CN" dirty="0" smtClean="0"/>
              <a:t>Java 1.x</a:t>
            </a:r>
            <a:r>
              <a:rPr lang="zh-CN" altLang="en-US" dirty="0" smtClean="0"/>
              <a:t>的书出版时，新的</a:t>
            </a:r>
            <a:r>
              <a:rPr lang="en-US" altLang="zh-CN" dirty="0" smtClean="0"/>
              <a:t>JDK</a:t>
            </a:r>
            <a:r>
              <a:rPr lang="zh-CN" altLang="en-US" dirty="0" smtClean="0"/>
              <a:t>已经让这些技术过时</a:t>
            </a:r>
            <a:endParaRPr lang="en-US" altLang="zh-CN" dirty="0" smtClean="0"/>
          </a:p>
          <a:p>
            <a:pPr lvl="2"/>
            <a:r>
              <a:rPr lang="zh-CN" altLang="en-US" dirty="0" smtClean="0"/>
              <a:t>微软的 </a:t>
            </a:r>
            <a:r>
              <a:rPr lang="en-US" altLang="zh-CN" dirty="0" smtClean="0"/>
              <a:t>DDE  OLE 1.0 OLE 2.0 COM</a:t>
            </a:r>
            <a:r>
              <a:rPr lang="zh-CN" altLang="en-US" dirty="0"/>
              <a:t>　</a:t>
            </a:r>
            <a:r>
              <a:rPr lang="en-US" altLang="zh-CN" dirty="0" smtClean="0"/>
              <a:t>ActiveX DCOM COM+</a:t>
            </a:r>
          </a:p>
          <a:p>
            <a:pPr lvl="1"/>
            <a:r>
              <a:rPr lang="zh-CN" altLang="en-US" dirty="0" smtClean="0"/>
              <a:t>重构方案</a:t>
            </a:r>
            <a:endParaRPr lang="en-US" altLang="zh-CN" dirty="0" smtClean="0"/>
          </a:p>
          <a:p>
            <a:pPr lvl="2"/>
            <a:r>
              <a:rPr lang="zh-CN" altLang="en-US" dirty="0" smtClean="0"/>
              <a:t>尽可能使用开放标准的技术</a:t>
            </a:r>
            <a:endParaRPr lang="en-US" altLang="zh-CN" dirty="0" smtClean="0"/>
          </a:p>
          <a:p>
            <a:pPr lvl="2"/>
            <a:r>
              <a:rPr lang="zh-CN" altLang="en-US" dirty="0" smtClean="0"/>
              <a:t>标准的技术相对稳定</a:t>
            </a:r>
            <a:endParaRPr lang="zh-CN" altLang="en-US" dirty="0"/>
          </a:p>
        </p:txBody>
      </p:sp>
    </p:spTree>
    <p:extLst>
      <p:ext uri="{BB962C8B-B14F-4D97-AF65-F5344CB8AC3E}">
        <p14:creationId xmlns:p14="http://schemas.microsoft.com/office/powerpoint/2010/main" val="3865417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常见的开发反模式</a:t>
            </a:r>
          </a:p>
        </p:txBody>
      </p:sp>
      <p:sp>
        <p:nvSpPr>
          <p:cNvPr id="3" name="内容占位符 2"/>
          <p:cNvSpPr>
            <a:spLocks noGrp="1"/>
          </p:cNvSpPr>
          <p:nvPr>
            <p:ph idx="1"/>
          </p:nvPr>
        </p:nvSpPr>
        <p:spPr/>
        <p:txBody>
          <a:bodyPr/>
          <a:lstStyle/>
          <a:p>
            <a:r>
              <a:rPr lang="en-US" altLang="zh-CN" dirty="0" smtClean="0"/>
              <a:t>Lava Flow </a:t>
            </a:r>
            <a:r>
              <a:rPr lang="zh-CN" altLang="en-US" dirty="0" smtClean="0"/>
              <a:t>岩浆流  </a:t>
            </a:r>
            <a:r>
              <a:rPr lang="en-US" altLang="zh-CN" dirty="0" smtClean="0"/>
              <a:t>Dead Code </a:t>
            </a:r>
            <a:r>
              <a:rPr lang="zh-CN" altLang="en-US" dirty="0" smtClean="0"/>
              <a:t>死代码</a:t>
            </a:r>
            <a:endParaRPr lang="en-US" altLang="zh-CN" dirty="0" smtClean="0"/>
          </a:p>
          <a:p>
            <a:pPr lvl="1"/>
            <a:r>
              <a:rPr lang="zh-CN" altLang="en-US" dirty="0" smtClean="0"/>
              <a:t>系统中留下大量无用的代码</a:t>
            </a:r>
            <a:endParaRPr lang="en-US" altLang="zh-CN" dirty="0" smtClean="0"/>
          </a:p>
          <a:p>
            <a:pPr lvl="1"/>
            <a:r>
              <a:rPr lang="zh-CN" altLang="en-US" dirty="0"/>
              <a:t>没有</a:t>
            </a:r>
            <a:r>
              <a:rPr lang="zh-CN" altLang="en-US" dirty="0" smtClean="0"/>
              <a:t>人知道是干嘛的，也没有人愿意去改动或者删除它</a:t>
            </a:r>
            <a:endParaRPr lang="en-US" altLang="zh-CN" dirty="0" smtClean="0"/>
          </a:p>
          <a:p>
            <a:pPr lvl="1"/>
            <a:r>
              <a:rPr lang="zh-CN" altLang="en-US" dirty="0" smtClean="0"/>
              <a:t>分析</a:t>
            </a:r>
            <a:r>
              <a:rPr lang="en-US" altLang="zh-CN" dirty="0" smtClean="0"/>
              <a:t>Lava Flow</a:t>
            </a:r>
            <a:r>
              <a:rPr lang="zh-CN" altLang="en-US" dirty="0" smtClean="0"/>
              <a:t>需要大量成本</a:t>
            </a:r>
            <a:endParaRPr lang="en-US" altLang="zh-CN" dirty="0" smtClean="0"/>
          </a:p>
          <a:p>
            <a:pPr lvl="1"/>
            <a:r>
              <a:rPr lang="zh-CN" altLang="en-US" dirty="0" smtClean="0"/>
              <a:t>浪费内存空间</a:t>
            </a:r>
            <a:endParaRPr lang="en-US" altLang="zh-CN" dirty="0" smtClean="0"/>
          </a:p>
          <a:p>
            <a:pPr lvl="1"/>
            <a:endParaRPr lang="en-US" altLang="zh-CN" dirty="0" smtClean="0"/>
          </a:p>
          <a:p>
            <a:pPr lvl="1"/>
            <a:endParaRPr lang="zh-CN" altLang="en-US" dirty="0"/>
          </a:p>
        </p:txBody>
      </p:sp>
    </p:spTree>
    <p:extLst>
      <p:ext uri="{BB962C8B-B14F-4D97-AF65-F5344CB8AC3E}">
        <p14:creationId xmlns:p14="http://schemas.microsoft.com/office/powerpoint/2010/main" val="3498232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常见的开发反</a:t>
            </a:r>
            <a:r>
              <a:rPr lang="zh-CN" altLang="en-US" dirty="0" smtClean="0"/>
              <a:t>模式（</a:t>
            </a:r>
            <a:r>
              <a:rPr lang="en-US" altLang="zh-CN" dirty="0"/>
              <a:t> Lava Flow </a:t>
            </a:r>
            <a:r>
              <a:rPr lang="zh-CN" altLang="en-US" dirty="0" smtClean="0"/>
              <a:t>）</a:t>
            </a:r>
            <a:endParaRPr lang="zh-CN" altLang="en-US" dirty="0"/>
          </a:p>
        </p:txBody>
      </p:sp>
      <p:sp>
        <p:nvSpPr>
          <p:cNvPr id="3" name="内容占位符 2"/>
          <p:cNvSpPr>
            <a:spLocks noGrp="1"/>
          </p:cNvSpPr>
          <p:nvPr>
            <p:ph idx="1"/>
          </p:nvPr>
        </p:nvSpPr>
        <p:spPr/>
        <p:txBody>
          <a:bodyPr/>
          <a:lstStyle/>
          <a:p>
            <a:r>
              <a:rPr lang="zh-CN" altLang="en-US" dirty="0" smtClean="0"/>
              <a:t>后果</a:t>
            </a:r>
            <a:endParaRPr lang="en-US" altLang="zh-CN" dirty="0" smtClean="0"/>
          </a:p>
          <a:p>
            <a:pPr lvl="1"/>
            <a:r>
              <a:rPr lang="zh-CN" altLang="en-US" dirty="0" smtClean="0"/>
              <a:t>系统中频繁出现支离破碎 无法理解的代码</a:t>
            </a:r>
            <a:endParaRPr lang="en-US" altLang="zh-CN" dirty="0" smtClean="0"/>
          </a:p>
          <a:p>
            <a:pPr lvl="1"/>
            <a:r>
              <a:rPr lang="zh-CN" altLang="en-US" dirty="0"/>
              <a:t>整</a:t>
            </a:r>
            <a:r>
              <a:rPr lang="zh-CN" altLang="en-US" dirty="0" smtClean="0"/>
              <a:t>段注释掉代码而没有解释和文档</a:t>
            </a:r>
            <a:endParaRPr lang="en-US" altLang="zh-CN" dirty="0" smtClean="0"/>
          </a:p>
          <a:p>
            <a:pPr lvl="1"/>
            <a:r>
              <a:rPr lang="zh-CN" altLang="en-US" dirty="0" smtClean="0"/>
              <a:t>阻碍开发人员充分理解架构</a:t>
            </a:r>
            <a:endParaRPr lang="en-US" altLang="zh-CN" dirty="0" smtClean="0"/>
          </a:p>
          <a:p>
            <a:r>
              <a:rPr lang="zh-CN" altLang="en-US" dirty="0" smtClean="0"/>
              <a:t>原因</a:t>
            </a:r>
            <a:endParaRPr lang="en-US" altLang="zh-CN" dirty="0" smtClean="0"/>
          </a:p>
          <a:p>
            <a:pPr lvl="1"/>
            <a:r>
              <a:rPr lang="zh-CN" altLang="en-US" dirty="0" smtClean="0"/>
              <a:t>未完成的代码未受控制的分发</a:t>
            </a:r>
            <a:endParaRPr lang="en-US" altLang="zh-CN" dirty="0" smtClean="0"/>
          </a:p>
          <a:p>
            <a:pPr lvl="1"/>
            <a:r>
              <a:rPr lang="zh-CN" altLang="en-US" dirty="0" smtClean="0"/>
              <a:t>研发测试代码写入产品中</a:t>
            </a:r>
            <a:endParaRPr lang="en-US" altLang="zh-CN" dirty="0" smtClean="0"/>
          </a:p>
          <a:p>
            <a:pPr lvl="1"/>
            <a:r>
              <a:rPr lang="zh-CN" altLang="en-US" dirty="0" smtClean="0"/>
              <a:t>缺乏配置管理</a:t>
            </a:r>
            <a:endParaRPr lang="en-US" altLang="zh-CN" dirty="0" smtClean="0"/>
          </a:p>
          <a:p>
            <a:pPr lvl="1"/>
            <a:r>
              <a:rPr lang="zh-CN" altLang="en-US" dirty="0" smtClean="0"/>
              <a:t>需求不断变化，目标不清晰，反复的开发过程</a:t>
            </a:r>
            <a:endParaRPr lang="en-US" altLang="zh-CN" dirty="0" smtClean="0"/>
          </a:p>
          <a:p>
            <a:pPr lvl="1"/>
            <a:endParaRPr lang="zh-CN" altLang="en-US" dirty="0"/>
          </a:p>
        </p:txBody>
      </p:sp>
    </p:spTree>
    <p:extLst>
      <p:ext uri="{BB962C8B-B14F-4D97-AF65-F5344CB8AC3E}">
        <p14:creationId xmlns:p14="http://schemas.microsoft.com/office/powerpoint/2010/main" val="1945359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常见的开发反模式（</a:t>
            </a:r>
            <a:r>
              <a:rPr lang="en-US" altLang="zh-CN" dirty="0"/>
              <a:t> Lava Flow </a:t>
            </a:r>
            <a:r>
              <a:rPr lang="zh-CN" altLang="en-US" dirty="0"/>
              <a:t>）</a:t>
            </a:r>
          </a:p>
        </p:txBody>
      </p:sp>
      <p:sp>
        <p:nvSpPr>
          <p:cNvPr id="3" name="内容占位符 2"/>
          <p:cNvSpPr>
            <a:spLocks noGrp="1"/>
          </p:cNvSpPr>
          <p:nvPr>
            <p:ph idx="1"/>
          </p:nvPr>
        </p:nvSpPr>
        <p:spPr/>
        <p:txBody>
          <a:bodyPr/>
          <a:lstStyle/>
          <a:p>
            <a:r>
              <a:rPr lang="zh-CN" altLang="en-US" dirty="0" smtClean="0"/>
              <a:t>重构方案</a:t>
            </a:r>
            <a:endParaRPr lang="en-US" altLang="zh-CN" dirty="0" smtClean="0"/>
          </a:p>
          <a:p>
            <a:pPr lvl="1"/>
            <a:r>
              <a:rPr lang="zh-CN" altLang="en-US" dirty="0" smtClean="0"/>
              <a:t>软件开发一开始软件架构必须受到配置管理过程的支撑</a:t>
            </a:r>
            <a:endParaRPr lang="en-US" altLang="zh-CN" dirty="0" smtClean="0"/>
          </a:p>
          <a:p>
            <a:pPr lvl="1"/>
            <a:r>
              <a:rPr lang="zh-CN" altLang="en-US" dirty="0" smtClean="0"/>
              <a:t>为避免</a:t>
            </a:r>
            <a:r>
              <a:rPr lang="en-US" altLang="zh-CN" dirty="0" smtClean="0"/>
              <a:t>Lava Flow</a:t>
            </a:r>
            <a:r>
              <a:rPr lang="zh-CN" altLang="en-US" dirty="0" smtClean="0"/>
              <a:t>应建立完善的接口层次，做到面向接口编程</a:t>
            </a:r>
            <a:endParaRPr lang="en-US" altLang="zh-CN" dirty="0" smtClean="0"/>
          </a:p>
          <a:p>
            <a:pPr lvl="1"/>
            <a:r>
              <a:rPr lang="zh-CN" altLang="en-US" dirty="0"/>
              <a:t>已经出现的</a:t>
            </a:r>
            <a:r>
              <a:rPr lang="en-US" altLang="zh-CN" dirty="0"/>
              <a:t>Lava Flow</a:t>
            </a:r>
            <a:r>
              <a:rPr lang="zh-CN" altLang="en-US" dirty="0"/>
              <a:t>没有太好的办法</a:t>
            </a:r>
            <a:r>
              <a:rPr lang="zh-CN" altLang="en-US" dirty="0" smtClean="0"/>
              <a:t>处理</a:t>
            </a:r>
            <a:endParaRPr lang="en-US" altLang="zh-CN" dirty="0"/>
          </a:p>
          <a:p>
            <a:pPr lvl="1"/>
            <a:r>
              <a:rPr lang="zh-CN" altLang="en-US" dirty="0" smtClean="0"/>
              <a:t>修复</a:t>
            </a:r>
            <a:r>
              <a:rPr lang="en-US" altLang="zh-CN" dirty="0" smtClean="0"/>
              <a:t>Lava Flow</a:t>
            </a:r>
            <a:r>
              <a:rPr lang="zh-CN" altLang="en-US" dirty="0" smtClean="0"/>
              <a:t>过程中可能出现错误，此时要研究系统依赖，避免操之过急</a:t>
            </a:r>
            <a:endParaRPr lang="en-US" altLang="zh-CN" dirty="0"/>
          </a:p>
        </p:txBody>
      </p:sp>
    </p:spTree>
    <p:extLst>
      <p:ext uri="{BB962C8B-B14F-4D97-AF65-F5344CB8AC3E}">
        <p14:creationId xmlns:p14="http://schemas.microsoft.com/office/powerpoint/2010/main" val="3598073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常见的开发反模式</a:t>
            </a:r>
          </a:p>
        </p:txBody>
      </p:sp>
      <p:sp>
        <p:nvSpPr>
          <p:cNvPr id="3" name="内容占位符 2"/>
          <p:cNvSpPr>
            <a:spLocks noGrp="1"/>
          </p:cNvSpPr>
          <p:nvPr>
            <p:ph idx="1"/>
          </p:nvPr>
        </p:nvSpPr>
        <p:spPr/>
        <p:txBody>
          <a:bodyPr/>
          <a:lstStyle/>
          <a:p>
            <a:r>
              <a:rPr lang="en-US" altLang="zh-CN" dirty="0" smtClean="0"/>
              <a:t>Ambiguous Viewpoint </a:t>
            </a:r>
            <a:r>
              <a:rPr lang="zh-CN" altLang="en-US" dirty="0" smtClean="0"/>
              <a:t>模糊视角</a:t>
            </a:r>
            <a:endParaRPr lang="en-US" altLang="zh-CN" dirty="0" smtClean="0"/>
          </a:p>
          <a:p>
            <a:pPr lvl="1"/>
            <a:r>
              <a:rPr lang="zh-CN" altLang="en-US" dirty="0" smtClean="0"/>
              <a:t>面向对象分析和设计没有澄清所表达的视角（业务视角，规范视角，实现视角）</a:t>
            </a:r>
            <a:endParaRPr lang="en-US" altLang="zh-CN" dirty="0" smtClean="0"/>
          </a:p>
          <a:p>
            <a:pPr lvl="2"/>
            <a:r>
              <a:rPr lang="zh-CN" altLang="en-US" dirty="0"/>
              <a:t>业务</a:t>
            </a:r>
            <a:r>
              <a:rPr lang="zh-CN" altLang="en-US" dirty="0" smtClean="0"/>
              <a:t>视角 信息和处理的用户模型</a:t>
            </a:r>
            <a:endParaRPr lang="en-US" altLang="zh-CN" dirty="0"/>
          </a:p>
          <a:p>
            <a:pPr lvl="2"/>
            <a:r>
              <a:rPr lang="zh-CN" altLang="en-US" dirty="0"/>
              <a:t>规范</a:t>
            </a:r>
            <a:r>
              <a:rPr lang="zh-CN" altLang="en-US" dirty="0" smtClean="0"/>
              <a:t>视角 关注接口定义，定义对象之间的软件边界</a:t>
            </a:r>
            <a:endParaRPr lang="en-US" altLang="zh-CN" dirty="0"/>
          </a:p>
          <a:p>
            <a:pPr lvl="2"/>
            <a:r>
              <a:rPr lang="zh-CN" altLang="en-US" dirty="0"/>
              <a:t>实现</a:t>
            </a:r>
            <a:r>
              <a:rPr lang="zh-CN" altLang="en-US" dirty="0" smtClean="0"/>
              <a:t>视角 内部实现，比如设计模式</a:t>
            </a:r>
            <a:endParaRPr lang="en-US" altLang="zh-CN" dirty="0" smtClean="0"/>
          </a:p>
          <a:p>
            <a:pPr lvl="1"/>
            <a:r>
              <a:rPr lang="zh-CN" altLang="en-US" dirty="0" smtClean="0"/>
              <a:t>接口和实现细节无法隔离</a:t>
            </a:r>
            <a:endParaRPr lang="en-US" altLang="zh-CN" dirty="0" smtClean="0"/>
          </a:p>
        </p:txBody>
      </p:sp>
    </p:spTree>
    <p:extLst>
      <p:ext uri="{BB962C8B-B14F-4D97-AF65-F5344CB8AC3E}">
        <p14:creationId xmlns:p14="http://schemas.microsoft.com/office/powerpoint/2010/main" val="4285320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法律声明</a:t>
            </a:r>
            <a:endParaRPr lang="zh-CN" altLang="en-US" dirty="0"/>
          </a:p>
        </p:txBody>
      </p:sp>
      <p:sp>
        <p:nvSpPr>
          <p:cNvPr id="3" name="内容占位符 2"/>
          <p:cNvSpPr>
            <a:spLocks noGrp="1"/>
          </p:cNvSpPr>
          <p:nvPr>
            <p:ph idx="1"/>
          </p:nvPr>
        </p:nvSpPr>
        <p:spPr>
          <a:xfrm>
            <a:off x="610235" y="1429081"/>
            <a:ext cx="10970424" cy="4809652"/>
          </a:xfrm>
        </p:spPr>
        <p:txBody>
          <a:bodyPr/>
          <a:lstStyle/>
          <a:p>
            <a:pPr>
              <a:buNone/>
            </a:pPr>
            <a:r>
              <a:rPr lang="en-US" altLang="zh-CN" sz="3300" b="1" dirty="0" smtClean="0">
                <a:solidFill>
                  <a:srgbClr val="FF0000"/>
                </a:solidFill>
              </a:rPr>
              <a:t>【</a:t>
            </a:r>
            <a:r>
              <a:rPr lang="zh-CN" altLang="en-US" sz="3300" b="1" dirty="0" smtClean="0">
                <a:solidFill>
                  <a:srgbClr val="FF0000"/>
                </a:solidFill>
              </a:rPr>
              <a:t>声明</a:t>
            </a:r>
            <a:r>
              <a:rPr lang="en-US" altLang="zh-CN" sz="3300" b="1" dirty="0" smtClean="0">
                <a:solidFill>
                  <a:srgbClr val="FF0000"/>
                </a:solidFill>
              </a:rPr>
              <a:t>】</a:t>
            </a:r>
            <a:r>
              <a:rPr lang="zh-CN" altLang="en-US" sz="3300" b="1" dirty="0" smtClean="0"/>
              <a:t>本视频和幻灯片为炼数成金网络课程的教学资料，所有资料只能在课程内使用，不得在课程以外范围散播，违者将可能被追究法律和经济责任。</a:t>
            </a:r>
            <a:endParaRPr lang="en-US" altLang="zh-CN" sz="3300" b="1" dirty="0" smtClean="0"/>
          </a:p>
          <a:p>
            <a:pPr>
              <a:buNone/>
            </a:pPr>
            <a:r>
              <a:rPr lang="zh-CN" altLang="en-US" sz="3300" b="1" dirty="0" smtClean="0">
                <a:solidFill>
                  <a:srgbClr val="003399"/>
                </a:solidFill>
              </a:rPr>
              <a:t>课程详情访问炼数成金培训网站</a:t>
            </a:r>
            <a:endParaRPr lang="en-US" altLang="zh-CN" sz="3300" b="1" dirty="0" smtClean="0">
              <a:solidFill>
                <a:srgbClr val="003399"/>
              </a:solidFill>
            </a:endParaRPr>
          </a:p>
          <a:p>
            <a:pPr>
              <a:buNone/>
            </a:pPr>
            <a:r>
              <a:rPr lang="en-US" altLang="zh-CN" sz="3300" b="1" dirty="0" smtClean="0">
                <a:solidFill>
                  <a:srgbClr val="FF0000"/>
                </a:solidFill>
                <a:hlinkClick r:id="rId3"/>
              </a:rPr>
              <a:t>http://edu.dataguru.cn</a:t>
            </a:r>
            <a:endParaRPr lang="en-US" altLang="zh-CN" sz="3300" b="1" dirty="0" smtClean="0">
              <a:solidFill>
                <a:srgbClr val="FF0000"/>
              </a:solidFill>
            </a:endParaRPr>
          </a:p>
          <a:p>
            <a:pPr>
              <a:buNone/>
            </a:pPr>
            <a:endParaRPr lang="en-US" altLang="zh-CN" dirty="0" smtClean="0"/>
          </a:p>
          <a:p>
            <a:pPr>
              <a:buNone/>
            </a:pP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常见的开发反模式</a:t>
            </a:r>
          </a:p>
        </p:txBody>
      </p:sp>
      <p:sp>
        <p:nvSpPr>
          <p:cNvPr id="3" name="内容占位符 2"/>
          <p:cNvSpPr>
            <a:spLocks noGrp="1"/>
          </p:cNvSpPr>
          <p:nvPr>
            <p:ph idx="1"/>
          </p:nvPr>
        </p:nvSpPr>
        <p:spPr/>
        <p:txBody>
          <a:bodyPr/>
          <a:lstStyle/>
          <a:p>
            <a:r>
              <a:rPr lang="en-US" altLang="zh-CN" dirty="0" smtClean="0"/>
              <a:t>Functional Decomposition </a:t>
            </a:r>
            <a:r>
              <a:rPr lang="zh-CN" altLang="en-US" dirty="0" smtClean="0"/>
              <a:t>功能分解</a:t>
            </a:r>
            <a:endParaRPr lang="en-US" altLang="zh-CN" dirty="0" smtClean="0"/>
          </a:p>
          <a:p>
            <a:pPr lvl="1"/>
            <a:r>
              <a:rPr lang="zh-CN" altLang="en-US" dirty="0" smtClean="0"/>
              <a:t>用面向过程的方式写代码</a:t>
            </a:r>
            <a:endParaRPr lang="en-US" altLang="zh-CN" dirty="0" smtClean="0"/>
          </a:p>
          <a:p>
            <a:r>
              <a:rPr lang="zh-CN" altLang="en-US" dirty="0" smtClean="0"/>
              <a:t>症状</a:t>
            </a:r>
            <a:endParaRPr lang="en-US" altLang="zh-CN" dirty="0" smtClean="0"/>
          </a:p>
          <a:p>
            <a:pPr lvl="1"/>
            <a:r>
              <a:rPr lang="zh-CN" altLang="en-US" dirty="0" smtClean="0"/>
              <a:t>比如存在</a:t>
            </a:r>
            <a:r>
              <a:rPr lang="en-US" altLang="zh-CN" dirty="0" err="1" smtClean="0"/>
              <a:t>Caculate_Interest</a:t>
            </a:r>
            <a:r>
              <a:rPr lang="zh-CN" altLang="en-US" dirty="0" smtClean="0"/>
              <a:t>或者</a:t>
            </a:r>
            <a:r>
              <a:rPr lang="en-US" altLang="zh-CN" dirty="0" err="1" smtClean="0"/>
              <a:t>Display_Table</a:t>
            </a:r>
            <a:r>
              <a:rPr lang="en-US" altLang="zh-CN" dirty="0" smtClean="0"/>
              <a:t> </a:t>
            </a:r>
            <a:r>
              <a:rPr lang="zh-CN" altLang="en-US" dirty="0" smtClean="0"/>
              <a:t>作为名称的类</a:t>
            </a:r>
            <a:endParaRPr lang="en-US" altLang="zh-CN" dirty="0" smtClean="0"/>
          </a:p>
          <a:p>
            <a:pPr lvl="1"/>
            <a:r>
              <a:rPr lang="zh-CN" altLang="en-US" dirty="0" smtClean="0"/>
              <a:t>类的所有属性都是私有的</a:t>
            </a:r>
            <a:endParaRPr lang="en-US" altLang="zh-CN" dirty="0" smtClean="0"/>
          </a:p>
          <a:p>
            <a:pPr lvl="1"/>
            <a:r>
              <a:rPr lang="zh-CN" altLang="en-US" dirty="0" smtClean="0"/>
              <a:t>只有单个操作的类</a:t>
            </a:r>
            <a:endParaRPr lang="en-US" altLang="zh-CN" dirty="0" smtClean="0"/>
          </a:p>
          <a:p>
            <a:pPr lvl="1"/>
            <a:r>
              <a:rPr lang="zh-CN" altLang="en-US" dirty="0" smtClean="0"/>
              <a:t>没有利用继承，多态</a:t>
            </a:r>
            <a:endParaRPr lang="en-US" altLang="zh-CN" dirty="0" smtClean="0"/>
          </a:p>
          <a:p>
            <a:pPr lvl="1"/>
            <a:r>
              <a:rPr lang="zh-CN" altLang="en-US" dirty="0" smtClean="0"/>
              <a:t>很难复用</a:t>
            </a:r>
            <a:endParaRPr lang="en-US" altLang="zh-CN" dirty="0" smtClean="0"/>
          </a:p>
          <a:p>
            <a:pPr lvl="1"/>
            <a:r>
              <a:rPr lang="zh-CN" altLang="en-US" dirty="0" smtClean="0"/>
              <a:t>类模型没有意义</a:t>
            </a:r>
            <a:endParaRPr lang="en-US" altLang="zh-CN" dirty="0" smtClean="0"/>
          </a:p>
          <a:p>
            <a:pPr lvl="1"/>
            <a:endParaRPr lang="zh-CN" altLang="en-US" dirty="0"/>
          </a:p>
        </p:txBody>
      </p:sp>
    </p:spTree>
    <p:extLst>
      <p:ext uri="{BB962C8B-B14F-4D97-AF65-F5344CB8AC3E}">
        <p14:creationId xmlns:p14="http://schemas.microsoft.com/office/powerpoint/2010/main" val="2672924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9742" y="405458"/>
            <a:ext cx="9073008" cy="576065"/>
          </a:xfrm>
        </p:spPr>
        <p:txBody>
          <a:bodyPr/>
          <a:lstStyle/>
          <a:p>
            <a:r>
              <a:rPr lang="zh-CN" altLang="en-US" sz="2800" dirty="0"/>
              <a:t>常见的开发反</a:t>
            </a:r>
            <a:r>
              <a:rPr lang="zh-CN" altLang="en-US" sz="2800" dirty="0" smtClean="0"/>
              <a:t>模式（</a:t>
            </a:r>
            <a:r>
              <a:rPr lang="en-US" altLang="zh-CN" sz="2800" dirty="0"/>
              <a:t> Functional Decomposition </a:t>
            </a:r>
            <a:r>
              <a:rPr lang="zh-CN" altLang="en-US" sz="2800" dirty="0" smtClean="0"/>
              <a:t>）</a:t>
            </a:r>
            <a:endParaRPr lang="zh-CN" altLang="en-US" sz="2800" dirty="0"/>
          </a:p>
        </p:txBody>
      </p:sp>
      <p:sp>
        <p:nvSpPr>
          <p:cNvPr id="3" name="内容占位符 2"/>
          <p:cNvSpPr>
            <a:spLocks noGrp="1"/>
          </p:cNvSpPr>
          <p:nvPr>
            <p:ph idx="1"/>
          </p:nvPr>
        </p:nvSpPr>
        <p:spPr/>
        <p:txBody>
          <a:bodyPr/>
          <a:lstStyle/>
          <a:p>
            <a:r>
              <a:rPr lang="zh-CN" altLang="en-US" dirty="0" smtClean="0"/>
              <a:t>原因</a:t>
            </a:r>
            <a:endParaRPr lang="en-US" altLang="zh-CN" dirty="0" smtClean="0"/>
          </a:p>
          <a:p>
            <a:pPr lvl="1"/>
            <a:r>
              <a:rPr lang="zh-CN" altLang="en-US" dirty="0" smtClean="0"/>
              <a:t>缺乏对面向对象的理解</a:t>
            </a:r>
            <a:endParaRPr lang="en-US" altLang="zh-CN" dirty="0" smtClean="0"/>
          </a:p>
          <a:p>
            <a:pPr lvl="1"/>
            <a:r>
              <a:rPr lang="zh-CN" altLang="en-US" dirty="0" smtClean="0"/>
              <a:t>缺乏对架构的实施</a:t>
            </a:r>
            <a:endParaRPr lang="en-US" altLang="zh-CN" dirty="0" smtClean="0"/>
          </a:p>
          <a:p>
            <a:r>
              <a:rPr lang="zh-CN" altLang="en-US" dirty="0" smtClean="0"/>
              <a:t>例外</a:t>
            </a:r>
            <a:endParaRPr lang="en-US" altLang="zh-CN" dirty="0" smtClean="0"/>
          </a:p>
          <a:p>
            <a:pPr lvl="1"/>
            <a:r>
              <a:rPr lang="zh-CN" altLang="en-US" dirty="0" smtClean="0"/>
              <a:t>在不要求使用面向对象的解决方案中，该做法没有问题</a:t>
            </a:r>
            <a:endParaRPr lang="en-US" altLang="zh-CN" dirty="0" smtClean="0"/>
          </a:p>
          <a:p>
            <a:r>
              <a:rPr lang="zh-CN" altLang="en-US" dirty="0" smtClean="0"/>
              <a:t>重构方案</a:t>
            </a:r>
            <a:endParaRPr lang="en-US" altLang="zh-CN" dirty="0" smtClean="0"/>
          </a:p>
          <a:p>
            <a:pPr lvl="1"/>
            <a:r>
              <a:rPr lang="zh-CN" altLang="en-US" dirty="0" smtClean="0"/>
              <a:t>如果类只有一个方法，尝试将它作为其他类的一部分</a:t>
            </a:r>
            <a:endParaRPr lang="en-US" altLang="zh-CN" dirty="0" smtClean="0"/>
          </a:p>
          <a:p>
            <a:pPr lvl="1"/>
            <a:r>
              <a:rPr lang="zh-CN" altLang="en-US" dirty="0" smtClean="0"/>
              <a:t>把数个类合并成满足某个设计目标的类</a:t>
            </a:r>
            <a:endParaRPr lang="en-US" altLang="zh-CN" dirty="0" smtClean="0"/>
          </a:p>
          <a:p>
            <a:pPr lvl="1"/>
            <a:r>
              <a:rPr lang="zh-CN" altLang="en-US" dirty="0" smtClean="0"/>
              <a:t>如果类中没有任何状态，则把它编程函数</a:t>
            </a:r>
            <a:endParaRPr lang="zh-CN" altLang="en-US" dirty="0"/>
          </a:p>
        </p:txBody>
      </p:sp>
    </p:spTree>
    <p:extLst>
      <p:ext uri="{BB962C8B-B14F-4D97-AF65-F5344CB8AC3E}">
        <p14:creationId xmlns:p14="http://schemas.microsoft.com/office/powerpoint/2010/main" val="938231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9742" y="405458"/>
            <a:ext cx="10225136" cy="576065"/>
          </a:xfrm>
        </p:spPr>
        <p:txBody>
          <a:bodyPr/>
          <a:lstStyle/>
          <a:p>
            <a:r>
              <a:rPr lang="zh-CN" altLang="en-US" sz="2800" dirty="0"/>
              <a:t>常见的开发反模式（</a:t>
            </a:r>
            <a:r>
              <a:rPr lang="en-US" altLang="zh-CN" sz="2800" dirty="0"/>
              <a:t> Functional Decomposition </a:t>
            </a:r>
            <a:r>
              <a:rPr lang="zh-CN" altLang="en-US" sz="2800" dirty="0"/>
              <a:t>）</a:t>
            </a:r>
          </a:p>
        </p:txBody>
      </p:sp>
      <p:sp>
        <p:nvSpPr>
          <p:cNvPr id="3" name="内容占位符 2"/>
          <p:cNvSpPr>
            <a:spLocks noGrp="1"/>
          </p:cNvSpPr>
          <p:nvPr>
            <p:ph idx="1"/>
          </p:nvPr>
        </p:nvSpPr>
        <p:spPr/>
        <p:txBody>
          <a:bodyPr/>
          <a:lstStyle/>
          <a:p>
            <a:r>
              <a:rPr lang="zh-CN" altLang="en-US" dirty="0" smtClean="0"/>
              <a:t>一个客户贷款的例子</a:t>
            </a:r>
            <a:endParaRPr lang="zh-CN" alt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1989" y="1773610"/>
            <a:ext cx="7332663"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5226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629742" y="405458"/>
            <a:ext cx="10225136" cy="576065"/>
          </a:xfrm>
        </p:spPr>
        <p:txBody>
          <a:bodyPr/>
          <a:lstStyle/>
          <a:p>
            <a:r>
              <a:rPr lang="zh-CN" altLang="en-US" sz="2800" dirty="0"/>
              <a:t>常见的开发反模式（</a:t>
            </a:r>
            <a:r>
              <a:rPr lang="en-US" altLang="zh-CN" sz="2800" dirty="0"/>
              <a:t> Functional Decomposition </a:t>
            </a:r>
            <a:r>
              <a:rPr lang="zh-CN" altLang="en-US" sz="2800" dirty="0"/>
              <a:t>）</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870" y="1341562"/>
            <a:ext cx="6437313"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8614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常见的开发反模式</a:t>
            </a:r>
          </a:p>
        </p:txBody>
      </p:sp>
      <p:sp>
        <p:nvSpPr>
          <p:cNvPr id="3" name="内容占位符 2"/>
          <p:cNvSpPr>
            <a:spLocks noGrp="1"/>
          </p:cNvSpPr>
          <p:nvPr>
            <p:ph idx="1"/>
          </p:nvPr>
        </p:nvSpPr>
        <p:spPr/>
        <p:txBody>
          <a:bodyPr/>
          <a:lstStyle/>
          <a:p>
            <a:r>
              <a:rPr lang="en-US" altLang="zh-CN" dirty="0" smtClean="0"/>
              <a:t>Poltergeist</a:t>
            </a:r>
            <a:r>
              <a:rPr lang="zh-CN" altLang="en-US" dirty="0"/>
              <a:t> </a:t>
            </a:r>
            <a:r>
              <a:rPr lang="zh-CN" altLang="en-US" dirty="0" smtClean="0"/>
              <a:t>恶作剧鬼</a:t>
            </a:r>
            <a:r>
              <a:rPr lang="zh-CN" altLang="en-US" dirty="0"/>
              <a:t> </a:t>
            </a:r>
            <a:r>
              <a:rPr lang="zh-CN" altLang="en-US" dirty="0" smtClean="0"/>
              <a:t>类增殖</a:t>
            </a:r>
            <a:endParaRPr lang="en-US" altLang="zh-CN" dirty="0" smtClean="0"/>
          </a:p>
          <a:p>
            <a:pPr lvl="1"/>
            <a:r>
              <a:rPr lang="zh-CN" altLang="en-US" dirty="0" smtClean="0"/>
              <a:t>一些神出鬼没的类</a:t>
            </a:r>
            <a:endParaRPr lang="en-US" altLang="zh-CN" dirty="0" smtClean="0"/>
          </a:p>
          <a:p>
            <a:pPr lvl="1"/>
            <a:r>
              <a:rPr lang="en-US" altLang="zh-CN" dirty="0" smtClean="0"/>
              <a:t>Poltergeist</a:t>
            </a:r>
            <a:r>
              <a:rPr lang="zh-CN" altLang="en-US" dirty="0" smtClean="0"/>
              <a:t>类在系统中只有非常有限的工作，有效生命周期很短</a:t>
            </a:r>
            <a:endParaRPr lang="en-US" altLang="zh-CN" dirty="0" smtClean="0"/>
          </a:p>
          <a:p>
            <a:pPr lvl="1"/>
            <a:r>
              <a:rPr lang="zh-CN" altLang="en-US" dirty="0" smtClean="0"/>
              <a:t>会使得系统变得混乱</a:t>
            </a:r>
            <a:endParaRPr lang="en-US" altLang="zh-CN" dirty="0" smtClean="0"/>
          </a:p>
          <a:p>
            <a:pPr lvl="1"/>
            <a:r>
              <a:rPr lang="zh-CN" altLang="en-US" dirty="0" smtClean="0"/>
              <a:t>通常用来启动其它更为持久的类的某些操作</a:t>
            </a:r>
            <a:endParaRPr lang="en-US" altLang="zh-CN" dirty="0" smtClean="0"/>
          </a:p>
          <a:p>
            <a:pPr lvl="1"/>
            <a:r>
              <a:rPr lang="zh-CN" altLang="en-US" dirty="0" smtClean="0"/>
              <a:t>常常带有</a:t>
            </a:r>
            <a:r>
              <a:rPr lang="en-US" altLang="zh-CN" dirty="0" smtClean="0"/>
              <a:t>Manager</a:t>
            </a:r>
            <a:r>
              <a:rPr lang="zh-CN" altLang="en-US" dirty="0" smtClean="0"/>
              <a:t>或者</a:t>
            </a:r>
            <a:r>
              <a:rPr lang="en-US" altLang="zh-CN" dirty="0" smtClean="0"/>
              <a:t>Controller</a:t>
            </a:r>
            <a:r>
              <a:rPr lang="zh-CN" altLang="en-US" dirty="0" smtClean="0"/>
              <a:t>后缀</a:t>
            </a:r>
            <a:endParaRPr lang="zh-CN" altLang="en-US" dirty="0"/>
          </a:p>
        </p:txBody>
      </p:sp>
    </p:spTree>
    <p:extLst>
      <p:ext uri="{BB962C8B-B14F-4D97-AF65-F5344CB8AC3E}">
        <p14:creationId xmlns:p14="http://schemas.microsoft.com/office/powerpoint/2010/main" val="1641281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常见的开发反</a:t>
            </a:r>
            <a:r>
              <a:rPr lang="zh-CN" altLang="en-US" dirty="0" smtClean="0"/>
              <a:t>模式（</a:t>
            </a:r>
            <a:r>
              <a:rPr lang="en-US" altLang="zh-CN" dirty="0"/>
              <a:t> Poltergeist</a:t>
            </a:r>
            <a:r>
              <a:rPr lang="zh-CN" altLang="en-US" dirty="0"/>
              <a:t> </a:t>
            </a:r>
            <a:r>
              <a:rPr lang="zh-CN" altLang="en-US" dirty="0" smtClean="0"/>
              <a:t>）</a:t>
            </a:r>
            <a:endParaRPr lang="zh-CN" altLang="en-US" dirty="0"/>
          </a:p>
        </p:txBody>
      </p:sp>
      <p:sp>
        <p:nvSpPr>
          <p:cNvPr id="3" name="内容占位符 2"/>
          <p:cNvSpPr>
            <a:spLocks noGrp="1"/>
          </p:cNvSpPr>
          <p:nvPr>
            <p:ph idx="1"/>
          </p:nvPr>
        </p:nvSpPr>
        <p:spPr>
          <a:xfrm>
            <a:off x="610235" y="1197546"/>
            <a:ext cx="5060067" cy="5041187"/>
          </a:xfrm>
        </p:spPr>
        <p:txBody>
          <a:bodyPr/>
          <a:lstStyle/>
          <a:p>
            <a:r>
              <a:rPr lang="zh-CN" altLang="en-US" dirty="0" smtClean="0"/>
              <a:t>例子：制造桃子罐头</a:t>
            </a:r>
            <a:endParaRPr lang="en-US" altLang="zh-CN" dirty="0" smtClean="0"/>
          </a:p>
          <a:p>
            <a:pPr lvl="1"/>
            <a:r>
              <a:rPr lang="en-US" altLang="zh-CN" dirty="0" smtClean="0"/>
              <a:t>PEACH_CANNER_CONTROLLER</a:t>
            </a:r>
          </a:p>
          <a:p>
            <a:pPr lvl="1"/>
            <a:r>
              <a:rPr lang="zh-CN" altLang="en-US" dirty="0" smtClean="0"/>
              <a:t>它到系统其它类有冗余访问路径</a:t>
            </a:r>
            <a:endParaRPr lang="en-US" altLang="zh-CN" dirty="0" smtClean="0"/>
          </a:p>
          <a:p>
            <a:pPr lvl="1"/>
            <a:r>
              <a:rPr lang="zh-CN" altLang="en-US" dirty="0"/>
              <a:t>他所有的联系都是瞬时的</a:t>
            </a:r>
            <a:r>
              <a:rPr lang="zh-CN" altLang="en-US" dirty="0" smtClean="0"/>
              <a:t>。</a:t>
            </a:r>
            <a:endParaRPr lang="en-US" altLang="zh-CN" dirty="0" smtClean="0"/>
          </a:p>
          <a:p>
            <a:pPr lvl="1"/>
            <a:r>
              <a:rPr lang="zh-CN" altLang="en-US" dirty="0"/>
              <a:t>他没有</a:t>
            </a:r>
            <a:r>
              <a:rPr lang="zh-CN" altLang="en-US" dirty="0" smtClean="0"/>
              <a:t>状态</a:t>
            </a:r>
            <a:endParaRPr lang="en-US" altLang="zh-CN" dirty="0" smtClean="0"/>
          </a:p>
          <a:p>
            <a:pPr lvl="1"/>
            <a:r>
              <a:rPr lang="zh-CN" altLang="en-US" dirty="0"/>
              <a:t>他是临时的短持续时间的类，只是为了</a:t>
            </a:r>
            <a:r>
              <a:rPr lang="zh-CN" altLang="en-US" dirty="0" smtClean="0"/>
              <a:t>通通过</a:t>
            </a:r>
            <a:r>
              <a:rPr lang="zh-CN" altLang="en-US" dirty="0"/>
              <a:t>临时联系调用其他类而跳出来。</a:t>
            </a:r>
            <a:endParaRPr lang="en-US" altLang="zh-CN" dirty="0" smtClean="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0262" y="2779654"/>
            <a:ext cx="6532774" cy="2594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9627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常见的开发反模式（</a:t>
            </a:r>
            <a:r>
              <a:rPr lang="en-US" altLang="zh-CN" dirty="0"/>
              <a:t> Poltergeist</a:t>
            </a:r>
            <a:r>
              <a:rPr lang="zh-CN" altLang="en-US" dirty="0"/>
              <a:t> ）</a:t>
            </a:r>
          </a:p>
        </p:txBody>
      </p:sp>
      <p:sp>
        <p:nvSpPr>
          <p:cNvPr id="3" name="内容占位符 2"/>
          <p:cNvSpPr>
            <a:spLocks noGrp="1"/>
          </p:cNvSpPr>
          <p:nvPr>
            <p:ph idx="1"/>
          </p:nvPr>
        </p:nvSpPr>
        <p:spPr/>
        <p:txBody>
          <a:bodyPr/>
          <a:lstStyle/>
          <a:p>
            <a:r>
              <a:rPr lang="zh-CN" altLang="en-US" dirty="0"/>
              <a:t>为了移除</a:t>
            </a:r>
            <a:r>
              <a:rPr lang="zh-CN" altLang="en-US" dirty="0" smtClean="0"/>
              <a:t>鬼类，</a:t>
            </a:r>
            <a:r>
              <a:rPr lang="zh-CN" altLang="en-US" dirty="0"/>
              <a:t>那我们需要将系统的一些交互能力放到剩下</a:t>
            </a:r>
            <a:r>
              <a:rPr lang="zh-CN" altLang="en-US" dirty="0" smtClean="0"/>
              <a:t>的类层次中</a:t>
            </a:r>
            <a:r>
              <a:rPr lang="zh-CN" altLang="en-US" dirty="0"/>
              <a:t>。</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8134" y="2032359"/>
            <a:ext cx="6480720" cy="3961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4591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常见的开发反模式</a:t>
            </a:r>
          </a:p>
        </p:txBody>
      </p:sp>
      <p:sp>
        <p:nvSpPr>
          <p:cNvPr id="3" name="内容占位符 2"/>
          <p:cNvSpPr>
            <a:spLocks noGrp="1"/>
          </p:cNvSpPr>
          <p:nvPr>
            <p:ph idx="1"/>
          </p:nvPr>
        </p:nvSpPr>
        <p:spPr/>
        <p:txBody>
          <a:bodyPr/>
          <a:lstStyle/>
          <a:p>
            <a:r>
              <a:rPr lang="en-US" altLang="zh-CN" dirty="0" smtClean="0"/>
              <a:t>Boat Anchor </a:t>
            </a:r>
            <a:r>
              <a:rPr lang="zh-CN" altLang="en-US" dirty="0" smtClean="0"/>
              <a:t>船锚</a:t>
            </a:r>
            <a:endParaRPr lang="en-US" altLang="zh-CN" dirty="0" smtClean="0"/>
          </a:p>
          <a:p>
            <a:pPr lvl="1"/>
            <a:r>
              <a:rPr lang="zh-CN" altLang="en-US" dirty="0" smtClean="0"/>
              <a:t>指向项目中没有启动作用的软件或者硬件</a:t>
            </a:r>
            <a:endParaRPr lang="en-US" altLang="zh-CN" dirty="0" smtClean="0"/>
          </a:p>
          <a:p>
            <a:pPr lvl="1"/>
            <a:r>
              <a:rPr lang="zh-CN" altLang="en-US" dirty="0" smtClean="0"/>
              <a:t>通常</a:t>
            </a:r>
            <a:r>
              <a:rPr lang="zh-CN" altLang="en-US" dirty="0"/>
              <a:t>具有相当高的</a:t>
            </a:r>
            <a:r>
              <a:rPr lang="zh-CN" altLang="en-US" dirty="0" smtClean="0"/>
              <a:t>成本</a:t>
            </a:r>
            <a:endParaRPr lang="en-US" altLang="zh-CN" dirty="0" smtClean="0"/>
          </a:p>
          <a:p>
            <a:r>
              <a:rPr lang="zh-CN" altLang="en-US" dirty="0" smtClean="0"/>
              <a:t>原因</a:t>
            </a:r>
            <a:endParaRPr lang="en-US" altLang="zh-CN" dirty="0" smtClean="0"/>
          </a:p>
          <a:p>
            <a:pPr lvl="1"/>
            <a:r>
              <a:rPr lang="zh-CN" altLang="en-US" dirty="0"/>
              <a:t>可能是一些非技术因素，比如高层决策，销售</a:t>
            </a:r>
            <a:r>
              <a:rPr lang="zh-CN" altLang="en-US" dirty="0" smtClean="0"/>
              <a:t>等</a:t>
            </a:r>
            <a:endParaRPr lang="en-US" altLang="zh-CN" dirty="0" smtClean="0"/>
          </a:p>
          <a:p>
            <a:r>
              <a:rPr lang="zh-CN" altLang="en-US" dirty="0"/>
              <a:t>重构</a:t>
            </a:r>
            <a:r>
              <a:rPr lang="zh-CN" altLang="en-US" dirty="0" smtClean="0"/>
              <a:t>方案</a:t>
            </a:r>
            <a:endParaRPr lang="en-US" altLang="zh-CN" dirty="0" smtClean="0"/>
          </a:p>
          <a:p>
            <a:pPr lvl="1"/>
            <a:r>
              <a:rPr lang="zh-CN" altLang="en-US" dirty="0"/>
              <a:t>良好的工程实践，包括提供后备技术，也就是替代方案。只需最少的返工就可以使用后备技术</a:t>
            </a:r>
            <a:r>
              <a:rPr lang="zh-CN" altLang="en-US" dirty="0" smtClean="0"/>
              <a:t>。</a:t>
            </a:r>
            <a:endParaRPr lang="en-US" altLang="zh-CN" dirty="0" smtClean="0"/>
          </a:p>
          <a:p>
            <a:pPr lvl="1"/>
            <a:endParaRPr lang="en-US" altLang="zh-CN" dirty="0" smtClean="0"/>
          </a:p>
        </p:txBody>
      </p:sp>
    </p:spTree>
    <p:extLst>
      <p:ext uri="{BB962C8B-B14F-4D97-AF65-F5344CB8AC3E}">
        <p14:creationId xmlns:p14="http://schemas.microsoft.com/office/powerpoint/2010/main" val="1205271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常见的开发反模式</a:t>
            </a:r>
          </a:p>
        </p:txBody>
      </p:sp>
      <p:sp>
        <p:nvSpPr>
          <p:cNvPr id="3" name="内容占位符 2"/>
          <p:cNvSpPr>
            <a:spLocks noGrp="1"/>
          </p:cNvSpPr>
          <p:nvPr>
            <p:ph idx="1"/>
          </p:nvPr>
        </p:nvSpPr>
        <p:spPr>
          <a:xfrm>
            <a:off x="610235" y="1197546"/>
            <a:ext cx="10984230" cy="5041187"/>
          </a:xfrm>
        </p:spPr>
        <p:txBody>
          <a:bodyPr/>
          <a:lstStyle/>
          <a:p>
            <a:r>
              <a:rPr lang="en-US" altLang="zh-CN" dirty="0" smtClean="0"/>
              <a:t>Golden Hammer </a:t>
            </a:r>
            <a:r>
              <a:rPr lang="zh-CN" altLang="en-US" dirty="0"/>
              <a:t>金</a:t>
            </a:r>
            <a:r>
              <a:rPr lang="zh-CN" altLang="en-US" dirty="0" smtClean="0"/>
              <a:t>锤 鸵鸟政策</a:t>
            </a:r>
            <a:endParaRPr lang="en-US" altLang="zh-CN" dirty="0" smtClean="0"/>
          </a:p>
          <a:p>
            <a:pPr lvl="1"/>
            <a:r>
              <a:rPr lang="zh-CN" altLang="en-US" dirty="0" smtClean="0"/>
              <a:t>如果</a:t>
            </a:r>
            <a:r>
              <a:rPr lang="zh-CN" altLang="en-US" dirty="0"/>
              <a:t>软件</a:t>
            </a:r>
            <a:r>
              <a:rPr lang="zh-CN" altLang="en-US" dirty="0" smtClean="0"/>
              <a:t>开发</a:t>
            </a:r>
            <a:r>
              <a:rPr lang="zh-CN" altLang="en-US" dirty="0"/>
              <a:t>团队在使用特定解决方案</a:t>
            </a:r>
            <a:r>
              <a:rPr lang="zh-CN" altLang="en-US" dirty="0" smtClean="0"/>
              <a:t>和具备</a:t>
            </a:r>
            <a:r>
              <a:rPr lang="zh-CN" altLang="en-US" dirty="0"/>
              <a:t>了很高的能力，我们就把这种现象</a:t>
            </a:r>
            <a:r>
              <a:rPr lang="zh-CN" altLang="en-US" dirty="0" smtClean="0"/>
              <a:t>称为</a:t>
            </a:r>
            <a:r>
              <a:rPr lang="en-US" altLang="zh-CN" dirty="0"/>
              <a:t>Golden Hammer </a:t>
            </a:r>
            <a:endParaRPr lang="en-US" altLang="zh-CN" dirty="0" smtClean="0"/>
          </a:p>
          <a:p>
            <a:pPr lvl="1"/>
            <a:r>
              <a:rPr lang="zh-CN" altLang="en-US" dirty="0"/>
              <a:t>每个产品和开发工作都被认为用它来解决是最好的</a:t>
            </a:r>
            <a:r>
              <a:rPr lang="zh-CN" altLang="en-US" dirty="0" smtClean="0"/>
              <a:t>。</a:t>
            </a:r>
            <a:endParaRPr lang="en-US" altLang="zh-CN" dirty="0" smtClean="0"/>
          </a:p>
          <a:p>
            <a:r>
              <a:rPr lang="zh-CN" altLang="en-US" dirty="0" smtClean="0"/>
              <a:t>后果</a:t>
            </a:r>
            <a:endParaRPr lang="en-US" altLang="zh-CN" dirty="0" smtClean="0"/>
          </a:p>
          <a:p>
            <a:pPr lvl="1"/>
            <a:r>
              <a:rPr lang="zh-CN" altLang="en-US" dirty="0"/>
              <a:t>对相当广泛概念内的不同产品使用相同的解决方案</a:t>
            </a:r>
            <a:r>
              <a:rPr lang="zh-CN" altLang="en-US" dirty="0" smtClean="0"/>
              <a:t>。</a:t>
            </a:r>
            <a:endParaRPr lang="en-US" altLang="zh-CN" dirty="0" smtClean="0"/>
          </a:p>
          <a:p>
            <a:pPr lvl="1"/>
            <a:r>
              <a:rPr lang="zh-CN" altLang="en-US" dirty="0"/>
              <a:t>开发人员无法</a:t>
            </a:r>
            <a:r>
              <a:rPr lang="zh-CN" altLang="en-US" dirty="0" smtClean="0"/>
              <a:t>了解</a:t>
            </a:r>
            <a:r>
              <a:rPr lang="zh-CN" altLang="en-US" dirty="0"/>
              <a:t>已</a:t>
            </a:r>
            <a:r>
              <a:rPr lang="zh-CN" altLang="en-US" dirty="0" smtClean="0"/>
              <a:t>有方案和</a:t>
            </a:r>
            <a:r>
              <a:rPr lang="zh-CN" altLang="en-US" dirty="0"/>
              <a:t>成熟</a:t>
            </a:r>
            <a:r>
              <a:rPr lang="zh-CN" altLang="en-US" dirty="0" smtClean="0"/>
              <a:t>产品</a:t>
            </a:r>
            <a:endParaRPr lang="en-US" altLang="zh-CN" dirty="0" smtClean="0"/>
          </a:p>
          <a:p>
            <a:r>
              <a:rPr lang="zh-CN" altLang="en-US" dirty="0" smtClean="0"/>
              <a:t>例外</a:t>
            </a:r>
            <a:endParaRPr lang="en-US" altLang="zh-CN" dirty="0" smtClean="0"/>
          </a:p>
          <a:p>
            <a:pPr lvl="1"/>
            <a:r>
              <a:rPr lang="zh-CN" altLang="en-US" dirty="0"/>
              <a:t>有目的的长期战略解决方案</a:t>
            </a:r>
            <a:r>
              <a:rPr lang="zh-CN" altLang="en-US" dirty="0" smtClean="0"/>
              <a:t>。例如使用</a:t>
            </a:r>
            <a:r>
              <a:rPr lang="en-US" altLang="zh-CN" dirty="0" smtClean="0"/>
              <a:t>Oracle</a:t>
            </a:r>
            <a:r>
              <a:rPr lang="zh-CN" altLang="en-US" dirty="0" smtClean="0"/>
              <a:t>数据库</a:t>
            </a:r>
            <a:r>
              <a:rPr lang="zh-CN" altLang="en-US" dirty="0"/>
              <a:t>，用于持久存储，</a:t>
            </a:r>
            <a:r>
              <a:rPr lang="zh-CN" altLang="en-US" dirty="0" smtClean="0"/>
              <a:t>使用</a:t>
            </a:r>
            <a:r>
              <a:rPr lang="zh-CN" altLang="en-US" dirty="0"/>
              <a:t>封装</a:t>
            </a:r>
            <a:r>
              <a:rPr lang="zh-CN" altLang="en-US" dirty="0" smtClean="0"/>
              <a:t>的</a:t>
            </a:r>
            <a:r>
              <a:rPr lang="zh-CN" altLang="en-US" dirty="0"/>
              <a:t>存储过程进行数据的安全访问</a:t>
            </a:r>
            <a:r>
              <a:rPr lang="zh-CN" altLang="en-US" dirty="0" smtClean="0"/>
              <a:t>。</a:t>
            </a:r>
            <a:endParaRPr lang="en-US" altLang="zh-CN" dirty="0" smtClean="0"/>
          </a:p>
          <a:p>
            <a:pPr lvl="1"/>
            <a:endParaRPr lang="en-US" altLang="zh-CN" dirty="0" smtClean="0"/>
          </a:p>
          <a:p>
            <a:pPr lvl="1"/>
            <a:endParaRPr lang="en-US" altLang="zh-CN" dirty="0"/>
          </a:p>
          <a:p>
            <a:pPr lvl="2"/>
            <a:endParaRPr lang="en-US" altLang="zh-CN" dirty="0" smtClean="0"/>
          </a:p>
          <a:p>
            <a:pPr lvl="1"/>
            <a:endParaRPr lang="zh-CN" altLang="en-US" dirty="0"/>
          </a:p>
        </p:txBody>
      </p:sp>
    </p:spTree>
    <p:extLst>
      <p:ext uri="{BB962C8B-B14F-4D97-AF65-F5344CB8AC3E}">
        <p14:creationId xmlns:p14="http://schemas.microsoft.com/office/powerpoint/2010/main" val="2839222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常见的开发反</a:t>
            </a:r>
            <a:r>
              <a:rPr lang="zh-CN" altLang="en-US" dirty="0" smtClean="0"/>
              <a:t>模式</a:t>
            </a:r>
            <a:r>
              <a:rPr lang="en-US" altLang="zh-CN" dirty="0" smtClean="0"/>
              <a:t>(</a:t>
            </a:r>
            <a:r>
              <a:rPr lang="en-US" altLang="zh-CN" dirty="0"/>
              <a:t>Golden </a:t>
            </a:r>
            <a:r>
              <a:rPr lang="en-US" altLang="zh-CN" dirty="0" smtClean="0"/>
              <a:t>Hammer)</a:t>
            </a:r>
            <a:endParaRPr lang="zh-CN" altLang="en-US" dirty="0"/>
          </a:p>
        </p:txBody>
      </p:sp>
      <p:sp>
        <p:nvSpPr>
          <p:cNvPr id="3" name="内容占位符 2"/>
          <p:cNvSpPr>
            <a:spLocks noGrp="1"/>
          </p:cNvSpPr>
          <p:nvPr>
            <p:ph idx="1"/>
          </p:nvPr>
        </p:nvSpPr>
        <p:spPr/>
        <p:txBody>
          <a:bodyPr/>
          <a:lstStyle/>
          <a:p>
            <a:r>
              <a:rPr lang="zh-CN" altLang="en-US" dirty="0"/>
              <a:t>重构</a:t>
            </a:r>
            <a:r>
              <a:rPr lang="zh-CN" altLang="en-US" dirty="0" smtClean="0"/>
              <a:t>方案</a:t>
            </a:r>
            <a:endParaRPr lang="en-US" altLang="zh-CN" dirty="0" smtClean="0"/>
          </a:p>
          <a:p>
            <a:pPr lvl="1"/>
            <a:r>
              <a:rPr lang="zh-CN" altLang="en-US" dirty="0"/>
              <a:t>鼓励开发人员跟上技术发展</a:t>
            </a:r>
            <a:r>
              <a:rPr lang="zh-CN" altLang="en-US" dirty="0" smtClean="0"/>
              <a:t>趋势</a:t>
            </a:r>
            <a:endParaRPr lang="en-US" altLang="zh-CN" dirty="0" smtClean="0"/>
          </a:p>
          <a:p>
            <a:pPr lvl="1"/>
            <a:r>
              <a:rPr lang="zh-CN" altLang="en-US" dirty="0"/>
              <a:t>鼓励开发人员</a:t>
            </a:r>
            <a:r>
              <a:rPr lang="zh-CN" altLang="en-US" dirty="0" smtClean="0"/>
              <a:t>了解行业内现状</a:t>
            </a:r>
            <a:endParaRPr lang="en-US" altLang="zh-CN" dirty="0" smtClean="0"/>
          </a:p>
          <a:p>
            <a:pPr lvl="1"/>
            <a:r>
              <a:rPr lang="zh-CN" altLang="en-US" dirty="0"/>
              <a:t>不要</a:t>
            </a:r>
            <a:r>
              <a:rPr lang="zh-CN" altLang="en-US" dirty="0" smtClean="0"/>
              <a:t>固步自封</a:t>
            </a:r>
            <a:endParaRPr lang="en-US" altLang="zh-CN" dirty="0" smtClean="0"/>
          </a:p>
          <a:p>
            <a:r>
              <a:rPr lang="zh-CN" altLang="en-US" dirty="0" smtClean="0"/>
              <a:t>例子</a:t>
            </a:r>
            <a:endParaRPr lang="en-US" altLang="zh-CN" dirty="0" smtClean="0"/>
          </a:p>
          <a:p>
            <a:pPr lvl="1"/>
            <a:r>
              <a:rPr lang="zh-CN" altLang="en-US" dirty="0"/>
              <a:t>以数据库为中心的环境中，并非所有软件都必须使用数据库。但大部分软件，依靠惯性都会选择关系型数据库，而这并不一定是必须的，或者最好的</a:t>
            </a:r>
            <a:r>
              <a:rPr lang="zh-CN" altLang="en-US" dirty="0" smtClean="0"/>
              <a:t>。</a:t>
            </a:r>
            <a:endParaRPr lang="en-US" altLang="zh-CN" dirty="0" smtClean="0"/>
          </a:p>
          <a:p>
            <a:pPr lvl="1"/>
            <a:r>
              <a:rPr lang="zh-CN" altLang="en-US" dirty="0"/>
              <a:t>有数据库来解决所有问题，</a:t>
            </a:r>
            <a:r>
              <a:rPr lang="zh-CN" altLang="en-US" dirty="0" smtClean="0"/>
              <a:t>比如模块间的通信</a:t>
            </a:r>
            <a:endParaRPr lang="en-US" altLang="zh-CN" dirty="0" smtClean="0"/>
          </a:p>
          <a:p>
            <a:pPr lvl="1"/>
            <a:endParaRPr lang="zh-CN" altLang="en-US" dirty="0"/>
          </a:p>
        </p:txBody>
      </p:sp>
    </p:spTree>
    <p:extLst>
      <p:ext uri="{BB962C8B-B14F-4D97-AF65-F5344CB8AC3E}">
        <p14:creationId xmlns:p14="http://schemas.microsoft.com/office/powerpoint/2010/main" val="7645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常见的反模式</a:t>
            </a:r>
            <a:endParaRPr lang="zh-CN" altLang="en-US" dirty="0"/>
          </a:p>
        </p:txBody>
      </p:sp>
      <p:sp>
        <p:nvSpPr>
          <p:cNvPr id="3" name="内容占位符 2"/>
          <p:cNvSpPr>
            <a:spLocks noGrp="1"/>
          </p:cNvSpPr>
          <p:nvPr>
            <p:ph idx="1"/>
          </p:nvPr>
        </p:nvSpPr>
        <p:spPr/>
        <p:txBody>
          <a:bodyPr/>
          <a:lstStyle/>
          <a:p>
            <a:r>
              <a:rPr lang="zh-CN" altLang="en-US" dirty="0" smtClean="0"/>
              <a:t>什么是反模式</a:t>
            </a:r>
            <a:endParaRPr lang="en-US" altLang="zh-CN" dirty="0" smtClean="0"/>
          </a:p>
          <a:p>
            <a:r>
              <a:rPr lang="zh-CN" altLang="en-US" dirty="0" smtClean="0"/>
              <a:t>反模式参考模型</a:t>
            </a:r>
            <a:endParaRPr lang="en-US" altLang="zh-CN" dirty="0" smtClean="0"/>
          </a:p>
          <a:p>
            <a:r>
              <a:rPr lang="zh-CN" altLang="en-US" dirty="0" smtClean="0"/>
              <a:t>常见的开发反模式</a:t>
            </a:r>
            <a:endParaRPr lang="zh-CN" altLang="en-US" dirty="0"/>
          </a:p>
        </p:txBody>
      </p:sp>
    </p:spTree>
    <p:extLst>
      <p:ext uri="{BB962C8B-B14F-4D97-AF65-F5344CB8AC3E}">
        <p14:creationId xmlns:p14="http://schemas.microsoft.com/office/powerpoint/2010/main" val="36764395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常见的开发反</a:t>
            </a:r>
            <a:r>
              <a:rPr lang="zh-CN" altLang="en-US" dirty="0" smtClean="0"/>
              <a:t>模式</a:t>
            </a:r>
            <a:r>
              <a:rPr lang="en-US" altLang="zh-CN" dirty="0" smtClean="0"/>
              <a:t>	</a:t>
            </a:r>
            <a:endParaRPr lang="zh-CN" altLang="en-US" dirty="0"/>
          </a:p>
        </p:txBody>
      </p:sp>
      <p:sp>
        <p:nvSpPr>
          <p:cNvPr id="3" name="内容占位符 2"/>
          <p:cNvSpPr>
            <a:spLocks noGrp="1"/>
          </p:cNvSpPr>
          <p:nvPr>
            <p:ph idx="1"/>
          </p:nvPr>
        </p:nvSpPr>
        <p:spPr/>
        <p:txBody>
          <a:bodyPr/>
          <a:lstStyle/>
          <a:p>
            <a:r>
              <a:rPr lang="en-US" altLang="zh-CN" dirty="0" smtClean="0"/>
              <a:t>Dead End</a:t>
            </a:r>
            <a:r>
              <a:rPr lang="zh-CN" altLang="en-US" dirty="0" smtClean="0"/>
              <a:t> 死胡同</a:t>
            </a:r>
            <a:endParaRPr lang="en-US" altLang="zh-CN" dirty="0" smtClean="0"/>
          </a:p>
          <a:p>
            <a:pPr lvl="1"/>
            <a:r>
              <a:rPr lang="zh-CN" altLang="en-US" dirty="0"/>
              <a:t>如果一个客户用贵贱，对他进行修改后，不再受供应商的</a:t>
            </a:r>
            <a:r>
              <a:rPr lang="zh-CN" altLang="en-US" dirty="0" smtClean="0"/>
              <a:t>支持，那么对它的修改将成为</a:t>
            </a:r>
            <a:r>
              <a:rPr lang="en-US" altLang="zh-CN" dirty="0" smtClean="0"/>
              <a:t>Dead End</a:t>
            </a:r>
          </a:p>
          <a:p>
            <a:r>
              <a:rPr lang="zh-CN" altLang="en-US" dirty="0" smtClean="0"/>
              <a:t>解决方案</a:t>
            </a:r>
            <a:endParaRPr lang="en-US" altLang="zh-CN" dirty="0" smtClean="0"/>
          </a:p>
          <a:p>
            <a:pPr lvl="1"/>
            <a:r>
              <a:rPr lang="zh-CN" altLang="en-US" dirty="0"/>
              <a:t>避免对第三方供应商提供的软件进行直接修改</a:t>
            </a:r>
            <a:r>
              <a:rPr lang="zh-CN" altLang="en-US" dirty="0" smtClean="0"/>
              <a:t>。</a:t>
            </a:r>
            <a:endParaRPr lang="en-US" altLang="zh-CN" dirty="0" smtClean="0"/>
          </a:p>
          <a:p>
            <a:pPr lvl="1"/>
            <a:r>
              <a:rPr lang="zh-CN" altLang="en-US" dirty="0"/>
              <a:t>如无法避免，</a:t>
            </a:r>
            <a:r>
              <a:rPr lang="zh-CN" altLang="en-US" dirty="0" smtClean="0"/>
              <a:t>就使用</a:t>
            </a:r>
            <a:r>
              <a:rPr lang="zh-CN" altLang="en-US" dirty="0"/>
              <a:t>一个</a:t>
            </a:r>
            <a:r>
              <a:rPr lang="zh-CN" altLang="en-US" dirty="0" smtClean="0"/>
              <a:t>隔离层。</a:t>
            </a:r>
            <a:endParaRPr lang="en-US" altLang="zh-CN" dirty="0" smtClean="0"/>
          </a:p>
          <a:p>
            <a:pPr lvl="1"/>
            <a:endParaRPr lang="zh-CN" altLang="en-US" dirty="0"/>
          </a:p>
        </p:txBody>
      </p:sp>
    </p:spTree>
    <p:extLst>
      <p:ext uri="{BB962C8B-B14F-4D97-AF65-F5344CB8AC3E}">
        <p14:creationId xmlns:p14="http://schemas.microsoft.com/office/powerpoint/2010/main" val="2324857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常见的开发反模式</a:t>
            </a:r>
          </a:p>
        </p:txBody>
      </p:sp>
      <p:sp>
        <p:nvSpPr>
          <p:cNvPr id="3" name="内容占位符 2"/>
          <p:cNvSpPr>
            <a:spLocks noGrp="1"/>
          </p:cNvSpPr>
          <p:nvPr>
            <p:ph idx="1"/>
          </p:nvPr>
        </p:nvSpPr>
        <p:spPr/>
        <p:txBody>
          <a:bodyPr/>
          <a:lstStyle/>
          <a:p>
            <a:r>
              <a:rPr lang="en-US" altLang="zh-CN" dirty="0" smtClean="0"/>
              <a:t>Spaghetti Code </a:t>
            </a:r>
            <a:r>
              <a:rPr lang="zh-CN" altLang="en-US" dirty="0" smtClean="0"/>
              <a:t>面条代码</a:t>
            </a:r>
            <a:endParaRPr lang="en-US" altLang="zh-CN" dirty="0" smtClean="0"/>
          </a:p>
          <a:p>
            <a:pPr lvl="1"/>
            <a:r>
              <a:rPr lang="zh-CN" altLang="en-US" dirty="0"/>
              <a:t>看上去几乎没有软件结构的一段程序，和一个系统</a:t>
            </a:r>
            <a:r>
              <a:rPr lang="zh-CN" altLang="en-US" dirty="0" smtClean="0"/>
              <a:t>。</a:t>
            </a:r>
            <a:endParaRPr lang="en-US" altLang="zh-CN" dirty="0" smtClean="0"/>
          </a:p>
          <a:p>
            <a:pPr lvl="1"/>
            <a:r>
              <a:rPr lang="zh-CN" altLang="en-US" dirty="0"/>
              <a:t>编码和逐步的扩展，严重破坏了软件的结构</a:t>
            </a:r>
            <a:r>
              <a:rPr lang="zh-CN" altLang="en-US" dirty="0" smtClean="0"/>
              <a:t>。</a:t>
            </a:r>
            <a:endParaRPr lang="en-US" altLang="zh-CN" dirty="0" smtClean="0"/>
          </a:p>
          <a:p>
            <a:r>
              <a:rPr lang="zh-CN" altLang="en-US" dirty="0" smtClean="0"/>
              <a:t>后果</a:t>
            </a:r>
            <a:endParaRPr lang="en-US" altLang="zh-CN" dirty="0" smtClean="0"/>
          </a:p>
          <a:p>
            <a:pPr lvl="1"/>
            <a:r>
              <a:rPr lang="zh-CN" altLang="en-US" dirty="0" smtClean="0"/>
              <a:t>代码很难复用</a:t>
            </a:r>
            <a:endParaRPr lang="en-US" altLang="zh-CN" dirty="0" smtClean="0"/>
          </a:p>
          <a:p>
            <a:pPr lvl="1"/>
            <a:r>
              <a:rPr lang="zh-CN" altLang="en-US" dirty="0"/>
              <a:t>方法是面相过程</a:t>
            </a:r>
            <a:r>
              <a:rPr lang="zh-CN" altLang="en-US" dirty="0" smtClean="0"/>
              <a:t>的  面向对象</a:t>
            </a:r>
            <a:r>
              <a:rPr lang="zh-CN" altLang="en-US" dirty="0"/>
              <a:t>不</a:t>
            </a:r>
            <a:r>
              <a:rPr lang="zh-CN" altLang="en-US" dirty="0" smtClean="0"/>
              <a:t>彻底</a:t>
            </a:r>
            <a:endParaRPr lang="en-US" altLang="zh-CN" dirty="0" smtClean="0"/>
          </a:p>
          <a:p>
            <a:r>
              <a:rPr lang="zh-CN" altLang="en-US" dirty="0" smtClean="0"/>
              <a:t>例外</a:t>
            </a:r>
            <a:endParaRPr lang="en-US" altLang="zh-CN" dirty="0" smtClean="0"/>
          </a:p>
          <a:p>
            <a:pPr lvl="1"/>
            <a:r>
              <a:rPr lang="zh-CN" altLang="en-US" dirty="0"/>
              <a:t>接口是正确合理的，只是实现成面条形时，可以接受</a:t>
            </a:r>
            <a:r>
              <a:rPr lang="zh-CN" altLang="en-US" dirty="0" smtClean="0"/>
              <a:t>。</a:t>
            </a:r>
            <a:endParaRPr lang="en-US" altLang="zh-CN" dirty="0" smtClean="0"/>
          </a:p>
          <a:p>
            <a:pPr lvl="1"/>
            <a:endParaRPr lang="zh-CN" altLang="en-US" dirty="0"/>
          </a:p>
        </p:txBody>
      </p:sp>
    </p:spTree>
    <p:extLst>
      <p:ext uri="{BB962C8B-B14F-4D97-AF65-F5344CB8AC3E}">
        <p14:creationId xmlns:p14="http://schemas.microsoft.com/office/powerpoint/2010/main" val="4177219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常见的开发反</a:t>
            </a:r>
            <a:r>
              <a:rPr lang="zh-CN" altLang="en-US" dirty="0" smtClean="0"/>
              <a:t>模式（</a:t>
            </a:r>
            <a:r>
              <a:rPr lang="en-US" altLang="zh-CN" dirty="0"/>
              <a:t> Spaghetti Code </a:t>
            </a:r>
            <a:r>
              <a:rPr lang="zh-CN" altLang="en-US" dirty="0" smtClean="0"/>
              <a:t>）</a:t>
            </a:r>
            <a:endParaRPr lang="zh-CN" altLang="en-US" dirty="0"/>
          </a:p>
        </p:txBody>
      </p:sp>
      <p:sp>
        <p:nvSpPr>
          <p:cNvPr id="3" name="内容占位符 2"/>
          <p:cNvSpPr>
            <a:spLocks noGrp="1"/>
          </p:cNvSpPr>
          <p:nvPr>
            <p:ph idx="1"/>
          </p:nvPr>
        </p:nvSpPr>
        <p:spPr/>
        <p:txBody>
          <a:bodyPr/>
          <a:lstStyle/>
          <a:p>
            <a:r>
              <a:rPr lang="zh-CN" altLang="en-US" dirty="0" smtClean="0"/>
              <a:t>例子</a:t>
            </a:r>
            <a:endParaRPr lang="en-US" altLang="zh-CN" dirty="0" smtClean="0"/>
          </a:p>
          <a:p>
            <a:pPr lvl="1"/>
            <a:r>
              <a:rPr lang="zh-CN" altLang="en-US" dirty="0" smtClean="0"/>
              <a:t>面向对象设计不合理</a:t>
            </a:r>
            <a:endParaRPr lang="en-US" altLang="zh-CN" dirty="0" smtClean="0"/>
          </a:p>
          <a:p>
            <a:pPr lvl="1"/>
            <a:r>
              <a:rPr lang="zh-CN" altLang="en-US" dirty="0" smtClean="0"/>
              <a:t>将</a:t>
            </a:r>
            <a:r>
              <a:rPr lang="zh-CN" altLang="en-US" dirty="0"/>
              <a:t>系统</a:t>
            </a:r>
            <a:r>
              <a:rPr lang="zh-CN" altLang="en-US" dirty="0" smtClean="0"/>
              <a:t>需求</a:t>
            </a:r>
            <a:r>
              <a:rPr lang="zh-CN" altLang="en-US" dirty="0"/>
              <a:t>直接映射与函数。使用那来包裹这些函数</a:t>
            </a:r>
            <a:r>
              <a:rPr lang="zh-CN" altLang="en-US" dirty="0" smtClean="0"/>
              <a:t>。</a:t>
            </a:r>
            <a:endParaRPr lang="en-US" altLang="zh-CN" dirty="0" smtClean="0"/>
          </a:p>
          <a:p>
            <a:pPr lvl="1"/>
            <a:r>
              <a:rPr lang="zh-CN" altLang="en-US" dirty="0"/>
              <a:t>类</a:t>
            </a:r>
            <a:r>
              <a:rPr lang="zh-CN" altLang="en-US" dirty="0" smtClean="0"/>
              <a:t>没有</a:t>
            </a:r>
            <a:r>
              <a:rPr lang="zh-CN" altLang="en-US" dirty="0"/>
              <a:t>内部状态</a:t>
            </a:r>
            <a:endParaRPr lang="en-US" altLang="zh-CN" dirty="0" smtClean="0"/>
          </a:p>
          <a:p>
            <a:pPr lvl="1"/>
            <a:endParaRPr lang="zh-CN" altLang="en-US" dirty="0"/>
          </a:p>
        </p:txBody>
      </p:sp>
    </p:spTree>
    <p:extLst>
      <p:ext uri="{BB962C8B-B14F-4D97-AF65-F5344CB8AC3E}">
        <p14:creationId xmlns:p14="http://schemas.microsoft.com/office/powerpoint/2010/main" val="1689501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常见的开发反模式</a:t>
            </a:r>
          </a:p>
        </p:txBody>
      </p:sp>
      <p:sp>
        <p:nvSpPr>
          <p:cNvPr id="3" name="内容占位符 2"/>
          <p:cNvSpPr>
            <a:spLocks noGrp="1"/>
          </p:cNvSpPr>
          <p:nvPr>
            <p:ph idx="1"/>
          </p:nvPr>
        </p:nvSpPr>
        <p:spPr/>
        <p:txBody>
          <a:bodyPr/>
          <a:lstStyle/>
          <a:p>
            <a:r>
              <a:rPr lang="en-US" altLang="zh-CN" dirty="0" smtClean="0"/>
              <a:t>Input Kludge </a:t>
            </a:r>
            <a:r>
              <a:rPr lang="zh-CN" altLang="en-US" dirty="0" smtClean="0"/>
              <a:t>输入拼凑</a:t>
            </a:r>
            <a:endParaRPr lang="en-US" altLang="zh-CN" dirty="0" smtClean="0"/>
          </a:p>
          <a:p>
            <a:pPr lvl="1"/>
            <a:r>
              <a:rPr lang="zh-CN" altLang="en-US" dirty="0"/>
              <a:t>未能</a:t>
            </a:r>
            <a:r>
              <a:rPr lang="zh-CN" altLang="en-US" dirty="0" smtClean="0"/>
              <a:t>通过</a:t>
            </a:r>
            <a:r>
              <a:rPr lang="zh-CN" altLang="en-US" dirty="0"/>
              <a:t>直接</a:t>
            </a:r>
            <a:r>
              <a:rPr lang="zh-CN" altLang="en-US" dirty="0" smtClean="0"/>
              <a:t>行为</a:t>
            </a:r>
            <a:r>
              <a:rPr lang="zh-CN" altLang="en-US" dirty="0"/>
              <a:t>测试的软件</a:t>
            </a:r>
            <a:r>
              <a:rPr lang="zh-CN" altLang="en-US" dirty="0" smtClean="0"/>
              <a:t>。</a:t>
            </a:r>
            <a:endParaRPr lang="en-US" altLang="zh-CN" dirty="0" smtClean="0"/>
          </a:p>
          <a:p>
            <a:pPr lvl="1"/>
            <a:r>
              <a:rPr lang="zh-CN" altLang="en-US" dirty="0"/>
              <a:t>最终用户只要接触键盘，一会儿就能</a:t>
            </a:r>
            <a:r>
              <a:rPr lang="zh-CN" altLang="en-US" dirty="0" smtClean="0"/>
              <a:t>让新程序完蛋。</a:t>
            </a:r>
            <a:endParaRPr lang="en-US" altLang="zh-CN" dirty="0" smtClean="0"/>
          </a:p>
          <a:p>
            <a:r>
              <a:rPr lang="zh-CN" altLang="en-US" dirty="0" smtClean="0"/>
              <a:t>解决方案</a:t>
            </a:r>
            <a:endParaRPr lang="en-US" altLang="zh-CN" dirty="0" smtClean="0"/>
          </a:p>
          <a:p>
            <a:pPr lvl="1"/>
            <a:r>
              <a:rPr lang="zh-CN" altLang="en-US" dirty="0" smtClean="0"/>
              <a:t>对于非演示用途软件</a:t>
            </a:r>
            <a:r>
              <a:rPr lang="zh-CN" altLang="en-US" dirty="0"/>
              <a:t>应使用更高质量的输入处理算法</a:t>
            </a:r>
            <a:r>
              <a:rPr lang="zh-CN" altLang="en-US" dirty="0" smtClean="0"/>
              <a:t>。比如</a:t>
            </a:r>
            <a:r>
              <a:rPr lang="en-US" altLang="zh-CN" dirty="0" err="1" smtClean="0"/>
              <a:t>lex</a:t>
            </a:r>
            <a:r>
              <a:rPr lang="zh-CN" altLang="en-US" dirty="0"/>
              <a:t> </a:t>
            </a:r>
            <a:r>
              <a:rPr lang="en-US" altLang="zh-CN" dirty="0" err="1" smtClean="0"/>
              <a:t>yacc</a:t>
            </a:r>
            <a:endParaRPr lang="en-US" altLang="zh-CN" dirty="0" smtClean="0"/>
          </a:p>
          <a:p>
            <a:pPr lvl="1"/>
            <a:endParaRPr lang="zh-CN" altLang="en-US" dirty="0"/>
          </a:p>
        </p:txBody>
      </p:sp>
    </p:spTree>
    <p:extLst>
      <p:ext uri="{BB962C8B-B14F-4D97-AF65-F5344CB8AC3E}">
        <p14:creationId xmlns:p14="http://schemas.microsoft.com/office/powerpoint/2010/main" val="2378576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常见的开发反模式</a:t>
            </a:r>
          </a:p>
        </p:txBody>
      </p:sp>
      <p:sp>
        <p:nvSpPr>
          <p:cNvPr id="3" name="内容占位符 2"/>
          <p:cNvSpPr>
            <a:spLocks noGrp="1"/>
          </p:cNvSpPr>
          <p:nvPr>
            <p:ph idx="1"/>
          </p:nvPr>
        </p:nvSpPr>
        <p:spPr/>
        <p:txBody>
          <a:bodyPr/>
          <a:lstStyle/>
          <a:p>
            <a:r>
              <a:rPr lang="en-US" altLang="zh-CN" dirty="0" smtClean="0"/>
              <a:t>Walk though a Mine Field </a:t>
            </a:r>
            <a:r>
              <a:rPr lang="zh-CN" altLang="en-US" dirty="0" smtClean="0"/>
              <a:t>穿越雷区 </a:t>
            </a:r>
            <a:r>
              <a:rPr lang="en-US" altLang="zh-CN" dirty="0" smtClean="0"/>
              <a:t>Nothing Works </a:t>
            </a:r>
          </a:p>
          <a:p>
            <a:pPr lvl="1"/>
            <a:r>
              <a:rPr lang="zh-CN" altLang="en-US" dirty="0"/>
              <a:t>软件中包含大量</a:t>
            </a:r>
            <a:r>
              <a:rPr lang="zh-CN" altLang="en-US" dirty="0" smtClean="0"/>
              <a:t>错误</a:t>
            </a:r>
            <a:endParaRPr lang="en-US" altLang="zh-CN" dirty="0" smtClean="0"/>
          </a:p>
          <a:p>
            <a:pPr lvl="1"/>
            <a:r>
              <a:rPr lang="zh-CN" altLang="en-US" dirty="0"/>
              <a:t>许多产品在发布时还远远达不到商用标准</a:t>
            </a:r>
            <a:r>
              <a:rPr lang="zh-CN" altLang="en-US" dirty="0" smtClean="0"/>
              <a:t>。</a:t>
            </a:r>
            <a:endParaRPr lang="en-US" altLang="zh-CN" dirty="0" smtClean="0"/>
          </a:p>
          <a:p>
            <a:r>
              <a:rPr lang="zh-CN" altLang="en-US" dirty="0"/>
              <a:t>解决</a:t>
            </a:r>
            <a:r>
              <a:rPr lang="zh-CN" altLang="en-US" dirty="0" smtClean="0"/>
              <a:t>方案</a:t>
            </a:r>
            <a:endParaRPr lang="en-US" altLang="zh-CN" dirty="0" smtClean="0"/>
          </a:p>
          <a:p>
            <a:pPr lvl="1"/>
            <a:r>
              <a:rPr lang="zh-CN" altLang="en-US" dirty="0"/>
              <a:t>加大对软件测试的投入</a:t>
            </a:r>
            <a:r>
              <a:rPr lang="zh-CN" altLang="en-US" dirty="0" smtClean="0"/>
              <a:t>。</a:t>
            </a:r>
            <a:endParaRPr lang="en-US" altLang="zh-CN" dirty="0" smtClean="0"/>
          </a:p>
          <a:p>
            <a:pPr lvl="1"/>
            <a:r>
              <a:rPr lang="zh-CN" altLang="en-US" dirty="0"/>
              <a:t>在某些领先的公司中，测试人员的数量超过了编程人员</a:t>
            </a:r>
            <a:r>
              <a:rPr lang="zh-CN" altLang="en-US" dirty="0" smtClean="0"/>
              <a:t>。</a:t>
            </a:r>
            <a:endParaRPr lang="en-US" altLang="zh-CN" dirty="0" smtClean="0"/>
          </a:p>
          <a:p>
            <a:pPr lvl="1"/>
            <a:r>
              <a:rPr lang="zh-CN" altLang="en-US" dirty="0"/>
              <a:t>典型</a:t>
            </a:r>
            <a:r>
              <a:rPr lang="zh-CN" altLang="en-US" dirty="0" smtClean="0"/>
              <a:t>的</a:t>
            </a:r>
            <a:r>
              <a:rPr lang="zh-CN" altLang="en-US" dirty="0"/>
              <a:t>系统要求的</a:t>
            </a:r>
            <a:r>
              <a:rPr lang="zh-CN" altLang="en-US" dirty="0" smtClean="0"/>
              <a:t>测试用例软件</a:t>
            </a:r>
            <a:r>
              <a:rPr lang="zh-CN" altLang="en-US" dirty="0"/>
              <a:t>会</a:t>
            </a:r>
            <a:r>
              <a:rPr lang="zh-CN" altLang="en-US" dirty="0" smtClean="0"/>
              <a:t>是</a:t>
            </a:r>
            <a:r>
              <a:rPr lang="zh-CN" altLang="en-US" dirty="0"/>
              <a:t>产品</a:t>
            </a:r>
            <a:r>
              <a:rPr lang="zh-CN" altLang="en-US" dirty="0" smtClean="0"/>
              <a:t>软件</a:t>
            </a:r>
            <a:r>
              <a:rPr lang="zh-CN" altLang="en-US" dirty="0"/>
              <a:t>的五倍</a:t>
            </a:r>
            <a:r>
              <a:rPr lang="zh-CN" altLang="en-US" dirty="0" smtClean="0"/>
              <a:t>。</a:t>
            </a:r>
            <a:endParaRPr lang="en-US" altLang="zh-CN" dirty="0" smtClean="0"/>
          </a:p>
          <a:p>
            <a:pPr lvl="1"/>
            <a:r>
              <a:rPr lang="zh-CN" altLang="en-US" dirty="0"/>
              <a:t>测试软件常常比产品软件更复杂</a:t>
            </a:r>
            <a:r>
              <a:rPr lang="zh-CN" altLang="en-US" dirty="0" smtClean="0"/>
              <a:t>。</a:t>
            </a:r>
            <a:endParaRPr lang="en-US" altLang="zh-CN" dirty="0" smtClean="0"/>
          </a:p>
          <a:p>
            <a:pPr lvl="1"/>
            <a:r>
              <a:rPr lang="zh-CN" altLang="en-US" dirty="0"/>
              <a:t>通过持续</a:t>
            </a:r>
            <a:r>
              <a:rPr lang="zh-CN" altLang="en-US" dirty="0" smtClean="0"/>
              <a:t>集成，配置控制，更好</a:t>
            </a:r>
            <a:r>
              <a:rPr lang="zh-CN" altLang="en-US" dirty="0"/>
              <a:t>地进行测试和回归。</a:t>
            </a:r>
            <a:endParaRPr lang="en-US" altLang="zh-CN" dirty="0" smtClean="0"/>
          </a:p>
          <a:p>
            <a:pPr lvl="1"/>
            <a:endParaRPr lang="zh-CN" altLang="en-US" dirty="0"/>
          </a:p>
        </p:txBody>
      </p:sp>
    </p:spTree>
    <p:extLst>
      <p:ext uri="{BB962C8B-B14F-4D97-AF65-F5344CB8AC3E}">
        <p14:creationId xmlns:p14="http://schemas.microsoft.com/office/powerpoint/2010/main" val="2261550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9742" y="405458"/>
            <a:ext cx="9937104" cy="576065"/>
          </a:xfrm>
        </p:spPr>
        <p:txBody>
          <a:bodyPr/>
          <a:lstStyle/>
          <a:p>
            <a:r>
              <a:rPr lang="zh-CN" altLang="en-US" dirty="0"/>
              <a:t>常见的开发反</a:t>
            </a:r>
            <a:r>
              <a:rPr lang="zh-CN" altLang="en-US" dirty="0" smtClean="0"/>
              <a:t>模式</a:t>
            </a:r>
            <a:endParaRPr lang="zh-CN" altLang="en-US" dirty="0"/>
          </a:p>
        </p:txBody>
      </p:sp>
      <p:sp>
        <p:nvSpPr>
          <p:cNvPr id="3" name="内容占位符 2"/>
          <p:cNvSpPr>
            <a:spLocks noGrp="1"/>
          </p:cNvSpPr>
          <p:nvPr>
            <p:ph idx="1"/>
          </p:nvPr>
        </p:nvSpPr>
        <p:spPr/>
        <p:txBody>
          <a:bodyPr/>
          <a:lstStyle/>
          <a:p>
            <a:r>
              <a:rPr lang="en-US" altLang="zh-CN" dirty="0" smtClean="0"/>
              <a:t>Cut And Paste Programming</a:t>
            </a:r>
            <a:r>
              <a:rPr lang="zh-CN" altLang="en-US" dirty="0"/>
              <a:t> 剪贴</a:t>
            </a:r>
            <a:r>
              <a:rPr lang="zh-CN" altLang="en-US" dirty="0" smtClean="0"/>
              <a:t>编程</a:t>
            </a:r>
            <a:endParaRPr lang="en-US" altLang="zh-CN" dirty="0" smtClean="0"/>
          </a:p>
          <a:p>
            <a:pPr lvl="1"/>
            <a:r>
              <a:rPr lang="zh-CN" altLang="en-US" dirty="0" smtClean="0"/>
              <a:t>项目中</a:t>
            </a:r>
            <a:r>
              <a:rPr lang="zh-CN" altLang="en-US" dirty="0"/>
              <a:t>多个地方发现相似的代码段</a:t>
            </a:r>
            <a:r>
              <a:rPr lang="zh-CN" altLang="en-US" dirty="0" smtClean="0"/>
              <a:t>。</a:t>
            </a:r>
            <a:endParaRPr lang="en-US" altLang="zh-CN" dirty="0" smtClean="0"/>
          </a:p>
          <a:p>
            <a:r>
              <a:rPr lang="zh-CN" altLang="en-US" dirty="0" smtClean="0"/>
              <a:t>后果</a:t>
            </a:r>
            <a:endParaRPr lang="en-US" altLang="zh-CN" dirty="0" smtClean="0"/>
          </a:p>
          <a:p>
            <a:pPr lvl="1"/>
            <a:r>
              <a:rPr lang="zh-CN" altLang="en-US" dirty="0"/>
              <a:t>虽然做了很多局部修正，但同样的错误</a:t>
            </a:r>
            <a:r>
              <a:rPr lang="zh-CN" altLang="en-US" dirty="0" smtClean="0"/>
              <a:t>，仍然</a:t>
            </a:r>
            <a:r>
              <a:rPr lang="zh-CN" altLang="en-US" dirty="0"/>
              <a:t>反复出现于软件多个地方</a:t>
            </a:r>
            <a:r>
              <a:rPr lang="zh-CN" altLang="en-US" dirty="0" smtClean="0"/>
              <a:t>。</a:t>
            </a:r>
            <a:endParaRPr lang="en-US" altLang="zh-CN" dirty="0" smtClean="0"/>
          </a:p>
          <a:p>
            <a:pPr lvl="1"/>
            <a:r>
              <a:rPr lang="zh-CN" altLang="en-US" dirty="0"/>
              <a:t>增加软件维护</a:t>
            </a:r>
            <a:r>
              <a:rPr lang="zh-CN" altLang="en-US" dirty="0" smtClean="0"/>
              <a:t>成本</a:t>
            </a:r>
            <a:endParaRPr lang="en-US" altLang="zh-CN" dirty="0" smtClean="0"/>
          </a:p>
          <a:p>
            <a:pPr lvl="1"/>
            <a:r>
              <a:rPr lang="zh-CN" altLang="en-US" dirty="0"/>
              <a:t>开发人员为错误建立多个独特的修正。无法建立标准的修正方法</a:t>
            </a:r>
            <a:r>
              <a:rPr lang="zh-CN" altLang="en-US" dirty="0" smtClean="0"/>
              <a:t>。</a:t>
            </a:r>
            <a:endParaRPr lang="en-US" altLang="zh-CN" dirty="0" smtClean="0"/>
          </a:p>
          <a:p>
            <a:pPr lvl="1"/>
            <a:r>
              <a:rPr lang="zh-CN" altLang="en-US" dirty="0"/>
              <a:t>代码行数虚假</a:t>
            </a:r>
            <a:r>
              <a:rPr lang="zh-CN" altLang="en-US" dirty="0" smtClean="0"/>
              <a:t>增加</a:t>
            </a:r>
            <a:endParaRPr lang="en-US" altLang="zh-CN" dirty="0" smtClean="0"/>
          </a:p>
          <a:p>
            <a:pPr lvl="1"/>
            <a:r>
              <a:rPr lang="zh-CN" altLang="en-US" dirty="0"/>
              <a:t>难以定位所有的错误</a:t>
            </a:r>
          </a:p>
        </p:txBody>
      </p:sp>
    </p:spTree>
    <p:extLst>
      <p:ext uri="{BB962C8B-B14F-4D97-AF65-F5344CB8AC3E}">
        <p14:creationId xmlns:p14="http://schemas.microsoft.com/office/powerpoint/2010/main" val="2797949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9742" y="405458"/>
            <a:ext cx="9865096" cy="576065"/>
          </a:xfrm>
        </p:spPr>
        <p:txBody>
          <a:bodyPr/>
          <a:lstStyle/>
          <a:p>
            <a:r>
              <a:rPr lang="zh-CN" altLang="en-US" dirty="0"/>
              <a:t>常见的开发反</a:t>
            </a:r>
            <a:r>
              <a:rPr lang="zh-CN" altLang="en-US" dirty="0" smtClean="0"/>
              <a:t>模式</a:t>
            </a:r>
            <a:r>
              <a:rPr lang="en-US" altLang="zh-CN" dirty="0"/>
              <a:t>(Cut And Paste Programming</a:t>
            </a:r>
            <a:r>
              <a:rPr lang="zh-CN" altLang="en-US" dirty="0"/>
              <a:t> </a:t>
            </a:r>
            <a:r>
              <a:rPr lang="en-US" altLang="zh-CN" dirty="0"/>
              <a:t>)</a:t>
            </a:r>
            <a:endParaRPr lang="zh-CN" altLang="en-US" dirty="0"/>
          </a:p>
        </p:txBody>
      </p:sp>
      <p:sp>
        <p:nvSpPr>
          <p:cNvPr id="3" name="内容占位符 2"/>
          <p:cNvSpPr>
            <a:spLocks noGrp="1"/>
          </p:cNvSpPr>
          <p:nvPr>
            <p:ph idx="1"/>
          </p:nvPr>
        </p:nvSpPr>
        <p:spPr/>
        <p:txBody>
          <a:bodyPr/>
          <a:lstStyle/>
          <a:p>
            <a:r>
              <a:rPr lang="zh-CN" altLang="en-US" dirty="0" smtClean="0"/>
              <a:t>原因</a:t>
            </a:r>
            <a:endParaRPr lang="en-US" altLang="zh-CN" dirty="0" smtClean="0"/>
          </a:p>
          <a:p>
            <a:pPr lvl="1"/>
            <a:r>
              <a:rPr lang="zh-CN" altLang="en-US" dirty="0"/>
              <a:t>开发机构强调盈利，而不是长期投资</a:t>
            </a:r>
            <a:r>
              <a:rPr lang="zh-CN" altLang="en-US" dirty="0" smtClean="0"/>
              <a:t>。</a:t>
            </a:r>
            <a:endParaRPr lang="en-US" altLang="zh-CN" dirty="0" smtClean="0"/>
          </a:p>
          <a:p>
            <a:pPr lvl="1"/>
            <a:r>
              <a:rPr lang="zh-CN" altLang="en-US" dirty="0"/>
              <a:t>开发机构，</a:t>
            </a:r>
            <a:r>
              <a:rPr lang="zh-CN" altLang="en-US" dirty="0" smtClean="0"/>
              <a:t>不提倡，不奖励</a:t>
            </a:r>
            <a:r>
              <a:rPr lang="zh-CN" altLang="en-US" dirty="0"/>
              <a:t>可复用构件。而对开发速度要求严格，掩盖了其他所有评估因素</a:t>
            </a:r>
            <a:r>
              <a:rPr lang="zh-CN" altLang="en-US" dirty="0" smtClean="0"/>
              <a:t>。</a:t>
            </a:r>
            <a:endParaRPr lang="en-US" altLang="zh-CN" dirty="0" smtClean="0"/>
          </a:p>
          <a:p>
            <a:pPr lvl="1"/>
            <a:r>
              <a:rPr lang="zh-CN" altLang="en-US" dirty="0"/>
              <a:t>开发人员缺乏，抽象思维能力</a:t>
            </a:r>
            <a:r>
              <a:rPr lang="zh-CN" altLang="en-US" dirty="0" smtClean="0"/>
              <a:t>。</a:t>
            </a:r>
            <a:endParaRPr lang="en-US" altLang="zh-CN" dirty="0" smtClean="0"/>
          </a:p>
          <a:p>
            <a:pPr lvl="1"/>
            <a:r>
              <a:rPr lang="zh-CN" altLang="en-US" dirty="0"/>
              <a:t>开发团队缺乏</a:t>
            </a:r>
            <a:r>
              <a:rPr lang="zh-CN" altLang="en-US" dirty="0" smtClean="0"/>
              <a:t>远见</a:t>
            </a:r>
            <a:endParaRPr lang="en-US" altLang="zh-CN" dirty="0" smtClean="0"/>
          </a:p>
          <a:p>
            <a:pPr lvl="1"/>
            <a:r>
              <a:rPr lang="zh-CN" altLang="en-US" dirty="0" smtClean="0"/>
              <a:t>开发人员不熟悉新兴</a:t>
            </a:r>
            <a:r>
              <a:rPr lang="zh-CN" altLang="en-US" dirty="0"/>
              <a:t>技术和新工具时容易发生。</a:t>
            </a:r>
          </a:p>
        </p:txBody>
      </p:sp>
    </p:spTree>
    <p:extLst>
      <p:ext uri="{BB962C8B-B14F-4D97-AF65-F5344CB8AC3E}">
        <p14:creationId xmlns:p14="http://schemas.microsoft.com/office/powerpoint/2010/main" val="1265311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常见的开发反模式</a:t>
            </a:r>
          </a:p>
        </p:txBody>
      </p:sp>
      <p:sp>
        <p:nvSpPr>
          <p:cNvPr id="3" name="内容占位符 2"/>
          <p:cNvSpPr>
            <a:spLocks noGrp="1"/>
          </p:cNvSpPr>
          <p:nvPr>
            <p:ph idx="1"/>
          </p:nvPr>
        </p:nvSpPr>
        <p:spPr/>
        <p:txBody>
          <a:bodyPr/>
          <a:lstStyle/>
          <a:p>
            <a:r>
              <a:rPr lang="en-US" altLang="zh-CN" dirty="0" smtClean="0"/>
              <a:t>Mushroom </a:t>
            </a:r>
            <a:r>
              <a:rPr lang="en-US" altLang="zh-CN" dirty="0" err="1" smtClean="0"/>
              <a:t>Managerment</a:t>
            </a:r>
            <a:r>
              <a:rPr lang="en-US" altLang="zh-CN" dirty="0" smtClean="0"/>
              <a:t> </a:t>
            </a:r>
            <a:r>
              <a:rPr lang="zh-CN" altLang="en-US" dirty="0" smtClean="0"/>
              <a:t>蘑菇管理 </a:t>
            </a:r>
            <a:r>
              <a:rPr lang="en-US" altLang="zh-CN" dirty="0" smtClean="0"/>
              <a:t>Pseudo-Analysis </a:t>
            </a:r>
            <a:r>
              <a:rPr lang="zh-CN" altLang="en-US" dirty="0" smtClean="0"/>
              <a:t>伪分析</a:t>
            </a:r>
            <a:endParaRPr lang="en-US" altLang="zh-CN" dirty="0" smtClean="0"/>
          </a:p>
          <a:p>
            <a:pPr lvl="1"/>
            <a:r>
              <a:rPr lang="zh-CN" altLang="en-US" dirty="0"/>
              <a:t>将系统开发人员和最终用户隔离开</a:t>
            </a:r>
            <a:r>
              <a:rPr lang="zh-CN" altLang="en-US" dirty="0" smtClean="0"/>
              <a:t>。</a:t>
            </a:r>
            <a:endParaRPr lang="en-US" altLang="zh-CN" dirty="0" smtClean="0"/>
          </a:p>
          <a:p>
            <a:pPr lvl="1"/>
            <a:r>
              <a:rPr lang="zh-CN" altLang="en-US" dirty="0"/>
              <a:t>所有需求通过中间人进行二传。中间人，包括项目经理，需求分析师，架构师</a:t>
            </a:r>
            <a:r>
              <a:rPr lang="zh-CN" altLang="en-US" dirty="0" smtClean="0"/>
              <a:t>。</a:t>
            </a:r>
            <a:endParaRPr lang="en-US" altLang="zh-CN" dirty="0" smtClean="0"/>
          </a:p>
          <a:p>
            <a:r>
              <a:rPr lang="zh-CN" altLang="en-US" dirty="0" smtClean="0"/>
              <a:t>后果</a:t>
            </a:r>
            <a:endParaRPr lang="en-US" altLang="zh-CN" dirty="0" smtClean="0"/>
          </a:p>
          <a:p>
            <a:pPr lvl="1"/>
            <a:r>
              <a:rPr lang="zh-CN" altLang="en-US" dirty="0"/>
              <a:t>开发人员在没有理解系统需求时</a:t>
            </a:r>
            <a:r>
              <a:rPr lang="zh-CN" altLang="en-US" dirty="0" smtClean="0"/>
              <a:t>。无法</a:t>
            </a:r>
            <a:r>
              <a:rPr lang="zh-CN" altLang="en-US" dirty="0"/>
              <a:t>做出良好的设计</a:t>
            </a:r>
            <a:r>
              <a:rPr lang="zh-CN" altLang="en-US" dirty="0" smtClean="0"/>
              <a:t>。</a:t>
            </a:r>
            <a:endParaRPr lang="en-US" altLang="zh-CN" dirty="0" smtClean="0"/>
          </a:p>
          <a:p>
            <a:pPr lvl="1"/>
            <a:r>
              <a:rPr lang="zh-CN" altLang="en-US" dirty="0"/>
              <a:t>开发人员有时不得不做出</a:t>
            </a:r>
            <a:r>
              <a:rPr lang="zh-CN" altLang="en-US" dirty="0" smtClean="0"/>
              <a:t>假设，</a:t>
            </a:r>
            <a:r>
              <a:rPr lang="zh-CN" altLang="en-US" dirty="0"/>
              <a:t>从而</a:t>
            </a:r>
            <a:r>
              <a:rPr lang="zh-CN" altLang="en-US" dirty="0" smtClean="0"/>
              <a:t>导致伪分析。</a:t>
            </a:r>
            <a:endParaRPr lang="en-US" altLang="zh-CN" dirty="0" smtClean="0"/>
          </a:p>
          <a:p>
            <a:r>
              <a:rPr lang="zh-CN" altLang="en-US" dirty="0"/>
              <a:t>解决</a:t>
            </a:r>
            <a:r>
              <a:rPr lang="zh-CN" altLang="en-US" dirty="0" smtClean="0"/>
              <a:t>方案</a:t>
            </a:r>
            <a:endParaRPr lang="en-US" altLang="zh-CN" dirty="0" smtClean="0"/>
          </a:p>
          <a:p>
            <a:pPr lvl="1"/>
            <a:r>
              <a:rPr lang="zh-CN" altLang="en-US" dirty="0"/>
              <a:t>增量迭代</a:t>
            </a:r>
            <a:r>
              <a:rPr lang="zh-CN" altLang="en-US" dirty="0" smtClean="0"/>
              <a:t>开发</a:t>
            </a:r>
            <a:endParaRPr lang="en-US" altLang="zh-CN" dirty="0" smtClean="0"/>
          </a:p>
          <a:p>
            <a:pPr lvl="1"/>
            <a:r>
              <a:rPr lang="zh-CN" altLang="en-US" smtClean="0"/>
              <a:t>更</a:t>
            </a:r>
            <a:r>
              <a:rPr lang="zh-CN" altLang="en-US"/>
              <a:t>频繁</a:t>
            </a:r>
            <a:r>
              <a:rPr lang="zh-CN" altLang="en-US" smtClean="0"/>
              <a:t>的</a:t>
            </a:r>
            <a:r>
              <a:rPr lang="zh-CN" altLang="en-US"/>
              <a:t>用户实际体验和测试。</a:t>
            </a:r>
          </a:p>
        </p:txBody>
      </p:sp>
    </p:spTree>
    <p:extLst>
      <p:ext uri="{BB962C8B-B14F-4D97-AF65-F5344CB8AC3E}">
        <p14:creationId xmlns:p14="http://schemas.microsoft.com/office/powerpoint/2010/main" val="11048857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8746702" y="6432453"/>
            <a:ext cx="2847763" cy="365210"/>
          </a:xfrm>
          <a:prstGeom prst="rect">
            <a:avLst/>
          </a:prstGeom>
        </p:spPr>
        <p:txBody>
          <a:bodyPr/>
          <a:lstStyle/>
          <a:p>
            <a:pPr>
              <a:defRPr/>
            </a:pPr>
            <a:fld id="{7277B87E-B5C5-40CB-9E3E-78438E974F9E}" type="slidenum">
              <a:rPr lang="zh-CN" altLang="en-US"/>
              <a:pPr>
                <a:defRPr/>
              </a:pPr>
              <a:t>38</a:t>
            </a:fld>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什么是反</a:t>
            </a:r>
            <a:r>
              <a:rPr lang="zh-CN" altLang="en-US" dirty="0" smtClean="0"/>
              <a:t>模式</a:t>
            </a:r>
            <a:endParaRPr lang="zh-CN" altLang="en-US" dirty="0"/>
          </a:p>
        </p:txBody>
      </p:sp>
      <p:sp>
        <p:nvSpPr>
          <p:cNvPr id="3" name="内容占位符 2"/>
          <p:cNvSpPr>
            <a:spLocks noGrp="1"/>
          </p:cNvSpPr>
          <p:nvPr>
            <p:ph idx="1"/>
          </p:nvPr>
        </p:nvSpPr>
        <p:spPr/>
        <p:txBody>
          <a:bodyPr/>
          <a:lstStyle/>
          <a:p>
            <a:r>
              <a:rPr lang="zh-CN" altLang="en-US" dirty="0" smtClean="0"/>
              <a:t>反模式就是揭露假象</a:t>
            </a:r>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4078" y="1197546"/>
            <a:ext cx="6656387"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09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什么是反模式</a:t>
            </a:r>
          </a:p>
        </p:txBody>
      </p:sp>
      <p:sp>
        <p:nvSpPr>
          <p:cNvPr id="3" name="内容占位符 2"/>
          <p:cNvSpPr>
            <a:spLocks noGrp="1"/>
          </p:cNvSpPr>
          <p:nvPr>
            <p:ph idx="1"/>
          </p:nvPr>
        </p:nvSpPr>
        <p:spPr/>
        <p:txBody>
          <a:bodyPr/>
          <a:lstStyle/>
          <a:p>
            <a:r>
              <a:rPr lang="zh-CN" altLang="en-US" dirty="0" smtClean="0"/>
              <a:t>一种文字记录形式，描述对某个问题必然产生消极结果的常见解决方案、</a:t>
            </a:r>
            <a:endParaRPr lang="en-US" altLang="zh-CN" dirty="0" smtClean="0"/>
          </a:p>
          <a:p>
            <a:r>
              <a:rPr lang="zh-CN" altLang="en-US" dirty="0"/>
              <a:t>反</a:t>
            </a:r>
            <a:r>
              <a:rPr lang="zh-CN" altLang="en-US" dirty="0" smtClean="0"/>
              <a:t>模式是把一般情况映射到一类特定解决方案的有效方法</a:t>
            </a:r>
            <a:endParaRPr lang="en-US" altLang="zh-CN" dirty="0" smtClean="0"/>
          </a:p>
          <a:p>
            <a:r>
              <a:rPr lang="zh-CN" altLang="en-US" dirty="0" smtClean="0"/>
              <a:t>反模式为识别软件行业反复出现的问题提供了实际经验，并为大部分场景提供了补救措施。</a:t>
            </a:r>
            <a:endParaRPr lang="en-US" altLang="zh-CN" dirty="0" smtClean="0"/>
          </a:p>
          <a:p>
            <a:r>
              <a:rPr lang="zh-CN" altLang="en-US" dirty="0"/>
              <a:t>反</a:t>
            </a:r>
            <a:r>
              <a:rPr lang="zh-CN" altLang="en-US" dirty="0" smtClean="0"/>
              <a:t>模式为辨识问题和讨论解决方案提供了共通词汇</a:t>
            </a:r>
            <a:endParaRPr lang="en-US" altLang="zh-CN" dirty="0" smtClean="0"/>
          </a:p>
          <a:p>
            <a:r>
              <a:rPr lang="zh-CN" altLang="en-US" dirty="0" smtClean="0"/>
              <a:t>反模式以分享软件行业最常见陷阱所带来的惨痛教训的方式提供一种减轻压力的方法。</a:t>
            </a:r>
            <a:endParaRPr lang="en-US" altLang="zh-CN" dirty="0" smtClean="0"/>
          </a:p>
        </p:txBody>
      </p:sp>
    </p:spTree>
    <p:extLst>
      <p:ext uri="{BB962C8B-B14F-4D97-AF65-F5344CB8AC3E}">
        <p14:creationId xmlns:p14="http://schemas.microsoft.com/office/powerpoint/2010/main" val="2903720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反模式参考模型</a:t>
            </a:r>
            <a:endParaRPr lang="en-US" altLang="zh-CN" dirty="0"/>
          </a:p>
        </p:txBody>
      </p:sp>
      <p:sp>
        <p:nvSpPr>
          <p:cNvPr id="3" name="内容占位符 2"/>
          <p:cNvSpPr>
            <a:spLocks noGrp="1"/>
          </p:cNvSpPr>
          <p:nvPr>
            <p:ph idx="1"/>
          </p:nvPr>
        </p:nvSpPr>
        <p:spPr/>
        <p:txBody>
          <a:bodyPr/>
          <a:lstStyle/>
          <a:p>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934" y="1379617"/>
            <a:ext cx="6552728" cy="4517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2822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反模式参考模型</a:t>
            </a:r>
          </a:p>
        </p:txBody>
      </p:sp>
      <p:sp>
        <p:nvSpPr>
          <p:cNvPr id="3" name="内容占位符 2"/>
          <p:cNvSpPr>
            <a:spLocks noGrp="1"/>
          </p:cNvSpPr>
          <p:nvPr>
            <p:ph idx="1"/>
          </p:nvPr>
        </p:nvSpPr>
        <p:spPr/>
        <p:txBody>
          <a:bodyPr/>
          <a:lstStyle/>
          <a:p>
            <a:r>
              <a:rPr lang="zh-CN" altLang="en-US" dirty="0" smtClean="0"/>
              <a:t>反模式的关键概念</a:t>
            </a:r>
            <a:endParaRPr lang="en-US" altLang="zh-CN" dirty="0" smtClean="0"/>
          </a:p>
          <a:p>
            <a:pPr lvl="1"/>
            <a:r>
              <a:rPr lang="zh-CN" altLang="en-US" dirty="0" smtClean="0"/>
              <a:t>根源</a:t>
            </a:r>
            <a:endParaRPr lang="en-US" altLang="zh-CN" dirty="0" smtClean="0"/>
          </a:p>
          <a:p>
            <a:pPr lvl="2"/>
            <a:r>
              <a:rPr lang="zh-CN" altLang="en-US" dirty="0" smtClean="0"/>
              <a:t>匆忙</a:t>
            </a:r>
            <a:endParaRPr lang="en-US" altLang="zh-CN" dirty="0" smtClean="0"/>
          </a:p>
          <a:p>
            <a:pPr lvl="2"/>
            <a:r>
              <a:rPr lang="zh-CN" altLang="en-US" dirty="0" smtClean="0"/>
              <a:t>默然</a:t>
            </a:r>
            <a:endParaRPr lang="en-US" altLang="zh-CN" dirty="0" smtClean="0"/>
          </a:p>
          <a:p>
            <a:pPr lvl="2"/>
            <a:r>
              <a:rPr lang="zh-CN" altLang="en-US" dirty="0" smtClean="0"/>
              <a:t>思想狭隘</a:t>
            </a:r>
            <a:endParaRPr lang="en-US" altLang="zh-CN" dirty="0" smtClean="0"/>
          </a:p>
          <a:p>
            <a:pPr lvl="2"/>
            <a:r>
              <a:rPr lang="zh-CN" altLang="en-US" dirty="0"/>
              <a:t>懒惰</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6006" y="1125538"/>
            <a:ext cx="2952328" cy="2412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4358" y="1245411"/>
            <a:ext cx="3600400" cy="229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030" y="3537973"/>
            <a:ext cx="2052702" cy="273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7904" y="3822245"/>
            <a:ext cx="3418731" cy="2044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9805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反模式参考模型</a:t>
            </a:r>
          </a:p>
        </p:txBody>
      </p:sp>
      <p:sp>
        <p:nvSpPr>
          <p:cNvPr id="3" name="内容占位符 2"/>
          <p:cNvSpPr>
            <a:spLocks noGrp="1"/>
          </p:cNvSpPr>
          <p:nvPr>
            <p:ph idx="1"/>
          </p:nvPr>
        </p:nvSpPr>
        <p:spPr/>
        <p:txBody>
          <a:bodyPr/>
          <a:lstStyle/>
          <a:p>
            <a:r>
              <a:rPr lang="zh-CN" altLang="en-US" dirty="0"/>
              <a:t>反模式的关键概念</a:t>
            </a:r>
            <a:endParaRPr lang="en-US" altLang="zh-CN" dirty="0"/>
          </a:p>
          <a:p>
            <a:pPr lvl="1"/>
            <a:r>
              <a:rPr lang="zh-CN" altLang="en-US" dirty="0"/>
              <a:t>根源</a:t>
            </a:r>
            <a:endParaRPr lang="en-US" altLang="zh-CN" dirty="0"/>
          </a:p>
          <a:p>
            <a:pPr lvl="2"/>
            <a:r>
              <a:rPr lang="zh-CN" altLang="en-US" dirty="0"/>
              <a:t>贪婪</a:t>
            </a:r>
            <a:endParaRPr lang="en-US" altLang="zh-CN" dirty="0"/>
          </a:p>
          <a:p>
            <a:pPr lvl="2"/>
            <a:r>
              <a:rPr lang="zh-CN" altLang="en-US" dirty="0"/>
              <a:t>无知</a:t>
            </a:r>
            <a:endParaRPr lang="en-US" altLang="zh-CN" dirty="0"/>
          </a:p>
          <a:p>
            <a:pPr lvl="2"/>
            <a:r>
              <a:rPr lang="zh-CN" altLang="en-US" dirty="0"/>
              <a:t>自负</a:t>
            </a:r>
            <a:endParaRPr lang="en-US" altLang="zh-CN" dirty="0"/>
          </a:p>
          <a:p>
            <a:pPr lvl="2"/>
            <a:endParaRPr lang="zh-CN" altLang="en-US" dirty="0"/>
          </a:p>
          <a:p>
            <a:endParaRPr lang="zh-CN"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0062" y="1341562"/>
            <a:ext cx="3417937" cy="2141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6526" y="1193566"/>
            <a:ext cx="3312368" cy="2437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9369" y="3482838"/>
            <a:ext cx="1834314" cy="270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4297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反模式参考模型</a:t>
            </a:r>
          </a:p>
        </p:txBody>
      </p:sp>
      <p:sp>
        <p:nvSpPr>
          <p:cNvPr id="3" name="内容占位符 2"/>
          <p:cNvSpPr>
            <a:spLocks noGrp="1"/>
          </p:cNvSpPr>
          <p:nvPr>
            <p:ph idx="1"/>
          </p:nvPr>
        </p:nvSpPr>
        <p:spPr/>
        <p:txBody>
          <a:bodyPr/>
          <a:lstStyle/>
          <a:p>
            <a:r>
              <a:rPr lang="zh-CN" altLang="en-US" dirty="0"/>
              <a:t>反模式的关键概念</a:t>
            </a:r>
            <a:endParaRPr lang="en-US" altLang="zh-CN" dirty="0"/>
          </a:p>
          <a:p>
            <a:pPr lvl="1"/>
            <a:r>
              <a:rPr lang="zh-CN" altLang="en-US" dirty="0"/>
              <a:t>原</a:t>
            </a:r>
            <a:r>
              <a:rPr lang="zh-CN" altLang="en-US" dirty="0" smtClean="0"/>
              <a:t>力</a:t>
            </a:r>
            <a:r>
              <a:rPr lang="en-US" altLang="zh-CN" dirty="0"/>
              <a:t> </a:t>
            </a:r>
            <a:r>
              <a:rPr lang="zh-CN" altLang="en-US" dirty="0" smtClean="0"/>
              <a:t>软件开发过程中的横向力量，代表基于常识的基本考虑，提供了一套价值系统。</a:t>
            </a:r>
            <a:endParaRPr lang="en-US" altLang="zh-CN" dirty="0"/>
          </a:p>
          <a:p>
            <a:pPr lvl="2"/>
            <a:r>
              <a:rPr lang="zh-CN" altLang="en-US" dirty="0" smtClean="0"/>
              <a:t>领域特有的力量 纵向力量</a:t>
            </a:r>
            <a:endParaRPr lang="en-US" altLang="zh-CN" dirty="0" smtClean="0"/>
          </a:p>
          <a:p>
            <a:pPr lvl="2"/>
            <a:r>
              <a:rPr lang="zh-CN" altLang="en-US" dirty="0" smtClean="0"/>
              <a:t>横跨多个领域的力量 横向力量</a:t>
            </a:r>
            <a:endParaRPr lang="en-US" altLang="zh-CN" dirty="0" smtClean="0"/>
          </a:p>
          <a:p>
            <a:pPr lvl="1"/>
            <a:r>
              <a:rPr lang="zh-CN" altLang="en-US" dirty="0"/>
              <a:t>原</a:t>
            </a:r>
            <a:r>
              <a:rPr lang="zh-CN" altLang="en-US" dirty="0" smtClean="0"/>
              <a:t>力包括</a:t>
            </a:r>
            <a:endParaRPr lang="en-US" altLang="zh-CN" dirty="0" smtClean="0"/>
          </a:p>
          <a:p>
            <a:pPr lvl="2"/>
            <a:r>
              <a:rPr lang="zh-CN" altLang="en-US" dirty="0" smtClean="0"/>
              <a:t>功能管理</a:t>
            </a:r>
            <a:endParaRPr lang="en-US" altLang="zh-CN" dirty="0" smtClean="0"/>
          </a:p>
          <a:p>
            <a:pPr lvl="2"/>
            <a:r>
              <a:rPr lang="zh-CN" altLang="en-US" dirty="0" smtClean="0"/>
              <a:t>性能管理</a:t>
            </a:r>
            <a:endParaRPr lang="en-US" altLang="zh-CN" dirty="0" smtClean="0"/>
          </a:p>
          <a:p>
            <a:pPr lvl="2"/>
            <a:r>
              <a:rPr lang="zh-CN" altLang="en-US" dirty="0" smtClean="0"/>
              <a:t>复杂性管理</a:t>
            </a:r>
            <a:endParaRPr lang="en-US" altLang="zh-CN" dirty="0" smtClean="0"/>
          </a:p>
          <a:p>
            <a:pPr lvl="2"/>
            <a:r>
              <a:rPr lang="zh-CN" altLang="en-US" dirty="0" smtClean="0"/>
              <a:t>变化管理</a:t>
            </a:r>
            <a:endParaRPr lang="en-US" altLang="zh-CN" dirty="0" smtClean="0"/>
          </a:p>
          <a:p>
            <a:pPr lvl="2"/>
            <a:r>
              <a:rPr lang="en-US" altLang="zh-CN" dirty="0" smtClean="0"/>
              <a:t>IT</a:t>
            </a:r>
            <a:r>
              <a:rPr lang="zh-CN" altLang="en-US" dirty="0" smtClean="0"/>
              <a:t>资源管理</a:t>
            </a:r>
            <a:endParaRPr lang="en-US" altLang="zh-CN" dirty="0" smtClean="0"/>
          </a:p>
          <a:p>
            <a:pPr lvl="2"/>
            <a:r>
              <a:rPr lang="zh-CN" altLang="en-US" dirty="0"/>
              <a:t>技术</a:t>
            </a:r>
            <a:r>
              <a:rPr lang="zh-CN" altLang="en-US" dirty="0" smtClean="0"/>
              <a:t>转移管理</a:t>
            </a:r>
            <a:endParaRPr lang="en-US" altLang="zh-CN" dirty="0" smtClean="0"/>
          </a:p>
          <a:p>
            <a:pPr lvl="2"/>
            <a:endParaRPr lang="en-US" altLang="zh-CN" dirty="0" smtClean="0"/>
          </a:p>
          <a:p>
            <a:pPr lvl="1"/>
            <a:endParaRPr lang="en-US" altLang="zh-CN" dirty="0"/>
          </a:p>
          <a:p>
            <a:endParaRPr lang="zh-CN" altLang="en-US" dirty="0"/>
          </a:p>
        </p:txBody>
      </p:sp>
    </p:spTree>
    <p:extLst>
      <p:ext uri="{BB962C8B-B14F-4D97-AF65-F5344CB8AC3E}">
        <p14:creationId xmlns:p14="http://schemas.microsoft.com/office/powerpoint/2010/main" val="2125040873"/>
      </p:ext>
    </p:extLst>
  </p:cSld>
  <p:clrMapOvr>
    <a:masterClrMapping/>
  </p:clrMapOvr>
</p:sld>
</file>

<file path=ppt/theme/theme1.xml><?xml version="1.0" encoding="utf-8"?>
<a:theme xmlns:a="http://schemas.openxmlformats.org/drawingml/2006/main" name="Office 主题">
  <a:themeElements>
    <a:clrScheme name="穿越">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自定义 1">
      <a:majorFont>
        <a:latin typeface="微软雅黑"/>
        <a:ea typeface="微软雅黑"/>
        <a:cs typeface=""/>
      </a:majorFont>
      <a:minorFont>
        <a:latin typeface="微软雅黑"/>
        <a:ea typeface="微软雅黑"/>
        <a:cs typeface=""/>
      </a:minorFont>
    </a:fontScheme>
    <a:fmtScheme name="凸显">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8301</TotalTime>
  <Words>1782</Words>
  <Application>Microsoft Office PowerPoint</Application>
  <PresentationFormat>自定义</PresentationFormat>
  <Paragraphs>246</Paragraphs>
  <Slides>38</Slides>
  <Notes>4</Notes>
  <HiddenSlides>0</HiddenSlides>
  <MMClips>0</MMClips>
  <ScaleCrop>false</ScaleCrop>
  <HeadingPairs>
    <vt:vector size="4" baseType="variant">
      <vt:variant>
        <vt:lpstr>主题</vt:lpstr>
      </vt:variant>
      <vt:variant>
        <vt:i4>1</vt:i4>
      </vt:variant>
      <vt:variant>
        <vt:lpstr>幻灯片标题</vt:lpstr>
      </vt:variant>
      <vt:variant>
        <vt:i4>38</vt:i4>
      </vt:variant>
    </vt:vector>
  </HeadingPairs>
  <TitlesOfParts>
    <vt:vector size="39" baseType="lpstr">
      <vt:lpstr>Office 主题</vt:lpstr>
      <vt:lpstr>深入浅出设计模式 第11周</vt:lpstr>
      <vt:lpstr>法律声明</vt:lpstr>
      <vt:lpstr>常见的反模式</vt:lpstr>
      <vt:lpstr>什么是反模式</vt:lpstr>
      <vt:lpstr>什么是反模式</vt:lpstr>
      <vt:lpstr>反模式参考模型</vt:lpstr>
      <vt:lpstr>反模式参考模型</vt:lpstr>
      <vt:lpstr>反模式参考模型</vt:lpstr>
      <vt:lpstr>反模式参考模型</vt:lpstr>
      <vt:lpstr>反模式参考模型</vt:lpstr>
      <vt:lpstr>反模式参考模型</vt:lpstr>
      <vt:lpstr>常见的开发反模式</vt:lpstr>
      <vt:lpstr>常见的开发反模式（ The Blob ）</vt:lpstr>
      <vt:lpstr>常见的开发反模式（ The Blob ）</vt:lpstr>
      <vt:lpstr>常见的开发反模式</vt:lpstr>
      <vt:lpstr>常见的开发反模式</vt:lpstr>
      <vt:lpstr>常见的开发反模式（ Lava Flow ）</vt:lpstr>
      <vt:lpstr>常见的开发反模式（ Lava Flow ）</vt:lpstr>
      <vt:lpstr>常见的开发反模式</vt:lpstr>
      <vt:lpstr>常见的开发反模式</vt:lpstr>
      <vt:lpstr>常见的开发反模式（ Functional Decomposition ）</vt:lpstr>
      <vt:lpstr>常见的开发反模式（ Functional Decomposition ）</vt:lpstr>
      <vt:lpstr>常见的开发反模式（ Functional Decomposition ）</vt:lpstr>
      <vt:lpstr>常见的开发反模式</vt:lpstr>
      <vt:lpstr>常见的开发反模式（ Poltergeist ）</vt:lpstr>
      <vt:lpstr>常见的开发反模式（ Poltergeist ）</vt:lpstr>
      <vt:lpstr>常见的开发反模式</vt:lpstr>
      <vt:lpstr>常见的开发反模式</vt:lpstr>
      <vt:lpstr>常见的开发反模式(Golden Hammer)</vt:lpstr>
      <vt:lpstr>常见的开发反模式 </vt:lpstr>
      <vt:lpstr>常见的开发反模式</vt:lpstr>
      <vt:lpstr>常见的开发反模式（ Spaghetti Code ）</vt:lpstr>
      <vt:lpstr>常见的开发反模式</vt:lpstr>
      <vt:lpstr>常见的开发反模式</vt:lpstr>
      <vt:lpstr>常见的开发反模式</vt:lpstr>
      <vt:lpstr>常见的开发反模式(Cut And Paste Programming )</vt:lpstr>
      <vt:lpstr>常见的开发反模式</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黄志洪</dc:creator>
  <cp:lastModifiedBy>Microsoft</cp:lastModifiedBy>
  <cp:revision>991</cp:revision>
  <cp:lastPrinted>2012-03-16T05:44:49Z</cp:lastPrinted>
  <dcterms:modified xsi:type="dcterms:W3CDTF">2017-11-04T06:46:30Z</dcterms:modified>
</cp:coreProperties>
</file>