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98" r:id="rId3"/>
    <p:sldId id="368"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265" r:id="rId30"/>
  </p:sldIdLst>
  <p:sldSz cx="12204700" cy="6859588"/>
  <p:notesSz cx="9144000" cy="6858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544662" algn="l" rtl="0" fontAlgn="base">
      <a:spcBef>
        <a:spcPct val="0"/>
      </a:spcBef>
      <a:spcAft>
        <a:spcPct val="0"/>
      </a:spcAft>
      <a:defRPr kern="1200">
        <a:solidFill>
          <a:schemeClr val="tx1"/>
        </a:solidFill>
        <a:latin typeface="Arial" charset="0"/>
        <a:ea typeface="宋体" pitchFamily="2" charset="-122"/>
        <a:cs typeface="+mn-cs"/>
      </a:defRPr>
    </a:lvl2pPr>
    <a:lvl3pPr marL="1089325" algn="l" rtl="0" fontAlgn="base">
      <a:spcBef>
        <a:spcPct val="0"/>
      </a:spcBef>
      <a:spcAft>
        <a:spcPct val="0"/>
      </a:spcAft>
      <a:defRPr kern="1200">
        <a:solidFill>
          <a:schemeClr val="tx1"/>
        </a:solidFill>
        <a:latin typeface="Arial" charset="0"/>
        <a:ea typeface="宋体" pitchFamily="2" charset="-122"/>
        <a:cs typeface="+mn-cs"/>
      </a:defRPr>
    </a:lvl3pPr>
    <a:lvl4pPr marL="1633987" algn="l" rtl="0" fontAlgn="base">
      <a:spcBef>
        <a:spcPct val="0"/>
      </a:spcBef>
      <a:spcAft>
        <a:spcPct val="0"/>
      </a:spcAft>
      <a:defRPr kern="1200">
        <a:solidFill>
          <a:schemeClr val="tx1"/>
        </a:solidFill>
        <a:latin typeface="Arial" charset="0"/>
        <a:ea typeface="宋体" pitchFamily="2" charset="-122"/>
        <a:cs typeface="+mn-cs"/>
      </a:defRPr>
    </a:lvl4pPr>
    <a:lvl5pPr marL="2178649" algn="l" rtl="0" fontAlgn="base">
      <a:spcBef>
        <a:spcPct val="0"/>
      </a:spcBef>
      <a:spcAft>
        <a:spcPct val="0"/>
      </a:spcAft>
      <a:defRPr kern="1200">
        <a:solidFill>
          <a:schemeClr val="tx1"/>
        </a:solidFill>
        <a:latin typeface="Arial" charset="0"/>
        <a:ea typeface="宋体" pitchFamily="2" charset="-122"/>
        <a:cs typeface="+mn-cs"/>
      </a:defRPr>
    </a:lvl5pPr>
    <a:lvl6pPr marL="2723312" algn="l" defTabSz="1089325" rtl="0" eaLnBrk="1" latinLnBrk="0" hangingPunct="1">
      <a:defRPr kern="1200">
        <a:solidFill>
          <a:schemeClr val="tx1"/>
        </a:solidFill>
        <a:latin typeface="Arial" charset="0"/>
        <a:ea typeface="宋体" pitchFamily="2" charset="-122"/>
        <a:cs typeface="+mn-cs"/>
      </a:defRPr>
    </a:lvl6pPr>
    <a:lvl7pPr marL="3267974" algn="l" defTabSz="1089325" rtl="0" eaLnBrk="1" latinLnBrk="0" hangingPunct="1">
      <a:defRPr kern="1200">
        <a:solidFill>
          <a:schemeClr val="tx1"/>
        </a:solidFill>
        <a:latin typeface="Arial" charset="0"/>
        <a:ea typeface="宋体" pitchFamily="2" charset="-122"/>
        <a:cs typeface="+mn-cs"/>
      </a:defRPr>
    </a:lvl7pPr>
    <a:lvl8pPr marL="3812637" algn="l" defTabSz="1089325" rtl="0" eaLnBrk="1" latinLnBrk="0" hangingPunct="1">
      <a:defRPr kern="1200">
        <a:solidFill>
          <a:schemeClr val="tx1"/>
        </a:solidFill>
        <a:latin typeface="Arial" charset="0"/>
        <a:ea typeface="宋体" pitchFamily="2" charset="-122"/>
        <a:cs typeface="+mn-cs"/>
      </a:defRPr>
    </a:lvl8pPr>
    <a:lvl9pPr marL="4357299" algn="l" defTabSz="1089325"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5" autoAdjust="0"/>
    <p:restoredTop sz="78338" autoAdjust="0"/>
  </p:normalViewPr>
  <p:slideViewPr>
    <p:cSldViewPr>
      <p:cViewPr varScale="1">
        <p:scale>
          <a:sx n="69" d="100"/>
          <a:sy n="69" d="100"/>
        </p:scale>
        <p:origin x="-1248" y="-102"/>
      </p:cViewPr>
      <p:guideLst>
        <p:guide orient="horz" pos="2161"/>
        <p:guide pos="3844"/>
      </p:guideLst>
    </p:cSldViewPr>
  </p:slideViewPr>
  <p:notesTextViewPr>
    <p:cViewPr>
      <p:scale>
        <a:sx n="100" d="100"/>
        <a:sy n="100" d="100"/>
      </p:scale>
      <p:origin x="0" y="588"/>
    </p:cViewPr>
  </p:notesTextViewPr>
  <p:notesViewPr>
    <p:cSldViewPr>
      <p:cViewPr varScale="1">
        <p:scale>
          <a:sx n="85" d="100"/>
          <a:sy n="85" d="100"/>
        </p:scale>
        <p:origin x="-1522"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60E44AF-0D8D-4B66-BECC-4D5B9292E151}" type="datetimeFigureOut">
              <a:rPr lang="zh-CN" altLang="en-US"/>
              <a:pPr>
                <a:defRPr/>
              </a:pPr>
              <a:t>2017/12/9</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3C35A87-E971-49BF-8F02-A5CE2B85C743}" type="slidenum">
              <a:rPr lang="zh-CN" altLang="en-US"/>
              <a:pPr>
                <a:defRPr/>
              </a:pPr>
              <a:t>‹#›</a:t>
            </a:fld>
            <a:endParaRPr lang="zh-CN" altLang="en-US"/>
          </a:p>
        </p:txBody>
      </p:sp>
    </p:spTree>
    <p:extLst>
      <p:ext uri="{BB962C8B-B14F-4D97-AF65-F5344CB8AC3E}">
        <p14:creationId xmlns:p14="http://schemas.microsoft.com/office/powerpoint/2010/main" val="17902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119A08-1D2F-470C-8FD3-E69459F4B57D}" type="datetimeFigureOut">
              <a:rPr lang="zh-CN" altLang="en-US"/>
              <a:pPr>
                <a:defRPr/>
              </a:pPr>
              <a:t>2017/12/9</a:t>
            </a:fld>
            <a:endParaRPr lang="zh-CN" altLang="en-US"/>
          </a:p>
        </p:txBody>
      </p:sp>
      <p:sp>
        <p:nvSpPr>
          <p:cNvPr id="4" name="幻灯片图像占位符 3"/>
          <p:cNvSpPr>
            <a:spLocks noGrp="1" noRot="1" noChangeAspect="1"/>
          </p:cNvSpPr>
          <p:nvPr>
            <p:ph type="sldImg" idx="2"/>
          </p:nvPr>
        </p:nvSpPr>
        <p:spPr>
          <a:xfrm>
            <a:off x="2284413" y="514350"/>
            <a:ext cx="4575175"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004EB-C740-4F3D-A864-243FCB14D11E}" type="slidenum">
              <a:rPr lang="zh-CN" altLang="en-US"/>
              <a:pPr>
                <a:defRPr/>
              </a:pPr>
              <a:t>‹#›</a:t>
            </a:fld>
            <a:endParaRPr lang="zh-CN" altLang="en-US"/>
          </a:p>
        </p:txBody>
      </p:sp>
    </p:spTree>
    <p:extLst>
      <p:ext uri="{BB962C8B-B14F-4D97-AF65-F5344CB8AC3E}">
        <p14:creationId xmlns:p14="http://schemas.microsoft.com/office/powerpoint/2010/main" val="175759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44662" algn="l" rtl="0" eaLnBrk="0" fontAlgn="base" hangingPunct="0">
      <a:spcBef>
        <a:spcPct val="30000"/>
      </a:spcBef>
      <a:spcAft>
        <a:spcPct val="0"/>
      </a:spcAft>
      <a:defRPr sz="1400" kern="1200">
        <a:solidFill>
          <a:schemeClr val="tx1"/>
        </a:solidFill>
        <a:latin typeface="+mn-lt"/>
        <a:ea typeface="+mn-ea"/>
        <a:cs typeface="+mn-cs"/>
      </a:defRPr>
    </a:lvl2pPr>
    <a:lvl3pPr marL="1089325" algn="l" rtl="0" eaLnBrk="0" fontAlgn="base" hangingPunct="0">
      <a:spcBef>
        <a:spcPct val="30000"/>
      </a:spcBef>
      <a:spcAft>
        <a:spcPct val="0"/>
      </a:spcAft>
      <a:defRPr sz="1400" kern="1200">
        <a:solidFill>
          <a:schemeClr val="tx1"/>
        </a:solidFill>
        <a:latin typeface="+mn-lt"/>
        <a:ea typeface="+mn-ea"/>
        <a:cs typeface="+mn-cs"/>
      </a:defRPr>
    </a:lvl3pPr>
    <a:lvl4pPr marL="1633987" algn="l" rtl="0" eaLnBrk="0" fontAlgn="base" hangingPunct="0">
      <a:spcBef>
        <a:spcPct val="30000"/>
      </a:spcBef>
      <a:spcAft>
        <a:spcPct val="0"/>
      </a:spcAft>
      <a:defRPr sz="1400" kern="1200">
        <a:solidFill>
          <a:schemeClr val="tx1"/>
        </a:solidFill>
        <a:latin typeface="+mn-lt"/>
        <a:ea typeface="+mn-ea"/>
        <a:cs typeface="+mn-cs"/>
      </a:defRPr>
    </a:lvl4pPr>
    <a:lvl5pPr marL="2178649" algn="l" rtl="0" eaLnBrk="0" fontAlgn="base" hangingPunct="0">
      <a:spcBef>
        <a:spcPct val="30000"/>
      </a:spcBef>
      <a:spcAft>
        <a:spcPct val="0"/>
      </a:spcAft>
      <a:defRPr sz="1400" kern="1200">
        <a:solidFill>
          <a:schemeClr val="tx1"/>
        </a:solidFill>
        <a:latin typeface="+mn-lt"/>
        <a:ea typeface="+mn-ea"/>
        <a:cs typeface="+mn-cs"/>
      </a:defRPr>
    </a:lvl5pPr>
    <a:lvl6pPr marL="2723312" algn="l" defTabSz="1089325" rtl="0" eaLnBrk="1" latinLnBrk="0" hangingPunct="1">
      <a:defRPr sz="1400" kern="1200">
        <a:solidFill>
          <a:schemeClr val="tx1"/>
        </a:solidFill>
        <a:latin typeface="+mn-lt"/>
        <a:ea typeface="+mn-ea"/>
        <a:cs typeface="+mn-cs"/>
      </a:defRPr>
    </a:lvl6pPr>
    <a:lvl7pPr marL="3267974" algn="l" defTabSz="1089325" rtl="0" eaLnBrk="1" latinLnBrk="0" hangingPunct="1">
      <a:defRPr sz="1400" kern="1200">
        <a:solidFill>
          <a:schemeClr val="tx1"/>
        </a:solidFill>
        <a:latin typeface="+mn-lt"/>
        <a:ea typeface="+mn-ea"/>
        <a:cs typeface="+mn-cs"/>
      </a:defRPr>
    </a:lvl7pPr>
    <a:lvl8pPr marL="3812637" algn="l" defTabSz="1089325" rtl="0" eaLnBrk="1" latinLnBrk="0" hangingPunct="1">
      <a:defRPr sz="1400" kern="1200">
        <a:solidFill>
          <a:schemeClr val="tx1"/>
        </a:solidFill>
        <a:latin typeface="+mn-lt"/>
        <a:ea typeface="+mn-ea"/>
        <a:cs typeface="+mn-cs"/>
      </a:defRPr>
    </a:lvl8pPr>
    <a:lvl9pPr marL="4357299" algn="l" defTabSz="10893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a:t>
            </a:fld>
            <a:endParaRPr lang="zh-CN" altLang="en-US"/>
          </a:p>
        </p:txBody>
      </p:sp>
    </p:spTree>
    <p:extLst>
      <p:ext uri="{BB962C8B-B14F-4D97-AF65-F5344CB8AC3E}">
        <p14:creationId xmlns:p14="http://schemas.microsoft.com/office/powerpoint/2010/main" val="72664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2</a:t>
            </a:fld>
            <a:endParaRPr lang="zh-CN" altLang="en-US"/>
          </a:p>
        </p:txBody>
      </p:sp>
    </p:spTree>
    <p:extLst>
      <p:ext uri="{BB962C8B-B14F-4D97-AF65-F5344CB8AC3E}">
        <p14:creationId xmlns:p14="http://schemas.microsoft.com/office/powerpoint/2010/main" val="257622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zh-CN" altLang="en-US" dirty="0" smtClean="0"/>
              <a:t>开放系统参考模型包含用于系统开发项目的高层次架构图和目标标准列表。我选的目的是确定项目所有候选标准。协调开放式的系统战略。该模型的目的是确定项目的所有候选标准。协调开放式系统策略</a:t>
            </a:r>
            <a:endParaRPr lang="en-US" altLang="zh-CN" dirty="0" smtClean="0"/>
          </a:p>
          <a:p>
            <a:r>
              <a:rPr lang="zh-CN" altLang="en-US" dirty="0" smtClean="0"/>
              <a:t>技术配置文件是给系统开发人员定义短期的标准规划。技术配置文件是从参考模型中提取出的标准的简明列表。被看做是一种灵活的指导员。</a:t>
            </a:r>
            <a:endParaRPr lang="en-US" altLang="zh-CN" dirty="0" smtClean="0"/>
          </a:p>
          <a:p>
            <a:r>
              <a:rPr lang="zh-CN" altLang="en-US" dirty="0" smtClean="0"/>
              <a:t>运行环境大多数大型企业，具有不同的硬件和软件架构。但是即使有一个一致的基础结构。不同的安装时间也会对企业的互动性软件复用安全性和系统管理造成严重的问题。运行环境定义了属企业所支持的产品版本和安装协定。并建立了一些，保持局部灵活性的指导原则来支持研发和独特的系统需求。</a:t>
            </a:r>
            <a:endParaRPr lang="en-US" altLang="zh-CN" dirty="0" smtClean="0"/>
          </a:p>
          <a:p>
            <a:r>
              <a:rPr lang="zh-CN" altLang="en-US" dirty="0" smtClean="0"/>
              <a:t>系统需求配置文件企业架构规划，常常会产生范围宽广的高层次需求文档。对任何特定的系统家族而言。由于这些信息的庞大数量，需求对开发人员可能是不够清晰的。系统需求配置文件是一族。相关系统构成的家族的关键需求的摘要。他们的时间范围是短期的。理想条件下该文档的长度只有几十页，澄清了构建系统和应用开发项目意图实现的目标。</a:t>
            </a:r>
            <a:endParaRPr lang="en-US" altLang="zh-CN" dirty="0" smtClean="0"/>
          </a:p>
          <a:p>
            <a:r>
              <a:rPr lang="zh-CN" altLang="en-US" dirty="0" smtClean="0"/>
              <a:t>企业架构是一组图示和表格。从不同利益相关者的角度来定义系统和系统家族。因此企业架构包括整个系统的不同视图。他描述的当前和将来的时间范围，每个试图解决的。主要利益相关者包括最终用户开发人员系统操作员和技术专家提出的问题。</a:t>
            </a:r>
            <a:endParaRPr lang="en-US" altLang="zh-CN" dirty="0" smtClean="0"/>
          </a:p>
          <a:p>
            <a:r>
              <a:rPr lang="zh-CN" altLang="en-US" dirty="0" smtClean="0"/>
              <a:t>计算设施架构 企业架构是最终用户和架构师的重要交流工具。计算设施架构，确定和定义系统家族中的互用性关键点。</a:t>
            </a:r>
            <a:endParaRPr lang="en-US" altLang="zh-CN" dirty="0" smtClean="0"/>
          </a:p>
          <a:p>
            <a:r>
              <a:rPr lang="zh-CN" altLang="en-US" dirty="0" smtClean="0"/>
              <a:t>互用规范定了计算实施的技术细节。比如</a:t>
            </a:r>
            <a:r>
              <a:rPr lang="en-US" altLang="zh-CN" dirty="0" err="1" smtClean="0"/>
              <a:t>api</a:t>
            </a:r>
            <a:r>
              <a:rPr lang="zh-CN" altLang="en-US" dirty="0" smtClean="0"/>
              <a:t>接口定义，公共数据对象定义。</a:t>
            </a:r>
            <a:endParaRPr lang="en-US" altLang="zh-CN" dirty="0" smtClean="0"/>
          </a:p>
          <a:p>
            <a:r>
              <a:rPr lang="zh-CN" altLang="en-US" dirty="0" smtClean="0"/>
              <a:t>开发配置文件记录了对保证互用性和成功集成必不可少的实施计划和开发人员间的协议。</a:t>
            </a:r>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9</a:t>
            </a:fld>
            <a:endParaRPr lang="zh-CN" altLang="en-US"/>
          </a:p>
        </p:txBody>
      </p:sp>
    </p:spTree>
    <p:extLst>
      <p:ext uri="{BB962C8B-B14F-4D97-AF65-F5344CB8AC3E}">
        <p14:creationId xmlns:p14="http://schemas.microsoft.com/office/powerpoint/2010/main" val="786953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页脚占位符 4"/>
          <p:cNvSpPr txBox="1">
            <a:spLocks/>
          </p:cNvSpPr>
          <p:nvPr userDrawn="1"/>
        </p:nvSpPr>
        <p:spPr>
          <a:xfrm>
            <a:off x="239599" y="6434041"/>
            <a:ext cx="4228870"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200" b="0" i="0" kern="1200" dirty="0" smtClean="0">
                <a:solidFill>
                  <a:schemeClr val="tx1">
                    <a:tint val="75000"/>
                  </a:schemeClr>
                </a:solidFill>
                <a:effectLst/>
                <a:latin typeface="微软雅黑" pitchFamily="34" charset="-122"/>
                <a:ea typeface="微软雅黑" pitchFamily="34" charset="-122"/>
                <a:cs typeface="+mn-cs"/>
              </a:rPr>
              <a:t>深入浅出设计模式 讲师 </a:t>
            </a:r>
            <a:r>
              <a:rPr lang="zh-CN" altLang="en-US" sz="1300" baseline="0" dirty="0" smtClean="0">
                <a:latin typeface="微软雅黑" pitchFamily="34" charset="-122"/>
                <a:ea typeface="微软雅黑" pitchFamily="34" charset="-122"/>
                <a:cs typeface="Arial Unicode MS" pitchFamily="34" charset="-122"/>
              </a:rPr>
              <a:t>葛一鸣</a:t>
            </a:r>
            <a:endParaRPr lang="en-US" altLang="zh-CN" sz="1300" baseline="0" dirty="0" smtClean="0">
              <a:latin typeface="微软雅黑" pitchFamily="34" charset="-122"/>
              <a:ea typeface="微软雅黑" pitchFamily="34" charset="-122"/>
              <a:cs typeface="Arial Unicode MS" pitchFamily="34" charset="-122"/>
            </a:endParaRPr>
          </a:p>
          <a:p>
            <a:pPr algn="l" fontAlgn="auto">
              <a:spcBef>
                <a:spcPts val="0"/>
              </a:spcBef>
              <a:spcAft>
                <a:spcPts val="0"/>
              </a:spcAft>
              <a:defRPr/>
            </a:pPr>
            <a:r>
              <a:rPr lang="zh-CN" altLang="en-US" sz="1300" baseline="0" dirty="0" smtClean="0">
                <a:latin typeface="微软雅黑" pitchFamily="34" charset="-122"/>
                <a:ea typeface="微软雅黑" pitchFamily="34" charset="-122"/>
                <a:cs typeface="Arial Unicode MS" pitchFamily="34" charset="-122"/>
              </a:rPr>
              <a:t>主页 </a:t>
            </a:r>
            <a:r>
              <a:rPr lang="en-US" altLang="zh-CN" sz="1300" baseline="0" dirty="0" smtClean="0">
                <a:latin typeface="微软雅黑" pitchFamily="34" charset="-122"/>
                <a:ea typeface="微软雅黑" pitchFamily="34" charset="-122"/>
                <a:cs typeface="Arial Unicode MS" pitchFamily="34" charset="-122"/>
              </a:rPr>
              <a:t>http://www.uucode.net</a:t>
            </a:r>
            <a:endParaRPr lang="zh-CN" altLang="en-US" sz="1300" dirty="0">
              <a:latin typeface="微软雅黑" pitchFamily="34" charset="-122"/>
              <a:ea typeface="微软雅黑" pitchFamily="34" charset="-122"/>
              <a:cs typeface="Arial Unicode MS" pitchFamily="34" charset="-122"/>
            </a:endParaRPr>
          </a:p>
        </p:txBody>
      </p:sp>
      <p:grpSp>
        <p:nvGrpSpPr>
          <p:cNvPr id="5" name="组合 19"/>
          <p:cNvGrpSpPr>
            <a:grpSpLocks/>
          </p:cNvGrpSpPr>
          <p:nvPr userDrawn="1"/>
        </p:nvGrpSpPr>
        <p:grpSpPr bwMode="auto">
          <a:xfrm>
            <a:off x="0" y="6238758"/>
            <a:ext cx="12204700" cy="273832"/>
            <a:chOff x="0" y="6237927"/>
            <a:chExt cx="9144000" cy="272911"/>
          </a:xfrm>
        </p:grpSpPr>
        <p:cxnSp>
          <p:nvCxnSpPr>
            <p:cNvPr id="6" name="直接连接符 5"/>
            <p:cNvCxnSpPr>
              <a:endCxn id="7" idx="1"/>
            </p:cNvCxnSpPr>
            <p:nvPr userDrawn="1"/>
          </p:nvCxnSpPr>
          <p:spPr>
            <a:xfrm flipV="1">
              <a:off x="0" y="6374383"/>
              <a:ext cx="32758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a:stCxn id="7" idx="3"/>
            </p:cNvCxnSpPr>
            <p:nvPr userDrawn="1"/>
          </p:nvCxnSpPr>
          <p:spPr>
            <a:xfrm>
              <a:off x="5826944" y="6374383"/>
              <a:ext cx="33170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7" name="矩形 6"/>
            <p:cNvSpPr/>
            <p:nvPr userDrawn="1"/>
          </p:nvSpPr>
          <p:spPr>
            <a:xfrm>
              <a:off x="3275856" y="6237927"/>
              <a:ext cx="2551088" cy="272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grpSp>
      <p:sp>
        <p:nvSpPr>
          <p:cNvPr id="2" name="标题 1"/>
          <p:cNvSpPr>
            <a:spLocks noGrp="1"/>
          </p:cNvSpPr>
          <p:nvPr>
            <p:ph type="ctrTitle"/>
          </p:nvPr>
        </p:nvSpPr>
        <p:spPr>
          <a:xfrm>
            <a:off x="915353" y="2929613"/>
            <a:ext cx="10373995" cy="928910"/>
          </a:xfrm>
        </p:spPr>
        <p:txBody>
          <a:bodyPr>
            <a:normAutofit/>
          </a:bodyPr>
          <a:lstStyle>
            <a:lvl1pPr algn="l">
              <a:defRPr sz="43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15353" y="3887100"/>
            <a:ext cx="8543290" cy="685967"/>
          </a:xfrm>
        </p:spPr>
        <p:txBody>
          <a:bodyPr anchor="ctr">
            <a:normAutofit/>
          </a:bodyPr>
          <a:lstStyle>
            <a:lvl1pPr marL="0" indent="0" algn="l">
              <a:buNone/>
              <a:defRPr sz="1700" b="1">
                <a:solidFill>
                  <a:schemeClr val="tx1">
                    <a:tint val="75000"/>
                  </a:schemeClr>
                </a:solidFill>
                <a:latin typeface="+mn-ea"/>
                <a:ea typeface="+mn-ea"/>
                <a:sym typeface="Wingdings" pitchFamily="2" charset="2"/>
              </a:defRPr>
            </a:lvl1pPr>
            <a:lvl2pPr marL="544662" indent="0" algn="ctr">
              <a:buNone/>
              <a:defRPr>
                <a:solidFill>
                  <a:schemeClr val="tx1">
                    <a:tint val="75000"/>
                  </a:schemeClr>
                </a:solidFill>
              </a:defRPr>
            </a:lvl2pPr>
            <a:lvl3pPr marL="1089325" indent="0" algn="ctr">
              <a:buNone/>
              <a:defRPr>
                <a:solidFill>
                  <a:schemeClr val="tx1">
                    <a:tint val="75000"/>
                  </a:schemeClr>
                </a:solidFill>
              </a:defRPr>
            </a:lvl3pPr>
            <a:lvl4pPr marL="1633987" indent="0" algn="ctr">
              <a:buNone/>
              <a:defRPr>
                <a:solidFill>
                  <a:schemeClr val="tx1">
                    <a:tint val="75000"/>
                  </a:schemeClr>
                </a:solidFill>
              </a:defRPr>
            </a:lvl4pPr>
            <a:lvl5pPr marL="2178649" indent="0" algn="ctr">
              <a:buNone/>
              <a:defRPr>
                <a:solidFill>
                  <a:schemeClr val="tx1">
                    <a:tint val="75000"/>
                  </a:schemeClr>
                </a:solidFill>
              </a:defRPr>
            </a:lvl5pPr>
            <a:lvl6pPr marL="2723312" indent="0" algn="ctr">
              <a:buNone/>
              <a:defRPr>
                <a:solidFill>
                  <a:schemeClr val="tx1">
                    <a:tint val="75000"/>
                  </a:schemeClr>
                </a:solidFill>
              </a:defRPr>
            </a:lvl6pPr>
            <a:lvl7pPr marL="3267974" indent="0" algn="ctr">
              <a:buNone/>
              <a:defRPr>
                <a:solidFill>
                  <a:schemeClr val="tx1">
                    <a:tint val="75000"/>
                  </a:schemeClr>
                </a:solidFill>
              </a:defRPr>
            </a:lvl7pPr>
            <a:lvl8pPr marL="3812637" indent="0" algn="ctr">
              <a:buNone/>
              <a:defRPr>
                <a:solidFill>
                  <a:schemeClr val="tx1">
                    <a:tint val="75000"/>
                  </a:schemeClr>
                </a:solidFill>
              </a:defRPr>
            </a:lvl8pPr>
            <a:lvl9pPr marL="4357299"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pic>
        <p:nvPicPr>
          <p:cNvPr id="50178" name="Picture 2" descr="炼数成金"/>
          <p:cNvPicPr>
            <a:picLocks noChangeAspect="1" noChangeArrowheads="1"/>
          </p:cNvPicPr>
          <p:nvPr userDrawn="1"/>
        </p:nvPicPr>
        <p:blipFill>
          <a:blip r:embed="rId2" cstate="print"/>
          <a:srcRect/>
          <a:stretch>
            <a:fillRect/>
          </a:stretch>
        </p:blipFill>
        <p:spPr bwMode="auto">
          <a:xfrm>
            <a:off x="629742"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800"/>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矩形 1"/>
          <p:cNvSpPr/>
          <p:nvPr userDrawn="1"/>
        </p:nvSpPr>
        <p:spPr>
          <a:xfrm>
            <a:off x="0" y="3669564"/>
            <a:ext cx="12204700" cy="6018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3" name="矩形 2"/>
          <p:cNvSpPr/>
          <p:nvPr userDrawn="1"/>
        </p:nvSpPr>
        <p:spPr>
          <a:xfrm>
            <a:off x="1129363" y="1703784"/>
            <a:ext cx="652508" cy="611329"/>
          </a:xfrm>
          <a:prstGeom prst="rect">
            <a:avLst/>
          </a:prstGeom>
          <a:solidFill>
            <a:schemeClr val="accent4">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4" name="页脚占位符 4"/>
          <p:cNvSpPr txBox="1">
            <a:spLocks/>
          </p:cNvSpPr>
          <p:nvPr userDrawn="1"/>
        </p:nvSpPr>
        <p:spPr>
          <a:xfrm>
            <a:off x="610235" y="6434041"/>
            <a:ext cx="4443274"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en-US" altLang="zh-CN" sz="1300" dirty="0" smtClean="0">
                <a:latin typeface="Arial Unicode MS" pitchFamily="34" charset="-122"/>
                <a:ea typeface="Arial Unicode MS" pitchFamily="34" charset="-122"/>
                <a:cs typeface="Arial Unicode MS" pitchFamily="34" charset="-122"/>
              </a:rPr>
              <a:t>DATAGURU</a:t>
            </a:r>
            <a:r>
              <a:rPr lang="zh-CN" altLang="en-US" sz="1300" dirty="0" smtClean="0">
                <a:latin typeface="Arial Unicode MS" pitchFamily="34" charset="-122"/>
                <a:ea typeface="Arial Unicode MS" pitchFamily="34" charset="-122"/>
                <a:cs typeface="Arial Unicode MS" pitchFamily="34" charset="-122"/>
              </a:rPr>
              <a:t>专业数据分析网站</a:t>
            </a:r>
            <a:endParaRPr lang="zh-CN" altLang="en-US" sz="1300" dirty="0">
              <a:latin typeface="Arial Unicode MS" pitchFamily="34" charset="-122"/>
              <a:ea typeface="Arial Unicode MS" pitchFamily="34" charset="-122"/>
              <a:cs typeface="Arial Unicode MS" pitchFamily="34" charset="-122"/>
            </a:endParaRPr>
          </a:p>
        </p:txBody>
      </p:sp>
      <p:sp>
        <p:nvSpPr>
          <p:cNvPr id="5" name="矩形 4"/>
          <p:cNvSpPr/>
          <p:nvPr userDrawn="1"/>
        </p:nvSpPr>
        <p:spPr>
          <a:xfrm>
            <a:off x="557734" y="1197546"/>
            <a:ext cx="864096" cy="828867"/>
          </a:xfrm>
          <a:prstGeom prst="rect">
            <a:avLst/>
          </a:prstGeom>
          <a:solidFill>
            <a:schemeClr val="accent4">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6" name="TextBox 5"/>
          <p:cNvSpPr txBox="1"/>
          <p:nvPr userDrawn="1"/>
        </p:nvSpPr>
        <p:spPr>
          <a:xfrm>
            <a:off x="1892153" y="2107102"/>
            <a:ext cx="5339556" cy="1541157"/>
          </a:xfrm>
          <a:prstGeom prst="rect">
            <a:avLst/>
          </a:prstGeom>
          <a:noFill/>
        </p:spPr>
        <p:txBody>
          <a:bodyPr lIns="108932" tIns="54466" rIns="108932" bIns="54466">
            <a:spAutoFit/>
          </a:bodyPr>
          <a:lstStyle/>
          <a:p>
            <a:pPr fontAlgn="auto">
              <a:spcBef>
                <a:spcPts val="0"/>
              </a:spcBef>
              <a:spcAft>
                <a:spcPts val="0"/>
              </a:spcAft>
              <a:defRPr/>
            </a:pPr>
            <a:r>
              <a:rPr lang="en-US" altLang="zh-CN"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rPr>
              <a:t>Thanks</a:t>
            </a:r>
            <a:endParaRPr lang="zh-CN" altLang="en-US"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endParaRPr>
          </a:p>
        </p:txBody>
      </p:sp>
      <p:sp>
        <p:nvSpPr>
          <p:cNvPr id="7" name="TextBox 6"/>
          <p:cNvSpPr txBox="1"/>
          <p:nvPr userDrawn="1"/>
        </p:nvSpPr>
        <p:spPr>
          <a:xfrm>
            <a:off x="9179012" y="3581432"/>
            <a:ext cx="2517159" cy="771715"/>
          </a:xfrm>
          <a:prstGeom prst="rect">
            <a:avLst/>
          </a:prstGeom>
          <a:noFill/>
        </p:spPr>
        <p:txBody>
          <a:bodyPr wrap="none" lIns="108932" tIns="54466" rIns="108932" bIns="54466" anchor="ctr">
            <a:spAutoFit/>
          </a:bodyPr>
          <a:lstStyle/>
          <a:p>
            <a:pPr algn="r" fontAlgn="auto">
              <a:spcBef>
                <a:spcPts val="0"/>
              </a:spcBef>
              <a:spcAft>
                <a:spcPts val="0"/>
              </a:spcAft>
              <a:defRPr/>
            </a:pPr>
            <a:r>
              <a:rPr lang="en-US" altLang="zh-CN" sz="4300" dirty="0">
                <a:solidFill>
                  <a:schemeClr val="bg1"/>
                </a:solidFill>
                <a:latin typeface="Arial Black" pitchFamily="34" charset="0"/>
                <a:ea typeface="+mn-ea"/>
              </a:rPr>
              <a:t>FAQ</a:t>
            </a:r>
            <a:r>
              <a:rPr lang="zh-CN" altLang="en-US" sz="4300" dirty="0">
                <a:solidFill>
                  <a:schemeClr val="bg1"/>
                </a:solidFill>
                <a:latin typeface="Arial Black" pitchFamily="34" charset="0"/>
                <a:ea typeface="+mn-ea"/>
              </a:rPr>
              <a:t>时间</a:t>
            </a:r>
            <a:endParaRPr lang="en-US" altLang="zh-CN" sz="4300" dirty="0">
              <a:solidFill>
                <a:schemeClr val="bg1"/>
              </a:solidFill>
              <a:latin typeface="Arial Black" pitchFamily="34" charset="0"/>
              <a:ea typeface="+mn-ea"/>
            </a:endParaRPr>
          </a:p>
        </p:txBody>
      </p:sp>
      <p:pic>
        <p:nvPicPr>
          <p:cNvPr id="45058" name="Picture 2" descr="炼数成金"/>
          <p:cNvPicPr>
            <a:picLocks noChangeAspect="1" noChangeArrowheads="1"/>
          </p:cNvPicPr>
          <p:nvPr userDrawn="1"/>
        </p:nvPicPr>
        <p:blipFill>
          <a:blip r:embed="rId2" cstate="print"/>
          <a:srcRect/>
          <a:stretch>
            <a:fillRect/>
          </a:stretch>
        </p:blipFill>
        <p:spPr bwMode="auto">
          <a:xfrm>
            <a:off x="9126686"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标题占位符 1"/>
          <p:cNvSpPr>
            <a:spLocks noGrp="1"/>
          </p:cNvSpPr>
          <p:nvPr>
            <p:ph type="title"/>
          </p:nvPr>
        </p:nvSpPr>
        <p:spPr bwMode="auto">
          <a:xfrm>
            <a:off x="629742" y="405458"/>
            <a:ext cx="8279325" cy="576064"/>
          </a:xfrm>
          <a:prstGeom prst="rect">
            <a:avLst/>
          </a:prstGeom>
          <a:noFill/>
          <a:ln w="9525">
            <a:noFill/>
            <a:miter lim="800000"/>
            <a:headEnd/>
            <a:tailEnd/>
          </a:ln>
        </p:spPr>
        <p:txBody>
          <a:bodyPr vert="horz" wrap="square" lIns="108932" tIns="54466" rIns="108932" bIns="54466" numCol="1" anchor="ctr" anchorCtr="0" compatLnSpc="1">
            <a:prstTxWarp prst="textNoShape">
              <a:avLst/>
            </a:prstTxWarp>
          </a:bodyPr>
          <a:lstStyle/>
          <a:p>
            <a:pPr lvl="0"/>
            <a:r>
              <a:rPr lang="zh-CN" altLang="en-US" dirty="0" smtClean="0"/>
              <a:t>单击此处编辑母版标题样式</a:t>
            </a:r>
          </a:p>
        </p:txBody>
      </p:sp>
      <p:sp>
        <p:nvSpPr>
          <p:cNvPr id="2052" name="文本占位符 2"/>
          <p:cNvSpPr>
            <a:spLocks noGrp="1"/>
          </p:cNvSpPr>
          <p:nvPr>
            <p:ph type="body" idx="1"/>
          </p:nvPr>
        </p:nvSpPr>
        <p:spPr bwMode="auto">
          <a:xfrm>
            <a:off x="610235" y="1197546"/>
            <a:ext cx="10984230" cy="5041187"/>
          </a:xfrm>
          <a:prstGeom prst="rect">
            <a:avLst/>
          </a:prstGeom>
          <a:noFill/>
          <a:ln w="9525">
            <a:noFill/>
            <a:miter lim="800000"/>
            <a:headEnd/>
            <a:tailEnd/>
          </a:ln>
        </p:spPr>
        <p:txBody>
          <a:bodyPr vert="horz" wrap="square" lIns="108932" tIns="54466" rIns="108932" bIns="54466"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cxnSp>
        <p:nvCxnSpPr>
          <p:cNvPr id="9" name="直接连接符 8"/>
          <p:cNvCxnSpPr/>
          <p:nvPr/>
        </p:nvCxnSpPr>
        <p:spPr>
          <a:xfrm>
            <a:off x="413718" y="1053530"/>
            <a:ext cx="11251208" cy="1587"/>
          </a:xfrm>
          <a:prstGeom prst="line">
            <a:avLst/>
          </a:prstGeom>
          <a:ln w="12700">
            <a:solidFill>
              <a:schemeClr val="accent4">
                <a:lumMod val="50000"/>
              </a:schemeClr>
            </a:solidFill>
          </a:ln>
        </p:spPr>
        <p:style>
          <a:lnRef idx="3">
            <a:schemeClr val="accent2"/>
          </a:lnRef>
          <a:fillRef idx="0">
            <a:schemeClr val="accent2"/>
          </a:fillRef>
          <a:effectRef idx="2">
            <a:schemeClr val="accent2"/>
          </a:effectRef>
          <a:fontRef idx="minor">
            <a:schemeClr val="tx1"/>
          </a:fontRef>
        </p:style>
      </p:cxnSp>
      <p:sp>
        <p:nvSpPr>
          <p:cNvPr id="17" name="页脚占位符 4"/>
          <p:cNvSpPr txBox="1">
            <a:spLocks/>
          </p:cNvSpPr>
          <p:nvPr userDrawn="1"/>
        </p:nvSpPr>
        <p:spPr>
          <a:xfrm>
            <a:off x="239598" y="6434041"/>
            <a:ext cx="4324981"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100" b="0" i="0" kern="1200" dirty="0" smtClean="0">
                <a:solidFill>
                  <a:schemeClr val="tx1">
                    <a:tint val="75000"/>
                  </a:schemeClr>
                </a:solidFill>
                <a:effectLst/>
                <a:latin typeface="Arial" charset="0"/>
                <a:ea typeface="宋体" pitchFamily="2" charset="-122"/>
                <a:cs typeface="+mn-cs"/>
              </a:rPr>
              <a:t>深入浅出设计模式 讲师 </a:t>
            </a:r>
            <a:r>
              <a:rPr lang="zh-CN" altLang="en-US" sz="1200" baseline="0" dirty="0" smtClean="0">
                <a:latin typeface="Arial Unicode MS" pitchFamily="34" charset="-122"/>
                <a:ea typeface="Arial Unicode MS" pitchFamily="34" charset="-122"/>
                <a:cs typeface="Arial Unicode MS" pitchFamily="34" charset="-122"/>
              </a:rPr>
              <a:t>葛一鸣</a:t>
            </a:r>
            <a:endParaRPr lang="en-US" altLang="zh-CN" sz="1200" baseline="0" dirty="0" smtClean="0">
              <a:latin typeface="Arial Unicode MS" pitchFamily="34" charset="-122"/>
              <a:ea typeface="Arial Unicode MS" pitchFamily="34" charset="-122"/>
              <a:cs typeface="Arial Unicode MS" pitchFamily="34" charset="-122"/>
            </a:endParaRPr>
          </a:p>
          <a:p>
            <a:pPr algn="l" fontAlgn="auto">
              <a:spcBef>
                <a:spcPts val="0"/>
              </a:spcBef>
              <a:spcAft>
                <a:spcPts val="0"/>
              </a:spcAft>
              <a:defRPr/>
            </a:pPr>
            <a:r>
              <a:rPr lang="zh-CN" altLang="en-US" sz="1200" baseline="0" dirty="0" smtClean="0">
                <a:latin typeface="Arial Unicode MS" pitchFamily="34" charset="-122"/>
                <a:ea typeface="Arial Unicode MS" pitchFamily="34" charset="-122"/>
                <a:cs typeface="Arial Unicode MS" pitchFamily="34" charset="-122"/>
              </a:rPr>
              <a:t>主页 </a:t>
            </a:r>
            <a:r>
              <a:rPr lang="en-US" altLang="zh-CN" sz="1200" baseline="0" dirty="0" smtClean="0">
                <a:latin typeface="Arial Unicode MS" pitchFamily="34" charset="-122"/>
                <a:ea typeface="Arial Unicode MS" pitchFamily="34" charset="-122"/>
                <a:cs typeface="Arial Unicode MS" pitchFamily="34" charset="-122"/>
              </a:rPr>
              <a:t>http://www.uucode.net</a:t>
            </a:r>
            <a:endParaRPr lang="zh-CN" altLang="en-US" sz="1200" dirty="0">
              <a:latin typeface="Arial Unicode MS" pitchFamily="34" charset="-122"/>
              <a:ea typeface="Arial Unicode MS" pitchFamily="34" charset="-122"/>
              <a:cs typeface="Arial Unicode MS" pitchFamily="34" charset="-122"/>
            </a:endParaRPr>
          </a:p>
        </p:txBody>
      </p:sp>
      <p:sp>
        <p:nvSpPr>
          <p:cNvPr id="16" name="矩形 15"/>
          <p:cNvSpPr/>
          <p:nvPr userDrawn="1"/>
        </p:nvSpPr>
        <p:spPr>
          <a:xfrm>
            <a:off x="485726" y="405458"/>
            <a:ext cx="118690" cy="499070"/>
          </a:xfrm>
          <a:prstGeom prst="rect">
            <a:avLst/>
          </a:prstGeom>
          <a:solidFill>
            <a:schemeClr val="accent4">
              <a:lumMod val="50000"/>
            </a:schemeClr>
          </a:solid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grpSp>
        <p:nvGrpSpPr>
          <p:cNvPr id="2059" name="组合 18"/>
          <p:cNvGrpSpPr>
            <a:grpSpLocks/>
          </p:cNvGrpSpPr>
          <p:nvPr userDrawn="1"/>
        </p:nvGrpSpPr>
        <p:grpSpPr bwMode="auto">
          <a:xfrm>
            <a:off x="0" y="6238756"/>
            <a:ext cx="12204700" cy="288099"/>
            <a:chOff x="0" y="6237942"/>
            <a:chExt cx="9144000" cy="287130"/>
          </a:xfrm>
        </p:grpSpPr>
        <p:cxnSp>
          <p:nvCxnSpPr>
            <p:cNvPr id="20" name="直接连接符 19"/>
            <p:cNvCxnSpPr>
              <a:endCxn id="27" idx="1"/>
            </p:cNvCxnSpPr>
            <p:nvPr userDrawn="1"/>
          </p:nvCxnSpPr>
          <p:spPr>
            <a:xfrm>
              <a:off x="0"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27" name="矩形 26"/>
            <p:cNvSpPr/>
            <p:nvPr userDrawn="1"/>
          </p:nvSpPr>
          <p:spPr>
            <a:xfrm>
              <a:off x="3347864" y="6237942"/>
              <a:ext cx="2448272" cy="28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cxnSp>
          <p:nvCxnSpPr>
            <p:cNvPr id="28" name="直接连接符 27"/>
            <p:cNvCxnSpPr>
              <a:stCxn id="27" idx="3"/>
            </p:cNvCxnSpPr>
            <p:nvPr userDrawn="1"/>
          </p:nvCxnSpPr>
          <p:spPr>
            <a:xfrm>
              <a:off x="5796136"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pic>
        <p:nvPicPr>
          <p:cNvPr id="51202" name="Picture 2" descr="炼数成金"/>
          <p:cNvPicPr>
            <a:picLocks noChangeAspect="1" noChangeArrowheads="1"/>
          </p:cNvPicPr>
          <p:nvPr userDrawn="1"/>
        </p:nvPicPr>
        <p:blipFill>
          <a:blip r:embed="rId8" cstate="print"/>
          <a:srcRect/>
          <a:stretch>
            <a:fillRect/>
          </a:stretch>
        </p:blipFill>
        <p:spPr bwMode="auto">
          <a:xfrm>
            <a:off x="9198694" y="117426"/>
            <a:ext cx="2400300" cy="1028701"/>
          </a:xfrm>
          <a:prstGeom prst="rect">
            <a:avLst/>
          </a:prstGeom>
          <a:noFill/>
        </p:spPr>
      </p:pic>
    </p:spTree>
  </p:cSld>
  <p:clrMap bg1="lt1" tx1="dk1" bg2="lt2" tx2="dk2" accent1="accent1" accent2="accent2" accent3="accent3" accent4="accent4" accent5="accent5" accent6="accent6" hlink="hlink" folHlink="folHlink"/>
  <p:sldLayoutIdLst>
    <p:sldLayoutId id="2147483726" r:id="rId1"/>
    <p:sldLayoutId id="2147483722" r:id="rId2"/>
    <p:sldLayoutId id="2147483723" r:id="rId3"/>
    <p:sldLayoutId id="2147483724" r:id="rId4"/>
    <p:sldLayoutId id="2147483725" r:id="rId5"/>
    <p:sldLayoutId id="214748372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900" b="1" kern="1200">
          <a:solidFill>
            <a:schemeClr val="tx1"/>
          </a:solidFill>
          <a:latin typeface="+mj-lt"/>
          <a:ea typeface="+mj-ea"/>
          <a:cs typeface="+mj-cs"/>
        </a:defRPr>
      </a:lvl1pPr>
      <a:lvl2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5pPr>
      <a:lvl6pPr marL="544662" algn="l" rtl="0" fontAlgn="base">
        <a:spcBef>
          <a:spcPct val="0"/>
        </a:spcBef>
        <a:spcAft>
          <a:spcPct val="0"/>
        </a:spcAft>
        <a:defRPr sz="2900" b="1">
          <a:solidFill>
            <a:schemeClr val="tx1"/>
          </a:solidFill>
          <a:latin typeface="微软雅黑" pitchFamily="34" charset="-122"/>
          <a:ea typeface="微软雅黑" pitchFamily="34" charset="-122"/>
        </a:defRPr>
      </a:lvl6pPr>
      <a:lvl7pPr marL="1089325" algn="l" rtl="0" fontAlgn="base">
        <a:spcBef>
          <a:spcPct val="0"/>
        </a:spcBef>
        <a:spcAft>
          <a:spcPct val="0"/>
        </a:spcAft>
        <a:defRPr sz="2900" b="1">
          <a:solidFill>
            <a:schemeClr val="tx1"/>
          </a:solidFill>
          <a:latin typeface="微软雅黑" pitchFamily="34" charset="-122"/>
          <a:ea typeface="微软雅黑" pitchFamily="34" charset="-122"/>
        </a:defRPr>
      </a:lvl7pPr>
      <a:lvl8pPr marL="1633987" algn="l" rtl="0" fontAlgn="base">
        <a:spcBef>
          <a:spcPct val="0"/>
        </a:spcBef>
        <a:spcAft>
          <a:spcPct val="0"/>
        </a:spcAft>
        <a:defRPr sz="2900" b="1">
          <a:solidFill>
            <a:schemeClr val="tx1"/>
          </a:solidFill>
          <a:latin typeface="微软雅黑" pitchFamily="34" charset="-122"/>
          <a:ea typeface="微软雅黑" pitchFamily="34" charset="-122"/>
        </a:defRPr>
      </a:lvl8pPr>
      <a:lvl9pPr marL="2178649" algn="l" rtl="0" fontAlgn="base">
        <a:spcBef>
          <a:spcPct val="0"/>
        </a:spcBef>
        <a:spcAft>
          <a:spcPct val="0"/>
        </a:spcAft>
        <a:defRPr sz="2900" b="1">
          <a:solidFill>
            <a:schemeClr val="tx1"/>
          </a:solidFill>
          <a:latin typeface="微软雅黑" pitchFamily="34" charset="-122"/>
          <a:ea typeface="微软雅黑" pitchFamily="34" charset="-122"/>
        </a:defRPr>
      </a:lvl9pPr>
    </p:titleStyle>
    <p:bodyStyle>
      <a:lvl1pPr marL="408497" indent="-408497" algn="l" rtl="0" eaLnBrk="0" fontAlgn="base" hangingPunct="0">
        <a:lnSpc>
          <a:spcPct val="150000"/>
        </a:lnSpc>
        <a:spcBef>
          <a:spcPct val="20000"/>
        </a:spcBef>
        <a:spcAft>
          <a:spcPct val="0"/>
        </a:spcAft>
        <a:buClr>
          <a:schemeClr val="accent4">
            <a:lumMod val="50000"/>
          </a:schemeClr>
        </a:buClr>
        <a:buFont typeface="Wingdings" pitchFamily="2" charset="2"/>
        <a:buChar char="u"/>
        <a:defRPr sz="1900" kern="1200">
          <a:solidFill>
            <a:schemeClr val="tx1"/>
          </a:solidFill>
          <a:latin typeface="+mn-lt"/>
          <a:ea typeface="+mn-ea"/>
          <a:cs typeface="+mn-cs"/>
        </a:defRPr>
      </a:lvl1pPr>
      <a:lvl2pPr marL="885076" indent="-340414" algn="l" rtl="0" eaLnBrk="0" fontAlgn="base" hangingPunct="0">
        <a:lnSpc>
          <a:spcPct val="150000"/>
        </a:lnSpc>
        <a:spcBef>
          <a:spcPct val="20000"/>
        </a:spcBef>
        <a:spcAft>
          <a:spcPct val="0"/>
        </a:spcAft>
        <a:buClr>
          <a:srgbClr val="2F6231"/>
        </a:buClr>
        <a:buFont typeface="Arial" charset="0"/>
        <a:buChar char="–"/>
        <a:defRPr sz="1700" kern="1200">
          <a:solidFill>
            <a:schemeClr val="tx1"/>
          </a:solidFill>
          <a:latin typeface="+mn-lt"/>
          <a:ea typeface="+mn-ea"/>
          <a:cs typeface="+mn-cs"/>
        </a:defRPr>
      </a:lvl2pPr>
      <a:lvl3pPr marL="1361656" indent="-272331" algn="l" rtl="0" eaLnBrk="0" fontAlgn="base" hangingPunct="0">
        <a:lnSpc>
          <a:spcPct val="150000"/>
        </a:lnSpc>
        <a:spcBef>
          <a:spcPct val="20000"/>
        </a:spcBef>
        <a:spcAft>
          <a:spcPct val="0"/>
        </a:spcAft>
        <a:buClr>
          <a:srgbClr val="2F6231"/>
        </a:buClr>
        <a:buFont typeface="Arial" charset="0"/>
        <a:buChar char="•"/>
        <a:defRPr sz="1400" kern="1200">
          <a:solidFill>
            <a:schemeClr val="tx1"/>
          </a:solidFill>
          <a:latin typeface="+mn-lt"/>
          <a:ea typeface="+mn-ea"/>
          <a:cs typeface="+mn-cs"/>
        </a:defRPr>
      </a:lvl3pPr>
      <a:lvl4pPr marL="1906318"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4pPr>
      <a:lvl5pPr marL="2450981"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5pPr>
      <a:lvl6pPr marL="2995643"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325" rtl="0" eaLnBrk="1" latinLnBrk="0" hangingPunct="1">
        <a:defRPr sz="2100" kern="1200">
          <a:solidFill>
            <a:schemeClr val="tx1"/>
          </a:solidFill>
          <a:latin typeface="+mn-lt"/>
          <a:ea typeface="+mn-ea"/>
          <a:cs typeface="+mn-cs"/>
        </a:defRPr>
      </a:lvl1pPr>
      <a:lvl2pPr marL="544662" algn="l" defTabSz="1089325" rtl="0" eaLnBrk="1" latinLnBrk="0" hangingPunct="1">
        <a:defRPr sz="2100" kern="1200">
          <a:solidFill>
            <a:schemeClr val="tx1"/>
          </a:solidFill>
          <a:latin typeface="+mn-lt"/>
          <a:ea typeface="+mn-ea"/>
          <a:cs typeface="+mn-cs"/>
        </a:defRPr>
      </a:lvl2pPr>
      <a:lvl3pPr marL="1089325" algn="l" defTabSz="1089325" rtl="0" eaLnBrk="1" latinLnBrk="0" hangingPunct="1">
        <a:defRPr sz="2100" kern="1200">
          <a:solidFill>
            <a:schemeClr val="tx1"/>
          </a:solidFill>
          <a:latin typeface="+mn-lt"/>
          <a:ea typeface="+mn-ea"/>
          <a:cs typeface="+mn-cs"/>
        </a:defRPr>
      </a:lvl3pPr>
      <a:lvl4pPr marL="1633987" algn="l" defTabSz="1089325" rtl="0" eaLnBrk="1" latinLnBrk="0" hangingPunct="1">
        <a:defRPr sz="2100" kern="1200">
          <a:solidFill>
            <a:schemeClr val="tx1"/>
          </a:solidFill>
          <a:latin typeface="+mn-lt"/>
          <a:ea typeface="+mn-ea"/>
          <a:cs typeface="+mn-cs"/>
        </a:defRPr>
      </a:lvl4pPr>
      <a:lvl5pPr marL="2178649" algn="l" defTabSz="1089325" rtl="0" eaLnBrk="1" latinLnBrk="0" hangingPunct="1">
        <a:defRPr sz="2100" kern="1200">
          <a:solidFill>
            <a:schemeClr val="tx1"/>
          </a:solidFill>
          <a:latin typeface="+mn-lt"/>
          <a:ea typeface="+mn-ea"/>
          <a:cs typeface="+mn-cs"/>
        </a:defRPr>
      </a:lvl5pPr>
      <a:lvl6pPr marL="2723312" algn="l" defTabSz="1089325" rtl="0" eaLnBrk="1" latinLnBrk="0" hangingPunct="1">
        <a:defRPr sz="2100" kern="1200">
          <a:solidFill>
            <a:schemeClr val="tx1"/>
          </a:solidFill>
          <a:latin typeface="+mn-lt"/>
          <a:ea typeface="+mn-ea"/>
          <a:cs typeface="+mn-cs"/>
        </a:defRPr>
      </a:lvl6pPr>
      <a:lvl7pPr marL="3267974" algn="l" defTabSz="1089325" rtl="0" eaLnBrk="1" latinLnBrk="0" hangingPunct="1">
        <a:defRPr sz="2100" kern="1200">
          <a:solidFill>
            <a:schemeClr val="tx1"/>
          </a:solidFill>
          <a:latin typeface="+mn-lt"/>
          <a:ea typeface="+mn-ea"/>
          <a:cs typeface="+mn-cs"/>
        </a:defRPr>
      </a:lvl7pPr>
      <a:lvl8pPr marL="3812637" algn="l" defTabSz="1089325" rtl="0" eaLnBrk="1" latinLnBrk="0" hangingPunct="1">
        <a:defRPr sz="2100" kern="1200">
          <a:solidFill>
            <a:schemeClr val="tx1"/>
          </a:solidFill>
          <a:latin typeface="+mn-lt"/>
          <a:ea typeface="+mn-ea"/>
          <a:cs typeface="+mn-cs"/>
        </a:defRPr>
      </a:lvl8pPr>
      <a:lvl9pPr marL="4357299" algn="l" defTabSz="10893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u.datagur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816263" y="5302437"/>
            <a:ext cx="10668285" cy="844324"/>
          </a:xfrm>
        </p:spPr>
        <p:txBody>
          <a:bodyPr>
            <a:normAutofit fontScale="90000"/>
          </a:bodyPr>
          <a:lstStyle/>
          <a:p>
            <a:pPr algn="ctr" eaLnBrk="1" hangingPunct="1">
              <a:lnSpc>
                <a:spcPct val="150000"/>
              </a:lnSpc>
            </a:pPr>
            <a:r>
              <a:rPr lang="zh-CN" altLang="en-US" dirty="0" smtClean="0"/>
              <a:t>深入浅出设计模式 第</a:t>
            </a:r>
            <a:r>
              <a:rPr lang="en-US" altLang="zh-CN" dirty="0" smtClean="0"/>
              <a:t>12</a:t>
            </a:r>
            <a:r>
              <a:rPr lang="zh-CN" altLang="en-US" dirty="0" smtClean="0"/>
              <a:t>周</a:t>
            </a:r>
          </a:p>
        </p:txBody>
      </p:sp>
      <p:pic>
        <p:nvPicPr>
          <p:cNvPr id="43009" name="Picture 1"/>
          <p:cNvPicPr>
            <a:picLocks noChangeAspect="1" noChangeArrowheads="1"/>
          </p:cNvPicPr>
          <p:nvPr/>
        </p:nvPicPr>
        <p:blipFill>
          <a:blip r:embed="rId3" cstate="print"/>
          <a:srcRect/>
          <a:stretch>
            <a:fillRect/>
          </a:stretch>
        </p:blipFill>
        <p:spPr bwMode="auto">
          <a:xfrm>
            <a:off x="2357934" y="1485578"/>
            <a:ext cx="7560840" cy="3633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Enterprise</a:t>
            </a:r>
            <a:endParaRPr lang="zh-CN" altLang="en-US" dirty="0"/>
          </a:p>
        </p:txBody>
      </p:sp>
      <p:pic>
        <p:nvPicPr>
          <p:cNvPr id="4098" name="Picture 2" descr="https://sourcemaking.com/files/v2/content/antipatterns/Stovepipe%20Enterprise%20-%204-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3190"/>
            <a:ext cx="5993121" cy="41080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ourcemaking.com/files/v2/content/antipatterns/Stovepipe%20Enterprise%20-%205-2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286" y="1068508"/>
            <a:ext cx="6134670" cy="441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175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Jumble</a:t>
            </a:r>
            <a:endParaRPr lang="zh-CN" altLang="en-US" dirty="0"/>
          </a:p>
        </p:txBody>
      </p:sp>
      <p:sp>
        <p:nvSpPr>
          <p:cNvPr id="3" name="内容占位符 2"/>
          <p:cNvSpPr>
            <a:spLocks noGrp="1"/>
          </p:cNvSpPr>
          <p:nvPr>
            <p:ph idx="1"/>
          </p:nvPr>
        </p:nvSpPr>
        <p:spPr/>
        <p:txBody>
          <a:bodyPr/>
          <a:lstStyle/>
          <a:p>
            <a:r>
              <a:rPr lang="zh-CN" altLang="en-US" dirty="0" smtClean="0"/>
              <a:t>混乱</a:t>
            </a:r>
            <a:endParaRPr lang="en-US" altLang="zh-CN" dirty="0" smtClean="0"/>
          </a:p>
          <a:p>
            <a:r>
              <a:rPr lang="zh-CN" altLang="en-US" dirty="0"/>
              <a:t>横向设计要素和纵向设计要素混合在一起，就会产生不稳定的</a:t>
            </a:r>
            <a:r>
              <a:rPr lang="zh-CN" altLang="en-US" dirty="0" smtClean="0"/>
              <a:t>架构</a:t>
            </a:r>
            <a:endParaRPr lang="en-US" altLang="zh-CN" dirty="0" smtClean="0"/>
          </a:p>
          <a:p>
            <a:pPr lvl="1"/>
            <a:r>
              <a:rPr lang="zh-CN" altLang="en-US" dirty="0"/>
              <a:t>纵向设计要素，依赖单个软件和具体的</a:t>
            </a:r>
            <a:r>
              <a:rPr lang="zh-CN" altLang="en-US" dirty="0" smtClean="0"/>
              <a:t>实现</a:t>
            </a:r>
            <a:endParaRPr lang="en-US" altLang="zh-CN" dirty="0" smtClean="0"/>
          </a:p>
          <a:p>
            <a:pPr lvl="1"/>
            <a:r>
              <a:rPr lang="zh-CN" altLang="en-US" dirty="0"/>
              <a:t>横向设计要素，则要求在多个软件和实现中共</a:t>
            </a:r>
            <a:r>
              <a:rPr lang="zh-CN" altLang="en-US" dirty="0" smtClean="0"/>
              <a:t>同</a:t>
            </a:r>
            <a:endParaRPr lang="en-US" altLang="zh-CN" dirty="0" smtClean="0"/>
          </a:p>
          <a:p>
            <a:pPr lvl="1"/>
            <a:r>
              <a:rPr lang="zh-CN" altLang="en-US" dirty="0" smtClean="0"/>
              <a:t>设计时混合</a:t>
            </a:r>
            <a:r>
              <a:rPr lang="zh-CN" altLang="en-US" dirty="0"/>
              <a:t>这两个要素，会使得软件的复用性和稳健性受到</a:t>
            </a:r>
            <a:r>
              <a:rPr lang="zh-CN" altLang="en-US" dirty="0" smtClean="0"/>
              <a:t>打击</a:t>
            </a:r>
            <a:endParaRPr lang="en-US" altLang="zh-CN" dirty="0" smtClean="0"/>
          </a:p>
          <a:p>
            <a:r>
              <a:rPr lang="zh-CN" altLang="en-US" dirty="0" smtClean="0"/>
              <a:t>重构方案</a:t>
            </a:r>
            <a:endParaRPr lang="en-US" altLang="zh-CN" dirty="0" smtClean="0"/>
          </a:p>
          <a:p>
            <a:pPr lvl="1"/>
            <a:r>
              <a:rPr lang="zh-CN" altLang="en-US" dirty="0" smtClean="0"/>
              <a:t>首先确认</a:t>
            </a:r>
            <a:r>
              <a:rPr lang="zh-CN" altLang="en-US" dirty="0"/>
              <a:t>横向要素，把他们划分到隔离的架构层次中，使用横向要素来捕获系统中共同的互作用</a:t>
            </a:r>
            <a:r>
              <a:rPr lang="zh-CN" altLang="en-US" dirty="0" smtClean="0"/>
              <a:t>部分。</a:t>
            </a:r>
            <a:endParaRPr lang="en-US" altLang="zh-CN" dirty="0" smtClean="0"/>
          </a:p>
          <a:p>
            <a:pPr lvl="2"/>
            <a:r>
              <a:rPr lang="zh-CN" altLang="en-US" dirty="0"/>
              <a:t>使用纵向要素，来完成特有的</a:t>
            </a:r>
            <a:r>
              <a:rPr lang="zh-CN" altLang="en-US" dirty="0" smtClean="0"/>
              <a:t>功能</a:t>
            </a:r>
            <a:endParaRPr lang="en-US" altLang="zh-CN" dirty="0" smtClean="0"/>
          </a:p>
          <a:p>
            <a:pPr lvl="1"/>
            <a:endParaRPr lang="en-US" altLang="zh-CN" dirty="0" smtClean="0"/>
          </a:p>
          <a:p>
            <a:pPr lvl="1"/>
            <a:endParaRPr lang="en-US" altLang="zh-CN" dirty="0" smtClean="0"/>
          </a:p>
        </p:txBody>
      </p:sp>
    </p:spTree>
    <p:extLst>
      <p:ext uri="{BB962C8B-B14F-4D97-AF65-F5344CB8AC3E}">
        <p14:creationId xmlns:p14="http://schemas.microsoft.com/office/powerpoint/2010/main" val="1754857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System</a:t>
            </a:r>
            <a:endParaRPr lang="zh-CN" altLang="en-US" dirty="0"/>
          </a:p>
        </p:txBody>
      </p:sp>
      <p:sp>
        <p:nvSpPr>
          <p:cNvPr id="3" name="内容占位符 2"/>
          <p:cNvSpPr>
            <a:spLocks noGrp="1"/>
          </p:cNvSpPr>
          <p:nvPr>
            <p:ph idx="1"/>
          </p:nvPr>
        </p:nvSpPr>
        <p:spPr/>
        <p:txBody>
          <a:bodyPr/>
          <a:lstStyle/>
          <a:p>
            <a:r>
              <a:rPr lang="zh-CN" altLang="en-US" dirty="0"/>
              <a:t>烟囱系统，遗留系统，</a:t>
            </a:r>
            <a:r>
              <a:rPr lang="zh-CN" altLang="en-US" dirty="0" smtClean="0"/>
              <a:t>即兴集成</a:t>
            </a:r>
            <a:endParaRPr lang="en-US" altLang="zh-CN" dirty="0" smtClean="0"/>
          </a:p>
          <a:p>
            <a:r>
              <a:rPr lang="zh-CN" altLang="en-US" dirty="0"/>
              <a:t>烟囱系统只具有不受欢迎品质</a:t>
            </a:r>
            <a:r>
              <a:rPr lang="zh-CN" altLang="en-US" dirty="0" smtClean="0"/>
              <a:t>的遗留系统</a:t>
            </a:r>
            <a:endParaRPr lang="en-US" altLang="zh-CN" dirty="0" smtClean="0"/>
          </a:p>
          <a:p>
            <a:r>
              <a:rPr lang="zh-CN" altLang="en-US" dirty="0" smtClean="0"/>
              <a:t>烟囱企业在</a:t>
            </a:r>
            <a:r>
              <a:rPr lang="zh-CN" altLang="en-US" dirty="0"/>
              <a:t>一组系统</a:t>
            </a:r>
            <a:r>
              <a:rPr lang="zh-CN" altLang="en-US" dirty="0" smtClean="0"/>
              <a:t>间缺乏</a:t>
            </a:r>
            <a:r>
              <a:rPr lang="zh-CN" altLang="en-US" dirty="0"/>
              <a:t>协调和规划，烟囱系统是他</a:t>
            </a:r>
            <a:r>
              <a:rPr lang="zh-CN" altLang="en-US" dirty="0" smtClean="0"/>
              <a:t>的单</a:t>
            </a:r>
            <a:r>
              <a:rPr lang="zh-CN" altLang="en-US" dirty="0"/>
              <a:t>系统型</a:t>
            </a:r>
            <a:r>
              <a:rPr lang="zh-CN" altLang="en-US" dirty="0" smtClean="0"/>
              <a:t>形式。</a:t>
            </a:r>
            <a:endParaRPr lang="en-US" altLang="zh-CN" dirty="0" smtClean="0"/>
          </a:p>
          <a:p>
            <a:r>
              <a:rPr lang="zh-CN" altLang="en-US" dirty="0"/>
              <a:t>烟囱系统缺乏通用的子系统</a:t>
            </a:r>
            <a:r>
              <a:rPr lang="zh-CN" altLang="en-US" dirty="0" smtClean="0"/>
              <a:t>抽象</a:t>
            </a:r>
            <a:endParaRPr lang="en-US" altLang="zh-CN" dirty="0" smtClean="0"/>
          </a:p>
          <a:p>
            <a:r>
              <a:rPr lang="zh-CN" altLang="en-US" dirty="0"/>
              <a:t>使系统使用多种策略和随机的方式组织在一起，缺乏必需的规划和</a:t>
            </a:r>
            <a:r>
              <a:rPr lang="zh-CN" altLang="en-US" dirty="0" smtClean="0"/>
              <a:t>设计</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2960456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System</a:t>
            </a:r>
            <a:endParaRPr lang="zh-CN" altLang="en-US" dirty="0"/>
          </a:p>
        </p:txBody>
      </p:sp>
      <p:sp>
        <p:nvSpPr>
          <p:cNvPr id="3" name="内容占位符 2"/>
          <p:cNvSpPr>
            <a:spLocks noGrp="1"/>
          </p:cNvSpPr>
          <p:nvPr>
            <p:ph idx="1"/>
          </p:nvPr>
        </p:nvSpPr>
        <p:spPr/>
        <p:txBody>
          <a:bodyPr/>
          <a:lstStyle/>
          <a:p>
            <a:r>
              <a:rPr lang="zh-CN" altLang="en-US" dirty="0"/>
              <a:t>烟囱系统，要求系统间点对点集成，导致</a:t>
            </a:r>
            <a:r>
              <a:rPr lang="en-US" altLang="zh-CN" dirty="0" smtClean="0"/>
              <a:t>n</a:t>
            </a:r>
            <a:r>
              <a:rPr lang="zh-CN" altLang="en-US" dirty="0" smtClean="0"/>
              <a:t>*</a:t>
            </a:r>
            <a:r>
              <a:rPr lang="en-US" altLang="zh-CN" dirty="0" smtClean="0"/>
              <a:t>n</a:t>
            </a:r>
            <a:r>
              <a:rPr lang="zh-CN" altLang="en-US" dirty="0"/>
              <a:t>的集成复杂</a:t>
            </a:r>
            <a:r>
              <a:rPr lang="zh-CN" altLang="en-US" dirty="0" smtClean="0"/>
              <a:t>度</a:t>
            </a:r>
            <a:endParaRPr lang="en-US" altLang="zh-CN" dirty="0" smtClean="0"/>
          </a:p>
          <a:p>
            <a:r>
              <a:rPr lang="zh-CN" altLang="en-US" dirty="0"/>
              <a:t>随着项目的扩张，系统的维护变得越发</a:t>
            </a:r>
            <a:r>
              <a:rPr lang="zh-CN" altLang="en-US" dirty="0" smtClean="0"/>
              <a:t>不可能</a:t>
            </a:r>
            <a:endParaRPr lang="en-US" altLang="zh-CN" dirty="0" smtClean="0"/>
          </a:p>
          <a:p>
            <a:r>
              <a:rPr lang="zh-CN" altLang="en-US" dirty="0"/>
              <a:t>需求变化和实现的成本非常</a:t>
            </a:r>
            <a:r>
              <a:rPr lang="zh-CN" altLang="en-US" dirty="0" smtClean="0"/>
              <a:t>高</a:t>
            </a:r>
            <a:endParaRPr lang="en-US" altLang="zh-CN" dirty="0" smtClean="0"/>
          </a:p>
          <a:p>
            <a:r>
              <a:rPr lang="zh-CN" altLang="en-US" dirty="0" smtClean="0"/>
              <a:t>原因</a:t>
            </a:r>
            <a:endParaRPr lang="en-US" altLang="zh-CN" dirty="0" smtClean="0"/>
          </a:p>
          <a:p>
            <a:pPr lvl="1"/>
            <a:r>
              <a:rPr lang="zh-CN" altLang="en-US" dirty="0"/>
              <a:t>使用多种架构机制来集成系统，缺乏统一</a:t>
            </a:r>
            <a:r>
              <a:rPr lang="zh-CN" altLang="en-US" dirty="0" smtClean="0"/>
              <a:t>认识</a:t>
            </a:r>
            <a:endParaRPr lang="en-US" altLang="zh-CN" dirty="0" smtClean="0"/>
          </a:p>
          <a:p>
            <a:pPr lvl="1"/>
            <a:r>
              <a:rPr lang="zh-CN" altLang="en-US" dirty="0"/>
              <a:t>缺乏抽象，每个子系统的接口都是独一无二</a:t>
            </a:r>
            <a:r>
              <a:rPr lang="zh-CN" altLang="en-US" dirty="0" smtClean="0"/>
              <a:t>的</a:t>
            </a:r>
            <a:endParaRPr lang="en-US" altLang="zh-CN" dirty="0" smtClean="0"/>
          </a:p>
          <a:p>
            <a:pPr lvl="1"/>
            <a:r>
              <a:rPr lang="zh-CN" altLang="en-US" dirty="0"/>
              <a:t>缺乏对元数据的支持，使系统无法在不改变的情况下进行</a:t>
            </a:r>
            <a:r>
              <a:rPr lang="zh-CN" altLang="en-US" dirty="0" smtClean="0"/>
              <a:t>扩展</a:t>
            </a:r>
            <a:endParaRPr lang="en-US" altLang="zh-CN" dirty="0" smtClean="0"/>
          </a:p>
          <a:p>
            <a:pPr lvl="1"/>
            <a:endParaRPr lang="en-US" altLang="zh-CN" dirty="0" smtClean="0"/>
          </a:p>
          <a:p>
            <a:endParaRPr lang="zh-CN" altLang="en-US" dirty="0"/>
          </a:p>
        </p:txBody>
      </p:sp>
      <p:pic>
        <p:nvPicPr>
          <p:cNvPr id="5122" name="Picture 2" descr="https://sourcemaking.com/files/v2/content/antipatterns/Stovepipe%20System%20-%201-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446" y="177361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50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System</a:t>
            </a:r>
            <a:endParaRPr lang="zh-CN" altLang="en-US" dirty="0"/>
          </a:p>
        </p:txBody>
      </p:sp>
      <p:sp>
        <p:nvSpPr>
          <p:cNvPr id="3" name="内容占位符 2"/>
          <p:cNvSpPr>
            <a:spLocks noGrp="1"/>
          </p:cNvSpPr>
          <p:nvPr>
            <p:ph idx="1"/>
          </p:nvPr>
        </p:nvSpPr>
        <p:spPr/>
        <p:txBody>
          <a:bodyPr/>
          <a:lstStyle/>
          <a:p>
            <a:r>
              <a:rPr lang="zh-CN" altLang="en-US" dirty="0" smtClean="0"/>
              <a:t>重构方案</a:t>
            </a:r>
            <a:endParaRPr lang="en-US" altLang="zh-CN" dirty="0" smtClean="0"/>
          </a:p>
          <a:p>
            <a:pPr lvl="1"/>
            <a:r>
              <a:rPr lang="zh-CN" altLang="en-US" dirty="0"/>
              <a:t>使用通用接口进行</a:t>
            </a:r>
            <a:r>
              <a:rPr lang="zh-CN" altLang="en-US" dirty="0" smtClean="0"/>
              <a:t>建模</a:t>
            </a:r>
            <a:endParaRPr lang="en-US" altLang="zh-CN" dirty="0" smtClean="0"/>
          </a:p>
          <a:p>
            <a:pPr lvl="1"/>
            <a:r>
              <a:rPr lang="zh-CN" altLang="en-US" dirty="0"/>
              <a:t>那些基本</a:t>
            </a:r>
            <a:r>
              <a:rPr lang="zh-CN" altLang="en-US" dirty="0" smtClean="0"/>
              <a:t>的</a:t>
            </a:r>
            <a:r>
              <a:rPr lang="zh-CN" altLang="en-US" dirty="0"/>
              <a:t>构件</a:t>
            </a:r>
            <a:r>
              <a:rPr lang="zh-CN" altLang="en-US" dirty="0" smtClean="0"/>
              <a:t>服务</a:t>
            </a:r>
            <a:r>
              <a:rPr lang="zh-CN" altLang="en-US" dirty="0"/>
              <a:t>，应该被同一领域的所有的</a:t>
            </a:r>
            <a:r>
              <a:rPr lang="zh-CN" altLang="en-US" dirty="0" smtClean="0"/>
              <a:t>应用使用</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zh-CN" altLang="en-US" dirty="0"/>
          </a:p>
        </p:txBody>
      </p:sp>
      <p:pic>
        <p:nvPicPr>
          <p:cNvPr id="6146" name="Picture 2" descr="https://sourcemaking.com/files/v2/content/antipatterns/Stovepipe%20System%20-%202-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526" y="1989634"/>
            <a:ext cx="3075641" cy="271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39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System</a:t>
            </a:r>
            <a:endParaRPr lang="zh-CN" altLang="en-US" dirty="0"/>
          </a:p>
        </p:txBody>
      </p:sp>
      <p:sp>
        <p:nvSpPr>
          <p:cNvPr id="3" name="内容占位符 2"/>
          <p:cNvSpPr>
            <a:spLocks noGrp="1"/>
          </p:cNvSpPr>
          <p:nvPr>
            <p:ph idx="1"/>
          </p:nvPr>
        </p:nvSpPr>
        <p:spPr/>
        <p:txBody>
          <a:bodyPr/>
          <a:lstStyle/>
          <a:p>
            <a:r>
              <a:rPr lang="zh-CN" altLang="en-US" dirty="0"/>
              <a:t>一个典型的烟囱</a:t>
            </a:r>
            <a:r>
              <a:rPr lang="zh-CN" altLang="en-US" dirty="0" smtClean="0"/>
              <a:t>系统</a:t>
            </a:r>
            <a:endParaRPr lang="en-US" altLang="zh-CN" dirty="0" smtClean="0"/>
          </a:p>
          <a:p>
            <a:pPr lvl="1"/>
            <a:r>
              <a:rPr lang="zh-CN" altLang="en-US" dirty="0"/>
              <a:t>有三个客户端程序和六个服务程序构成，每个模块都有独立的接口，任何模块的变动都会影响相关模块，增加新的模块也较为困难</a:t>
            </a:r>
          </a:p>
        </p:txBody>
      </p:sp>
      <p:pic>
        <p:nvPicPr>
          <p:cNvPr id="7170" name="Picture 2" descr="https://sourcemaking.com/files/v2/content/antipatterns/Stovepipe%20System2%20-%201-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766" y="2565698"/>
            <a:ext cx="9868397" cy="348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13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System</a:t>
            </a:r>
            <a:endParaRPr lang="zh-CN" altLang="en-US" dirty="0"/>
          </a:p>
        </p:txBody>
      </p:sp>
      <p:sp>
        <p:nvSpPr>
          <p:cNvPr id="3" name="内容占位符 2"/>
          <p:cNvSpPr>
            <a:spLocks noGrp="1"/>
          </p:cNvSpPr>
          <p:nvPr>
            <p:ph idx="1"/>
          </p:nvPr>
        </p:nvSpPr>
        <p:spPr/>
        <p:txBody>
          <a:bodyPr/>
          <a:lstStyle/>
          <a:p>
            <a:r>
              <a:rPr lang="zh-CN" altLang="en-US" dirty="0"/>
              <a:t>对上述烟囱系统进行</a:t>
            </a:r>
            <a:r>
              <a:rPr lang="zh-CN" altLang="en-US" dirty="0" smtClean="0"/>
              <a:t>抽象</a:t>
            </a:r>
            <a:endParaRPr lang="en-US" altLang="zh-CN" dirty="0" smtClean="0"/>
          </a:p>
          <a:p>
            <a:r>
              <a:rPr lang="zh-CN" altLang="en-US" dirty="0"/>
              <a:t>将服务设备，抽象</a:t>
            </a:r>
            <a:r>
              <a:rPr lang="zh-CN" altLang="en-US" dirty="0" smtClean="0"/>
              <a:t>为：输入</a:t>
            </a:r>
            <a:r>
              <a:rPr lang="zh-CN" altLang="en-US" dirty="0"/>
              <a:t>，输出，和</a:t>
            </a:r>
            <a:r>
              <a:rPr lang="zh-CN" altLang="en-US" dirty="0" smtClean="0"/>
              <a:t>信息源</a:t>
            </a:r>
            <a:endParaRPr lang="en-US" altLang="zh-CN" dirty="0" smtClean="0"/>
          </a:p>
          <a:p>
            <a:pPr lvl="1"/>
            <a:r>
              <a:rPr lang="zh-CN" altLang="en-US" dirty="0"/>
              <a:t>添加新的设备或服务，则不需要进行新增新的</a:t>
            </a:r>
            <a:r>
              <a:rPr lang="zh-CN" altLang="en-US" dirty="0" smtClean="0"/>
              <a:t>接口</a:t>
            </a:r>
            <a:endParaRPr lang="en-US" altLang="zh-CN" dirty="0" smtClean="0"/>
          </a:p>
          <a:p>
            <a:pPr lvl="1"/>
            <a:endParaRPr lang="zh-CN" altLang="en-US" dirty="0"/>
          </a:p>
        </p:txBody>
      </p:sp>
      <p:pic>
        <p:nvPicPr>
          <p:cNvPr id="8194" name="Picture 2" descr="https://sourcemaking.com/files/v2/content/antipatterns/Stovepipe%20System2%20-%202-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334" y="2133650"/>
            <a:ext cx="5184576" cy="339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51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Vendor Lock-in</a:t>
            </a:r>
            <a:endParaRPr lang="zh-CN" altLang="en-US" dirty="0"/>
          </a:p>
        </p:txBody>
      </p:sp>
      <p:sp>
        <p:nvSpPr>
          <p:cNvPr id="3" name="内容占位符 2"/>
          <p:cNvSpPr>
            <a:spLocks noGrp="1"/>
          </p:cNvSpPr>
          <p:nvPr>
            <p:ph idx="1"/>
          </p:nvPr>
        </p:nvSpPr>
        <p:spPr/>
        <p:txBody>
          <a:bodyPr/>
          <a:lstStyle/>
          <a:p>
            <a:r>
              <a:rPr lang="zh-CN" altLang="en-US" dirty="0"/>
              <a:t>供应商</a:t>
            </a:r>
            <a:r>
              <a:rPr lang="zh-CN" altLang="en-US" dirty="0" smtClean="0"/>
              <a:t>锁定</a:t>
            </a:r>
            <a:endParaRPr lang="en-US" altLang="zh-CN" dirty="0" smtClean="0"/>
          </a:p>
          <a:p>
            <a:pPr lvl="1"/>
            <a:r>
              <a:rPr lang="zh-CN" altLang="en-US" dirty="0"/>
              <a:t>软件使用的某项技术，完全依赖于供应商的</a:t>
            </a:r>
            <a:r>
              <a:rPr lang="zh-CN" altLang="en-US" dirty="0" smtClean="0"/>
              <a:t>实现</a:t>
            </a:r>
            <a:endParaRPr lang="en-US" altLang="zh-CN" dirty="0" smtClean="0"/>
          </a:p>
          <a:p>
            <a:pPr lvl="1"/>
            <a:r>
              <a:rPr lang="zh-CN" altLang="en-US" dirty="0"/>
              <a:t>当软件升级时，相关的接口可能发生变化，从而导致项目受到</a:t>
            </a:r>
            <a:r>
              <a:rPr lang="zh-CN" altLang="en-US" dirty="0" smtClean="0"/>
              <a:t>影响</a:t>
            </a:r>
            <a:endParaRPr lang="en-US" altLang="zh-CN" dirty="0" smtClean="0"/>
          </a:p>
          <a:p>
            <a:r>
              <a:rPr lang="zh-CN" altLang="en-US" dirty="0" smtClean="0"/>
              <a:t>后果</a:t>
            </a:r>
            <a:endParaRPr lang="en-US" altLang="zh-CN" dirty="0" smtClean="0"/>
          </a:p>
          <a:p>
            <a:pPr lvl="1"/>
            <a:r>
              <a:rPr lang="zh-CN" altLang="en-US" dirty="0"/>
              <a:t>应用软件维护周期受</a:t>
            </a:r>
            <a:r>
              <a:rPr lang="zh-CN" altLang="en-US" dirty="0" smtClean="0"/>
              <a:t>商业产品驱动</a:t>
            </a:r>
            <a:endParaRPr lang="en-US" altLang="zh-CN" dirty="0" smtClean="0"/>
          </a:p>
          <a:p>
            <a:pPr lvl="1"/>
            <a:r>
              <a:rPr lang="zh-CN" altLang="en-US" dirty="0"/>
              <a:t>供应商承诺提供的功能没有实现，从而影响产品的发布或</a:t>
            </a:r>
            <a:r>
              <a:rPr lang="zh-CN" altLang="en-US" dirty="0" smtClean="0"/>
              <a:t>升级</a:t>
            </a:r>
            <a:endParaRPr lang="en-US" altLang="zh-CN" dirty="0" smtClean="0"/>
          </a:p>
          <a:p>
            <a:r>
              <a:rPr lang="zh-CN" altLang="en-US" dirty="0" smtClean="0"/>
              <a:t>例外</a:t>
            </a:r>
            <a:endParaRPr lang="en-US" altLang="zh-CN" dirty="0" smtClean="0"/>
          </a:p>
          <a:p>
            <a:pPr lvl="1"/>
            <a:r>
              <a:rPr lang="zh-CN" altLang="en-US" dirty="0"/>
              <a:t>单个供应商提供的代码为整个项目的主体代码时，则可以不考虑这个反模式</a:t>
            </a:r>
            <a:endParaRPr lang="en-US" altLang="zh-CN" dirty="0" smtClean="0"/>
          </a:p>
          <a:p>
            <a:endParaRPr lang="zh-CN" altLang="en-US" dirty="0"/>
          </a:p>
        </p:txBody>
      </p:sp>
    </p:spTree>
    <p:extLst>
      <p:ext uri="{BB962C8B-B14F-4D97-AF65-F5344CB8AC3E}">
        <p14:creationId xmlns:p14="http://schemas.microsoft.com/office/powerpoint/2010/main" val="664241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Vendor Lock-in</a:t>
            </a:r>
            <a:endParaRPr lang="zh-CN" altLang="en-US" dirty="0"/>
          </a:p>
        </p:txBody>
      </p:sp>
      <p:sp>
        <p:nvSpPr>
          <p:cNvPr id="3" name="内容占位符 2"/>
          <p:cNvSpPr>
            <a:spLocks noGrp="1"/>
          </p:cNvSpPr>
          <p:nvPr>
            <p:ph idx="1"/>
          </p:nvPr>
        </p:nvSpPr>
        <p:spPr/>
        <p:txBody>
          <a:bodyPr/>
          <a:lstStyle/>
          <a:p>
            <a:r>
              <a:rPr lang="zh-CN" altLang="en-US" dirty="0" smtClean="0"/>
              <a:t>重构</a:t>
            </a:r>
            <a:endParaRPr lang="en-US" altLang="zh-CN" dirty="0" smtClean="0"/>
          </a:p>
          <a:p>
            <a:pPr lvl="1"/>
            <a:r>
              <a:rPr lang="zh-CN" altLang="en-US" dirty="0"/>
              <a:t>加入一个隔离层</a:t>
            </a:r>
          </a:p>
        </p:txBody>
      </p:sp>
      <p:pic>
        <p:nvPicPr>
          <p:cNvPr id="9218" name="Picture 2" descr="https://sourcemaking.com/files/v2/content/antipatterns/Vendor%20Lock-In%20-%201-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111" y="1773610"/>
            <a:ext cx="7797584" cy="389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69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Wolf Ticket</a:t>
            </a:r>
            <a:endParaRPr lang="zh-CN" altLang="en-US" dirty="0"/>
          </a:p>
        </p:txBody>
      </p:sp>
      <p:sp>
        <p:nvSpPr>
          <p:cNvPr id="3" name="内容占位符 2"/>
          <p:cNvSpPr>
            <a:spLocks noGrp="1"/>
          </p:cNvSpPr>
          <p:nvPr>
            <p:ph idx="1"/>
          </p:nvPr>
        </p:nvSpPr>
        <p:spPr/>
        <p:txBody>
          <a:bodyPr/>
          <a:lstStyle/>
          <a:p>
            <a:r>
              <a:rPr lang="zh-CN" altLang="en-US" dirty="0"/>
              <a:t>黄牛</a:t>
            </a:r>
            <a:r>
              <a:rPr lang="zh-CN" altLang="en-US" dirty="0" smtClean="0"/>
              <a:t>票</a:t>
            </a:r>
            <a:endParaRPr lang="en-US" altLang="zh-CN" dirty="0" smtClean="0"/>
          </a:p>
          <a:p>
            <a:pPr lvl="1"/>
            <a:r>
              <a:rPr lang="zh-CN" altLang="en-US" dirty="0"/>
              <a:t>产品承诺符合某种标准，而事实上并不</a:t>
            </a:r>
            <a:r>
              <a:rPr lang="zh-CN" altLang="en-US" dirty="0" smtClean="0"/>
              <a:t>符合</a:t>
            </a:r>
            <a:endParaRPr lang="en-US" altLang="zh-CN" dirty="0" smtClean="0"/>
          </a:p>
          <a:p>
            <a:pPr lvl="1"/>
            <a:r>
              <a:rPr lang="zh-CN" altLang="en-US" dirty="0"/>
              <a:t>通常情况下，供商的产品是标准的一个子集</a:t>
            </a:r>
          </a:p>
        </p:txBody>
      </p:sp>
    </p:spTree>
    <p:extLst>
      <p:ext uri="{BB962C8B-B14F-4D97-AF65-F5344CB8AC3E}">
        <p14:creationId xmlns:p14="http://schemas.microsoft.com/office/powerpoint/2010/main" val="4030616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法律声明</a:t>
            </a:r>
            <a:endParaRPr lang="zh-CN" altLang="en-US" dirty="0"/>
          </a:p>
        </p:txBody>
      </p:sp>
      <p:sp>
        <p:nvSpPr>
          <p:cNvPr id="3" name="内容占位符 2"/>
          <p:cNvSpPr>
            <a:spLocks noGrp="1"/>
          </p:cNvSpPr>
          <p:nvPr>
            <p:ph idx="1"/>
          </p:nvPr>
        </p:nvSpPr>
        <p:spPr>
          <a:xfrm>
            <a:off x="610235" y="1429081"/>
            <a:ext cx="10970424" cy="4809652"/>
          </a:xfrm>
        </p:spPr>
        <p:txBody>
          <a:bodyPr/>
          <a:lstStyle/>
          <a:p>
            <a:pPr>
              <a:buNone/>
            </a:pPr>
            <a:r>
              <a:rPr lang="en-US" altLang="zh-CN" sz="3300" b="1" dirty="0" smtClean="0">
                <a:solidFill>
                  <a:srgbClr val="FF0000"/>
                </a:solidFill>
              </a:rPr>
              <a:t>【</a:t>
            </a:r>
            <a:r>
              <a:rPr lang="zh-CN" altLang="en-US" sz="3300" b="1" dirty="0" smtClean="0">
                <a:solidFill>
                  <a:srgbClr val="FF0000"/>
                </a:solidFill>
              </a:rPr>
              <a:t>声明</a:t>
            </a:r>
            <a:r>
              <a:rPr lang="en-US" altLang="zh-CN" sz="3300" b="1" dirty="0" smtClean="0">
                <a:solidFill>
                  <a:srgbClr val="FF0000"/>
                </a:solidFill>
              </a:rPr>
              <a:t>】</a:t>
            </a:r>
            <a:r>
              <a:rPr lang="zh-CN" altLang="en-US" sz="3300" b="1" dirty="0" smtClean="0"/>
              <a:t>本视频和幻灯片为炼数成金网络课程的教学资料，所有资料只能在课程内使用，不得在课程以外范围散播，违者将可能被追究法律和经济责任。</a:t>
            </a:r>
            <a:endParaRPr lang="en-US" altLang="zh-CN" sz="3300" b="1" dirty="0" smtClean="0"/>
          </a:p>
          <a:p>
            <a:pPr>
              <a:buNone/>
            </a:pPr>
            <a:r>
              <a:rPr lang="zh-CN" altLang="en-US" sz="3300" b="1" dirty="0" smtClean="0">
                <a:solidFill>
                  <a:srgbClr val="003399"/>
                </a:solidFill>
              </a:rPr>
              <a:t>课程详情访问炼数成金培训网站</a:t>
            </a:r>
            <a:endParaRPr lang="en-US" altLang="zh-CN" sz="3300" b="1" dirty="0" smtClean="0">
              <a:solidFill>
                <a:srgbClr val="003399"/>
              </a:solidFill>
            </a:endParaRPr>
          </a:p>
          <a:p>
            <a:pPr>
              <a:buNone/>
            </a:pPr>
            <a:r>
              <a:rPr lang="en-US" altLang="zh-CN" sz="3300" b="1" dirty="0" smtClean="0">
                <a:solidFill>
                  <a:srgbClr val="FF0000"/>
                </a:solidFill>
                <a:hlinkClick r:id="rId3"/>
              </a:rPr>
              <a:t>http://edu.dataguru.cn</a:t>
            </a:r>
            <a:endParaRPr lang="en-US" altLang="zh-CN" sz="3300" b="1" dirty="0" smtClean="0">
              <a:solidFill>
                <a:srgbClr val="FF0000"/>
              </a:solidFill>
            </a:endParaRPr>
          </a:p>
          <a:p>
            <a:pPr>
              <a:buNone/>
            </a:pP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Architecture By implication</a:t>
            </a:r>
            <a:endParaRPr lang="zh-CN" altLang="en-US" dirty="0"/>
          </a:p>
        </p:txBody>
      </p:sp>
      <p:sp>
        <p:nvSpPr>
          <p:cNvPr id="3" name="内容占位符 2"/>
          <p:cNvSpPr>
            <a:spLocks noGrp="1"/>
          </p:cNvSpPr>
          <p:nvPr>
            <p:ph idx="1"/>
          </p:nvPr>
        </p:nvSpPr>
        <p:spPr/>
        <p:txBody>
          <a:bodyPr/>
          <a:lstStyle/>
          <a:p>
            <a:r>
              <a:rPr lang="zh-CN" altLang="en-US" dirty="0"/>
              <a:t>实现主导</a:t>
            </a:r>
            <a:r>
              <a:rPr lang="zh-CN" altLang="en-US" dirty="0" smtClean="0"/>
              <a:t>架构</a:t>
            </a:r>
            <a:endParaRPr lang="en-US" altLang="zh-CN" dirty="0" smtClean="0"/>
          </a:p>
          <a:p>
            <a:pPr lvl="1"/>
            <a:r>
              <a:rPr lang="zh-CN" altLang="en-US" dirty="0"/>
              <a:t>在没有架构的基础上进行</a:t>
            </a:r>
            <a:r>
              <a:rPr lang="zh-CN" altLang="en-US" dirty="0" smtClean="0"/>
              <a:t>编码</a:t>
            </a:r>
            <a:endParaRPr lang="en-US" altLang="zh-CN" dirty="0" smtClean="0"/>
          </a:p>
          <a:p>
            <a:r>
              <a:rPr lang="zh-CN" altLang="en-US" dirty="0" smtClean="0"/>
              <a:t>后果</a:t>
            </a:r>
            <a:endParaRPr lang="en-US" altLang="zh-CN" dirty="0" smtClean="0"/>
          </a:p>
          <a:p>
            <a:pPr lvl="1"/>
            <a:r>
              <a:rPr lang="zh-CN" altLang="en-US" dirty="0"/>
              <a:t>缺乏架构规划和</a:t>
            </a:r>
            <a:r>
              <a:rPr lang="zh-CN" altLang="en-US" dirty="0" smtClean="0"/>
              <a:t>规范</a:t>
            </a:r>
            <a:endParaRPr lang="en-US" altLang="zh-CN" dirty="0" smtClean="0"/>
          </a:p>
          <a:p>
            <a:pPr lvl="1"/>
            <a:r>
              <a:rPr lang="zh-CN" altLang="en-US" dirty="0"/>
              <a:t>由于规模，领域知识，技术和复杂性导致的隐藏风险随着项目的进行而暴露</a:t>
            </a:r>
            <a:r>
              <a:rPr lang="zh-CN" altLang="en-US" dirty="0" smtClean="0"/>
              <a:t>出来</a:t>
            </a:r>
            <a:endParaRPr lang="en-US" altLang="zh-CN" dirty="0" smtClean="0"/>
          </a:p>
          <a:p>
            <a:pPr lvl="1"/>
            <a:r>
              <a:rPr lang="zh-CN" altLang="en-US" dirty="0"/>
              <a:t>缺乏后备技术的应急</a:t>
            </a:r>
            <a:r>
              <a:rPr lang="zh-CN" altLang="en-US" dirty="0" smtClean="0"/>
              <a:t>计划</a:t>
            </a:r>
            <a:endParaRPr lang="en-US" altLang="zh-CN" dirty="0" smtClean="0"/>
          </a:p>
          <a:p>
            <a:r>
              <a:rPr lang="zh-CN" altLang="en-US" dirty="0" smtClean="0"/>
              <a:t>原因</a:t>
            </a:r>
            <a:endParaRPr lang="en-US" altLang="zh-CN" dirty="0" smtClean="0"/>
          </a:p>
          <a:p>
            <a:pPr lvl="1"/>
            <a:r>
              <a:rPr lang="zh-CN" altLang="en-US" dirty="0"/>
              <a:t>没有风险</a:t>
            </a:r>
            <a:r>
              <a:rPr lang="zh-CN" altLang="en-US" dirty="0" smtClean="0"/>
              <a:t>管理</a:t>
            </a:r>
            <a:endParaRPr lang="en-US" altLang="zh-CN" dirty="0" smtClean="0"/>
          </a:p>
          <a:p>
            <a:pPr lvl="1"/>
            <a:r>
              <a:rPr lang="zh-CN" altLang="en-US" dirty="0"/>
              <a:t>管理</a:t>
            </a:r>
            <a:r>
              <a:rPr lang="zh-CN" altLang="en-US" dirty="0" smtClean="0"/>
              <a:t>人员 架构师 开发</a:t>
            </a:r>
            <a:r>
              <a:rPr lang="zh-CN" altLang="en-US" dirty="0"/>
              <a:t>人员过度</a:t>
            </a:r>
            <a:r>
              <a:rPr lang="zh-CN" altLang="en-US" dirty="0" smtClean="0"/>
              <a:t>自信</a:t>
            </a:r>
            <a:endParaRPr lang="en-US" altLang="zh-CN" dirty="0" smtClean="0"/>
          </a:p>
          <a:p>
            <a:pPr lvl="1"/>
            <a:r>
              <a:rPr lang="zh-CN" altLang="en-US" dirty="0"/>
              <a:t>过于依赖过往的经验</a:t>
            </a:r>
          </a:p>
        </p:txBody>
      </p:sp>
    </p:spTree>
    <p:extLst>
      <p:ext uri="{BB962C8B-B14F-4D97-AF65-F5344CB8AC3E}">
        <p14:creationId xmlns:p14="http://schemas.microsoft.com/office/powerpoint/2010/main" val="2964798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Architecture By implication</a:t>
            </a:r>
            <a:endParaRPr lang="zh-CN" altLang="en-US" dirty="0"/>
          </a:p>
        </p:txBody>
      </p:sp>
      <p:sp>
        <p:nvSpPr>
          <p:cNvPr id="3" name="内容占位符 2"/>
          <p:cNvSpPr>
            <a:spLocks noGrp="1"/>
          </p:cNvSpPr>
          <p:nvPr>
            <p:ph idx="1"/>
          </p:nvPr>
        </p:nvSpPr>
        <p:spPr/>
        <p:txBody>
          <a:bodyPr/>
          <a:lstStyle/>
          <a:p>
            <a:r>
              <a:rPr lang="zh-CN" altLang="en-US" dirty="0" smtClean="0"/>
              <a:t>例外</a:t>
            </a:r>
            <a:endParaRPr lang="en-US" altLang="zh-CN" dirty="0"/>
          </a:p>
          <a:p>
            <a:pPr lvl="1"/>
            <a:r>
              <a:rPr lang="zh-CN" altLang="en-US" dirty="0" smtClean="0"/>
              <a:t>当实现上</a:t>
            </a:r>
            <a:r>
              <a:rPr lang="zh-CN" altLang="en-US" dirty="0"/>
              <a:t>只有代码层次上的微小差别时，比如安装包的</a:t>
            </a:r>
            <a:r>
              <a:rPr lang="zh-CN" altLang="en-US" dirty="0" smtClean="0"/>
              <a:t>制作</a:t>
            </a:r>
            <a:endParaRPr lang="en-US" altLang="zh-CN" dirty="0" smtClean="0"/>
          </a:p>
          <a:p>
            <a:r>
              <a:rPr lang="zh-CN" altLang="en-US" dirty="0"/>
              <a:t>需要对系统从多个视图进行</a:t>
            </a:r>
            <a:r>
              <a:rPr lang="zh-CN" altLang="en-US" dirty="0" smtClean="0"/>
              <a:t>定义</a:t>
            </a:r>
            <a:endParaRPr lang="en-US" altLang="zh-CN" dirty="0" smtClean="0"/>
          </a:p>
          <a:p>
            <a:pPr lvl="1"/>
            <a:r>
              <a:rPr lang="zh-CN" altLang="en-US" dirty="0"/>
              <a:t>每个试图从一个利益相关者的角度，对系统进行</a:t>
            </a:r>
            <a:r>
              <a:rPr lang="zh-CN" altLang="en-US" dirty="0" smtClean="0"/>
              <a:t>建模</a:t>
            </a:r>
            <a:endParaRPr lang="en-US" altLang="zh-CN" dirty="0" smtClean="0"/>
          </a:p>
          <a:p>
            <a:r>
              <a:rPr lang="zh-CN" altLang="en-US" dirty="0"/>
              <a:t>典型的视图</a:t>
            </a:r>
            <a:r>
              <a:rPr lang="zh-CN" altLang="en-US" dirty="0" smtClean="0"/>
              <a:t>定义</a:t>
            </a:r>
            <a:endParaRPr lang="en-US" altLang="zh-CN" dirty="0" smtClean="0"/>
          </a:p>
          <a:p>
            <a:pPr lvl="1"/>
            <a:r>
              <a:rPr lang="en-US" altLang="zh-CN" dirty="0" smtClean="0"/>
              <a:t>4+1</a:t>
            </a:r>
            <a:r>
              <a:rPr lang="zh-CN" altLang="en-US" dirty="0" smtClean="0"/>
              <a:t>模型视图</a:t>
            </a:r>
            <a:endParaRPr lang="en-US" altLang="zh-CN" dirty="0" smtClean="0"/>
          </a:p>
          <a:p>
            <a:pPr lvl="1"/>
            <a:endParaRPr lang="en-US" altLang="zh-CN" dirty="0" smtClean="0"/>
          </a:p>
        </p:txBody>
      </p:sp>
      <p:pic>
        <p:nvPicPr>
          <p:cNvPr id="10242" name="Picture 2" descr="软件体系结构4+1视图模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102" y="3573810"/>
            <a:ext cx="38671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2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warm bodies</a:t>
            </a:r>
            <a:endParaRPr lang="zh-CN" altLang="en-US" dirty="0"/>
          </a:p>
        </p:txBody>
      </p:sp>
      <p:sp>
        <p:nvSpPr>
          <p:cNvPr id="3" name="内容占位符 2"/>
          <p:cNvSpPr>
            <a:spLocks noGrp="1"/>
          </p:cNvSpPr>
          <p:nvPr>
            <p:ph idx="1"/>
          </p:nvPr>
        </p:nvSpPr>
        <p:spPr/>
        <p:txBody>
          <a:bodyPr/>
          <a:lstStyle/>
          <a:p>
            <a:r>
              <a:rPr lang="zh-CN" altLang="en-US" dirty="0" smtClean="0"/>
              <a:t>温暖身体</a:t>
            </a:r>
            <a:endParaRPr lang="en-US" altLang="zh-CN" dirty="0" smtClean="0"/>
          </a:p>
          <a:p>
            <a:r>
              <a:rPr lang="en-US" altLang="zh-CN" dirty="0" smtClean="0"/>
              <a:t>20</a:t>
            </a:r>
            <a:r>
              <a:rPr lang="zh-CN" altLang="en-US" dirty="0"/>
              <a:t>个</a:t>
            </a:r>
            <a:r>
              <a:rPr lang="zh-CN" altLang="en-US" dirty="0" smtClean="0"/>
              <a:t>程序员中</a:t>
            </a:r>
            <a:r>
              <a:rPr lang="zh-CN" altLang="en-US" dirty="0"/>
              <a:t>只有一人的产出效率是普通程序员的</a:t>
            </a:r>
            <a:r>
              <a:rPr lang="en-US" altLang="zh-CN" dirty="0"/>
              <a:t>20</a:t>
            </a:r>
            <a:r>
              <a:rPr lang="zh-CN" altLang="en-US" dirty="0" smtClean="0"/>
              <a:t>倍</a:t>
            </a:r>
            <a:endParaRPr lang="en-US" altLang="zh-CN" dirty="0" smtClean="0"/>
          </a:p>
          <a:p>
            <a:r>
              <a:rPr lang="zh-CN" altLang="en-US" dirty="0"/>
              <a:t>大规模项目，数以百计的，程序员</a:t>
            </a:r>
            <a:r>
              <a:rPr lang="zh-CN" altLang="en-US" dirty="0" smtClean="0"/>
              <a:t>来开发</a:t>
            </a:r>
            <a:r>
              <a:rPr lang="zh-CN" altLang="en-US" dirty="0"/>
              <a:t>一个</a:t>
            </a:r>
            <a:r>
              <a:rPr lang="zh-CN" altLang="en-US" dirty="0" smtClean="0"/>
              <a:t>项目</a:t>
            </a:r>
            <a:endParaRPr lang="en-US" altLang="zh-CN" dirty="0" smtClean="0"/>
          </a:p>
          <a:p>
            <a:r>
              <a:rPr lang="zh-CN" altLang="en-US" dirty="0"/>
              <a:t>理想项目的规模是四个程序员，理想项目的持续时间是</a:t>
            </a:r>
            <a:r>
              <a:rPr lang="zh-CN" altLang="en-US" dirty="0" smtClean="0"/>
              <a:t>四个月</a:t>
            </a:r>
            <a:endParaRPr lang="en-US" altLang="zh-CN" dirty="0" smtClean="0"/>
          </a:p>
          <a:p>
            <a:r>
              <a:rPr lang="zh-CN" altLang="en-US" dirty="0"/>
              <a:t>超大型项目是徒劳的，分别承担责任的小型团队，更有可能做出成功的</a:t>
            </a:r>
            <a:r>
              <a:rPr lang="zh-CN" altLang="en-US" dirty="0" smtClean="0"/>
              <a:t>软件</a:t>
            </a:r>
            <a:endParaRPr lang="en-US" altLang="zh-CN" dirty="0" smtClean="0"/>
          </a:p>
          <a:p>
            <a:endParaRPr lang="zh-CN" altLang="en-US" dirty="0"/>
          </a:p>
        </p:txBody>
      </p:sp>
    </p:spTree>
    <p:extLst>
      <p:ext uri="{BB962C8B-B14F-4D97-AF65-F5344CB8AC3E}">
        <p14:creationId xmlns:p14="http://schemas.microsoft.com/office/powerpoint/2010/main" val="596985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design by committee</a:t>
            </a:r>
            <a:endParaRPr lang="zh-CN" altLang="en-US" dirty="0"/>
          </a:p>
        </p:txBody>
      </p:sp>
      <p:sp>
        <p:nvSpPr>
          <p:cNvPr id="3" name="内容占位符 2"/>
          <p:cNvSpPr>
            <a:spLocks noGrp="1"/>
          </p:cNvSpPr>
          <p:nvPr>
            <p:ph idx="1"/>
          </p:nvPr>
        </p:nvSpPr>
        <p:spPr/>
        <p:txBody>
          <a:bodyPr/>
          <a:lstStyle/>
          <a:p>
            <a:r>
              <a:rPr lang="zh-CN" altLang="en-US" dirty="0"/>
              <a:t>委员会</a:t>
            </a:r>
            <a:r>
              <a:rPr lang="zh-CN" altLang="en-US" dirty="0" smtClean="0"/>
              <a:t>设计</a:t>
            </a:r>
            <a:endParaRPr lang="en-US" altLang="zh-CN" dirty="0" smtClean="0"/>
          </a:p>
          <a:p>
            <a:pPr lvl="1"/>
            <a:r>
              <a:rPr lang="zh-CN" altLang="en-US" dirty="0"/>
              <a:t>人们有时候会相信，在团队开发中，所有人员的地位是平等</a:t>
            </a:r>
            <a:r>
              <a:rPr lang="zh-CN" altLang="en-US" dirty="0" smtClean="0"/>
              <a:t>的</a:t>
            </a:r>
            <a:endParaRPr lang="en-US" altLang="zh-CN" dirty="0" smtClean="0"/>
          </a:p>
          <a:p>
            <a:pPr lvl="1"/>
            <a:r>
              <a:rPr lang="zh-CN" altLang="en-US" dirty="0"/>
              <a:t>因此在作出决策时，会采用民主的</a:t>
            </a:r>
            <a:r>
              <a:rPr lang="zh-CN" altLang="en-US" dirty="0" smtClean="0"/>
              <a:t>方式</a:t>
            </a:r>
            <a:endParaRPr lang="en-US" altLang="zh-CN" dirty="0" smtClean="0"/>
          </a:p>
          <a:p>
            <a:pPr lvl="1"/>
            <a:r>
              <a:rPr lang="zh-CN" altLang="en-US" dirty="0"/>
              <a:t>但是只有极少数开发人员可以定义良好的抽象，并作出良好的</a:t>
            </a:r>
            <a:r>
              <a:rPr lang="zh-CN" altLang="en-US" dirty="0" smtClean="0"/>
              <a:t>设计</a:t>
            </a:r>
            <a:endParaRPr lang="en-US" altLang="zh-CN" dirty="0" smtClean="0"/>
          </a:p>
          <a:p>
            <a:pPr lvl="1"/>
            <a:r>
              <a:rPr lang="zh-CN" altLang="en-US" dirty="0"/>
              <a:t>这种少数服从多数，就有可能导致系统</a:t>
            </a:r>
            <a:r>
              <a:rPr lang="zh-CN" altLang="en-US" dirty="0" smtClean="0"/>
              <a:t>做出不良的设计</a:t>
            </a:r>
            <a:endParaRPr lang="en-US" altLang="zh-CN" dirty="0" smtClean="0"/>
          </a:p>
          <a:p>
            <a:pPr lvl="2"/>
            <a:r>
              <a:rPr lang="zh-CN" altLang="en-US" dirty="0"/>
              <a:t>不合理的</a:t>
            </a:r>
            <a:r>
              <a:rPr lang="zh-CN" altLang="en-US" dirty="0" smtClean="0"/>
              <a:t>抽象</a:t>
            </a:r>
            <a:endParaRPr lang="en-US" altLang="zh-CN" dirty="0" smtClean="0"/>
          </a:p>
          <a:p>
            <a:pPr lvl="2"/>
            <a:r>
              <a:rPr lang="zh-CN" altLang="en-US" dirty="0" smtClean="0"/>
              <a:t>过度的</a:t>
            </a:r>
            <a:r>
              <a:rPr lang="zh-CN" altLang="en-US" dirty="0"/>
              <a:t>复杂性</a:t>
            </a:r>
          </a:p>
        </p:txBody>
      </p:sp>
    </p:spTree>
    <p:extLst>
      <p:ext uri="{BB962C8B-B14F-4D97-AF65-F5344CB8AC3E}">
        <p14:creationId xmlns:p14="http://schemas.microsoft.com/office/powerpoint/2010/main" val="4126277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design by committee</a:t>
            </a:r>
            <a:endParaRPr lang="zh-CN" altLang="en-US" dirty="0"/>
          </a:p>
        </p:txBody>
      </p:sp>
      <p:sp>
        <p:nvSpPr>
          <p:cNvPr id="3" name="内容占位符 2"/>
          <p:cNvSpPr>
            <a:spLocks noGrp="1"/>
          </p:cNvSpPr>
          <p:nvPr>
            <p:ph idx="1"/>
          </p:nvPr>
        </p:nvSpPr>
        <p:spPr/>
        <p:txBody>
          <a:bodyPr/>
          <a:lstStyle/>
          <a:p>
            <a:r>
              <a:rPr lang="zh-CN" altLang="en-US" dirty="0" smtClean="0"/>
              <a:t>后果</a:t>
            </a:r>
            <a:endParaRPr lang="en-US" altLang="zh-CN" dirty="0" smtClean="0"/>
          </a:p>
          <a:p>
            <a:pPr lvl="1"/>
            <a:r>
              <a:rPr lang="zh-CN" altLang="en-US" dirty="0"/>
              <a:t>设计文档过度复杂，不可</a:t>
            </a:r>
            <a:r>
              <a:rPr lang="zh-CN" altLang="en-US" dirty="0" smtClean="0"/>
              <a:t>读</a:t>
            </a:r>
            <a:endParaRPr lang="en-US" altLang="zh-CN" dirty="0" smtClean="0"/>
          </a:p>
          <a:p>
            <a:pPr lvl="1"/>
            <a:r>
              <a:rPr lang="zh-CN" altLang="en-US" dirty="0"/>
              <a:t>设计文档篇幅过于</a:t>
            </a:r>
            <a:r>
              <a:rPr lang="zh-CN" altLang="en-US" dirty="0" smtClean="0"/>
              <a:t>庞大</a:t>
            </a:r>
            <a:endParaRPr lang="en-US" altLang="zh-CN" dirty="0" smtClean="0"/>
          </a:p>
          <a:p>
            <a:pPr lvl="1"/>
            <a:r>
              <a:rPr lang="zh-CN" altLang="en-US" dirty="0"/>
              <a:t>委员会</a:t>
            </a:r>
            <a:r>
              <a:rPr lang="zh-CN" altLang="en-US" dirty="0" smtClean="0"/>
              <a:t>会议效率</a:t>
            </a:r>
            <a:r>
              <a:rPr lang="zh-CN" altLang="en-US" dirty="0"/>
              <a:t>极低，大部分讨论没有实质性的</a:t>
            </a:r>
            <a:r>
              <a:rPr lang="zh-CN" altLang="en-US" dirty="0" smtClean="0"/>
              <a:t>产出</a:t>
            </a:r>
            <a:endParaRPr lang="en-US" altLang="zh-CN" dirty="0" smtClean="0"/>
          </a:p>
          <a:p>
            <a:pPr lvl="1"/>
            <a:r>
              <a:rPr lang="zh-CN" altLang="en-US" dirty="0"/>
              <a:t>设计过程</a:t>
            </a:r>
            <a:r>
              <a:rPr lang="zh-CN" altLang="en-US" dirty="0" smtClean="0"/>
              <a:t>超时，透支</a:t>
            </a:r>
            <a:endParaRPr lang="en-US" altLang="zh-CN" dirty="0" smtClean="0"/>
          </a:p>
          <a:p>
            <a:pPr lvl="1"/>
            <a:r>
              <a:rPr lang="zh-CN" altLang="en-US" dirty="0"/>
              <a:t>架构师和开发人员之间存在理解上的矛盾</a:t>
            </a:r>
            <a:endParaRPr lang="en-US" altLang="zh-CN" dirty="0" smtClean="0"/>
          </a:p>
          <a:p>
            <a:pPr lvl="1"/>
            <a:endParaRPr lang="zh-CN" altLang="en-US" dirty="0"/>
          </a:p>
        </p:txBody>
      </p:sp>
    </p:spTree>
    <p:extLst>
      <p:ext uri="{BB962C8B-B14F-4D97-AF65-F5344CB8AC3E}">
        <p14:creationId xmlns:p14="http://schemas.microsoft.com/office/powerpoint/2010/main" val="860670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design by committee</a:t>
            </a:r>
            <a:endParaRPr lang="zh-CN" altLang="en-US" dirty="0"/>
          </a:p>
        </p:txBody>
      </p:sp>
      <p:sp>
        <p:nvSpPr>
          <p:cNvPr id="3" name="内容占位符 2"/>
          <p:cNvSpPr>
            <a:spLocks noGrp="1"/>
          </p:cNvSpPr>
          <p:nvPr>
            <p:ph idx="1"/>
          </p:nvPr>
        </p:nvSpPr>
        <p:spPr/>
        <p:txBody>
          <a:bodyPr/>
          <a:lstStyle/>
          <a:p>
            <a:r>
              <a:rPr lang="zh-CN" altLang="en-US" dirty="0" smtClean="0"/>
              <a:t>原因</a:t>
            </a:r>
            <a:endParaRPr lang="en-US" altLang="zh-CN" dirty="0" smtClean="0"/>
          </a:p>
          <a:p>
            <a:pPr lvl="1"/>
            <a:r>
              <a:rPr lang="zh-CN" altLang="en-US" dirty="0"/>
              <a:t>没有指定架构</a:t>
            </a:r>
            <a:r>
              <a:rPr lang="zh-CN" altLang="en-US" dirty="0" smtClean="0"/>
              <a:t>师</a:t>
            </a:r>
            <a:endParaRPr lang="en-US" altLang="zh-CN" dirty="0" smtClean="0"/>
          </a:p>
          <a:p>
            <a:pPr lvl="1"/>
            <a:r>
              <a:rPr lang="zh-CN" altLang="en-US" dirty="0"/>
              <a:t>会议变成了闲聊，缺乏实质性内容，人数过多时，几乎很难达成一致</a:t>
            </a:r>
            <a:endParaRPr lang="en-US" altLang="zh-CN" dirty="0" smtClean="0"/>
          </a:p>
          <a:p>
            <a:pPr lvl="1"/>
            <a:r>
              <a:rPr lang="zh-CN" altLang="en-US" dirty="0"/>
              <a:t>试图让所有人</a:t>
            </a:r>
            <a:r>
              <a:rPr lang="zh-CN" altLang="en-US" dirty="0" smtClean="0"/>
              <a:t>高兴</a:t>
            </a:r>
            <a:endParaRPr lang="en-US" altLang="zh-CN" dirty="0" smtClean="0"/>
          </a:p>
          <a:p>
            <a:pPr lvl="1"/>
            <a:r>
              <a:rPr lang="zh-CN" altLang="en-US" dirty="0"/>
              <a:t>各种关注点没有被隔离</a:t>
            </a:r>
            <a:r>
              <a:rPr lang="zh-CN" altLang="en-US" dirty="0" smtClean="0"/>
              <a:t>开</a:t>
            </a:r>
            <a:endParaRPr lang="en-US" altLang="zh-CN" dirty="0" smtClean="0"/>
          </a:p>
          <a:p>
            <a:r>
              <a:rPr lang="zh-CN" altLang="en-US" dirty="0" smtClean="0"/>
              <a:t>例外</a:t>
            </a:r>
            <a:endParaRPr lang="en-US" altLang="zh-CN" dirty="0" smtClean="0"/>
          </a:p>
          <a:p>
            <a:pPr lvl="1"/>
            <a:r>
              <a:rPr lang="zh-CN" altLang="en-US" dirty="0"/>
              <a:t>为解决某个特定问题而组织起来的特定领域</a:t>
            </a:r>
            <a:r>
              <a:rPr lang="zh-CN" altLang="en-US" dirty="0" smtClean="0"/>
              <a:t>的专家</a:t>
            </a:r>
            <a:endParaRPr lang="zh-CN" altLang="en-US" dirty="0"/>
          </a:p>
        </p:txBody>
      </p:sp>
    </p:spTree>
    <p:extLst>
      <p:ext uri="{BB962C8B-B14F-4D97-AF65-F5344CB8AC3E}">
        <p14:creationId xmlns:p14="http://schemas.microsoft.com/office/powerpoint/2010/main" val="3709869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design by committee</a:t>
            </a:r>
            <a:endParaRPr lang="zh-CN" altLang="en-US" dirty="0"/>
          </a:p>
        </p:txBody>
      </p:sp>
      <p:sp>
        <p:nvSpPr>
          <p:cNvPr id="3" name="内容占位符 2"/>
          <p:cNvSpPr>
            <a:spLocks noGrp="1"/>
          </p:cNvSpPr>
          <p:nvPr>
            <p:ph idx="1"/>
          </p:nvPr>
        </p:nvSpPr>
        <p:spPr/>
        <p:txBody>
          <a:bodyPr/>
          <a:lstStyle/>
          <a:p>
            <a:r>
              <a:rPr lang="zh-CN" altLang="en-US" dirty="0" smtClean="0"/>
              <a:t>重构</a:t>
            </a:r>
            <a:endParaRPr lang="en-US" altLang="zh-CN" dirty="0" smtClean="0"/>
          </a:p>
          <a:p>
            <a:pPr lvl="1"/>
            <a:r>
              <a:rPr lang="zh-CN" altLang="en-US" dirty="0"/>
              <a:t>改革会议过程，让会议变得更高效，有实质性的</a:t>
            </a:r>
            <a:r>
              <a:rPr lang="zh-CN" altLang="en-US" dirty="0" smtClean="0"/>
              <a:t>产出</a:t>
            </a:r>
            <a:endParaRPr lang="en-US" altLang="zh-CN" dirty="0" smtClean="0"/>
          </a:p>
          <a:p>
            <a:pPr lvl="1"/>
            <a:r>
              <a:rPr lang="zh-CN" altLang="en-US" dirty="0"/>
              <a:t>每个人的发言必须严格控制</a:t>
            </a:r>
            <a:r>
              <a:rPr lang="zh-CN" altLang="en-US" dirty="0" smtClean="0"/>
              <a:t>时间</a:t>
            </a:r>
            <a:endParaRPr lang="en-US" altLang="zh-CN" dirty="0" smtClean="0"/>
          </a:p>
          <a:p>
            <a:pPr lvl="1"/>
            <a:r>
              <a:rPr lang="zh-CN" altLang="en-US" dirty="0"/>
              <a:t>分配软件开发中的各个角色。如架构师，开发人员，测试人员，领域</a:t>
            </a:r>
            <a:r>
              <a:rPr lang="zh-CN" altLang="en-US" dirty="0" smtClean="0"/>
              <a:t>专家</a:t>
            </a:r>
            <a:endParaRPr lang="en-US" altLang="zh-CN" dirty="0" smtClean="0"/>
          </a:p>
          <a:p>
            <a:pPr lvl="1"/>
            <a:endParaRPr lang="zh-CN" altLang="en-US" dirty="0"/>
          </a:p>
        </p:txBody>
      </p:sp>
    </p:spTree>
    <p:extLst>
      <p:ext uri="{BB962C8B-B14F-4D97-AF65-F5344CB8AC3E}">
        <p14:creationId xmlns:p14="http://schemas.microsoft.com/office/powerpoint/2010/main" val="2089664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Swiss Army Knife</a:t>
            </a:r>
            <a:endParaRPr lang="zh-CN" altLang="en-US" dirty="0"/>
          </a:p>
        </p:txBody>
      </p:sp>
      <p:sp>
        <p:nvSpPr>
          <p:cNvPr id="3" name="内容占位符 2"/>
          <p:cNvSpPr>
            <a:spLocks noGrp="1"/>
          </p:cNvSpPr>
          <p:nvPr>
            <p:ph idx="1"/>
          </p:nvPr>
        </p:nvSpPr>
        <p:spPr/>
        <p:txBody>
          <a:bodyPr/>
          <a:lstStyle/>
          <a:p>
            <a:r>
              <a:rPr lang="zh-CN" altLang="en-US" dirty="0"/>
              <a:t>瑞士</a:t>
            </a:r>
            <a:r>
              <a:rPr lang="zh-CN" altLang="en-US" dirty="0" smtClean="0"/>
              <a:t>军刀</a:t>
            </a:r>
            <a:endParaRPr lang="en-US" altLang="zh-CN" dirty="0" smtClean="0"/>
          </a:p>
          <a:p>
            <a:pPr lvl="1"/>
            <a:r>
              <a:rPr lang="zh-CN" altLang="en-US" dirty="0"/>
              <a:t>过分复杂的类</a:t>
            </a:r>
            <a:r>
              <a:rPr lang="zh-CN" altLang="en-US" dirty="0" smtClean="0"/>
              <a:t>接口</a:t>
            </a:r>
            <a:endParaRPr lang="en-US" altLang="zh-CN" dirty="0" smtClean="0"/>
          </a:p>
          <a:p>
            <a:pPr lvl="1"/>
            <a:r>
              <a:rPr lang="zh-CN" altLang="en-US" dirty="0"/>
              <a:t>单个类中提供数十个，甚至数千个方法</a:t>
            </a:r>
            <a:r>
              <a:rPr lang="zh-CN" altLang="en-US" dirty="0" smtClean="0"/>
              <a:t>签名</a:t>
            </a:r>
            <a:endParaRPr lang="en-US" altLang="zh-CN" dirty="0" smtClean="0"/>
          </a:p>
          <a:p>
            <a:pPr lvl="1"/>
            <a:r>
              <a:rPr lang="zh-CN" altLang="en-US" dirty="0"/>
              <a:t>使用者难以理解这些接口的真实作用和</a:t>
            </a:r>
            <a:r>
              <a:rPr lang="zh-CN" altLang="en-US" dirty="0" smtClean="0"/>
              <a:t>区别</a:t>
            </a:r>
            <a:endParaRPr lang="en-US" altLang="zh-CN" dirty="0" smtClean="0"/>
          </a:p>
          <a:p>
            <a:r>
              <a:rPr lang="zh-CN" altLang="en-US" dirty="0" smtClean="0"/>
              <a:t>重构</a:t>
            </a:r>
            <a:endParaRPr lang="en-US" altLang="zh-CN" dirty="0" smtClean="0"/>
          </a:p>
          <a:p>
            <a:pPr lvl="1"/>
            <a:r>
              <a:rPr lang="zh-CN" altLang="en-US" dirty="0"/>
              <a:t>对所有的接口，应该给出明确的</a:t>
            </a:r>
            <a:r>
              <a:rPr lang="zh-CN" altLang="en-US" dirty="0" smtClean="0"/>
              <a:t>定义</a:t>
            </a:r>
            <a:endParaRPr lang="en-US" altLang="zh-CN" dirty="0" smtClean="0"/>
          </a:p>
          <a:p>
            <a:pPr lvl="1"/>
            <a:r>
              <a:rPr lang="zh-CN" altLang="en-US" dirty="0"/>
              <a:t>文档</a:t>
            </a:r>
            <a:r>
              <a:rPr lang="zh-CN" altLang="en-US" dirty="0" smtClean="0"/>
              <a:t>化所有</a:t>
            </a:r>
            <a:r>
              <a:rPr lang="zh-CN" altLang="en-US" dirty="0"/>
              <a:t>的</a:t>
            </a:r>
            <a:r>
              <a:rPr lang="zh-CN" altLang="en-US" dirty="0" smtClean="0"/>
              <a:t>协定</a:t>
            </a:r>
            <a:endParaRPr lang="en-US" altLang="zh-CN" dirty="0" smtClean="0"/>
          </a:p>
          <a:p>
            <a:r>
              <a:rPr lang="zh-CN" altLang="en-US" dirty="0" smtClean="0"/>
              <a:t>与</a:t>
            </a:r>
            <a:r>
              <a:rPr lang="en-US" altLang="zh-CN" dirty="0" smtClean="0"/>
              <a:t>The Blob</a:t>
            </a:r>
            <a:r>
              <a:rPr lang="zh-CN" altLang="en-US" dirty="0" smtClean="0"/>
              <a:t>的区别</a:t>
            </a:r>
            <a:endParaRPr lang="en-US" altLang="zh-CN" dirty="0" smtClean="0"/>
          </a:p>
          <a:p>
            <a:pPr lvl="1"/>
            <a:r>
              <a:rPr lang="zh-CN" altLang="en-US" dirty="0"/>
              <a:t>在一个设计中，可能存在多个瑞士</a:t>
            </a:r>
            <a:r>
              <a:rPr lang="zh-CN" altLang="en-US" dirty="0" smtClean="0"/>
              <a:t>军刀</a:t>
            </a:r>
            <a:endParaRPr lang="en-US" altLang="zh-CN" dirty="0" smtClean="0"/>
          </a:p>
          <a:p>
            <a:pPr lvl="1"/>
            <a:r>
              <a:rPr lang="en-US" altLang="zh-CN" dirty="0"/>
              <a:t>The </a:t>
            </a:r>
            <a:r>
              <a:rPr lang="en-US" altLang="zh-CN" dirty="0" smtClean="0"/>
              <a:t>Blob</a:t>
            </a:r>
            <a:r>
              <a:rPr lang="zh-CN" altLang="en-US" dirty="0"/>
              <a:t>独占</a:t>
            </a:r>
            <a:r>
              <a:rPr lang="zh-CN" altLang="en-US" dirty="0" smtClean="0"/>
              <a:t>了系统</a:t>
            </a:r>
            <a:r>
              <a:rPr lang="zh-CN" altLang="en-US" dirty="0"/>
              <a:t>的数据处理</a:t>
            </a:r>
            <a:endParaRPr lang="en-US" altLang="zh-CN" dirty="0" smtClean="0"/>
          </a:p>
          <a:p>
            <a:pPr lvl="1"/>
            <a:endParaRPr lang="zh-CN" altLang="en-US" dirty="0"/>
          </a:p>
        </p:txBody>
      </p:sp>
      <p:pic>
        <p:nvPicPr>
          <p:cNvPr id="11266" name="Picture 2" descr="https://sourcemaking.com/files/sm/images/antipatterns/img_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470" y="1773610"/>
            <a:ext cx="4123019" cy="367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91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Reinvent the wheel</a:t>
            </a:r>
            <a:endParaRPr lang="zh-CN" altLang="en-US" dirty="0"/>
          </a:p>
        </p:txBody>
      </p:sp>
      <p:sp>
        <p:nvSpPr>
          <p:cNvPr id="3" name="内容占位符 2"/>
          <p:cNvSpPr>
            <a:spLocks noGrp="1"/>
          </p:cNvSpPr>
          <p:nvPr>
            <p:ph idx="1"/>
          </p:nvPr>
        </p:nvSpPr>
        <p:spPr/>
        <p:txBody>
          <a:bodyPr/>
          <a:lstStyle/>
          <a:p>
            <a:r>
              <a:rPr lang="zh-CN" altLang="en-US" dirty="0"/>
              <a:t>重复发明</a:t>
            </a:r>
            <a:r>
              <a:rPr lang="zh-CN" altLang="en-US" dirty="0" smtClean="0"/>
              <a:t>轮子</a:t>
            </a:r>
            <a:endParaRPr lang="en-US" altLang="zh-CN" dirty="0" smtClean="0"/>
          </a:p>
          <a:p>
            <a:pPr lvl="1"/>
            <a:r>
              <a:rPr lang="zh-CN" altLang="en-US" dirty="0" smtClean="0"/>
              <a:t>虽然系统中已有类似功能，但是定制的软件还得从头做起</a:t>
            </a:r>
            <a:endParaRPr lang="en-US" altLang="zh-CN" dirty="0" smtClean="0"/>
          </a:p>
          <a:p>
            <a:r>
              <a:rPr lang="zh-CN" altLang="en-US" dirty="0" smtClean="0"/>
              <a:t>后果</a:t>
            </a:r>
            <a:endParaRPr lang="en-US" altLang="zh-CN" dirty="0" smtClean="0"/>
          </a:p>
          <a:p>
            <a:pPr lvl="1"/>
            <a:r>
              <a:rPr lang="zh-CN" altLang="en-US" dirty="0" smtClean="0"/>
              <a:t>对变化和互用性的支持不够充分</a:t>
            </a:r>
            <a:endParaRPr lang="en-US" altLang="zh-CN" dirty="0" smtClean="0"/>
          </a:p>
          <a:p>
            <a:pPr lvl="1"/>
            <a:r>
              <a:rPr lang="zh-CN" altLang="en-US" dirty="0" smtClean="0"/>
              <a:t>对风险和成本管理很差，导致超时超支</a:t>
            </a:r>
            <a:endParaRPr lang="en-US" altLang="zh-CN" dirty="0" smtClean="0"/>
          </a:p>
          <a:p>
            <a:pPr lvl="1"/>
            <a:r>
              <a:rPr lang="zh-CN" altLang="en-US" dirty="0" smtClean="0"/>
              <a:t>花大量精力重复实现已有系统</a:t>
            </a:r>
            <a:endParaRPr lang="en-US" altLang="zh-CN" dirty="0" smtClean="0"/>
          </a:p>
          <a:p>
            <a:r>
              <a:rPr lang="zh-CN" altLang="en-US" dirty="0" smtClean="0"/>
              <a:t>原因</a:t>
            </a:r>
            <a:endParaRPr lang="en-US" altLang="zh-CN" dirty="0" smtClean="0"/>
          </a:p>
          <a:p>
            <a:pPr lvl="1"/>
            <a:r>
              <a:rPr lang="zh-CN" altLang="en-US" dirty="0"/>
              <a:t>软件开发项目组之间没有交流和技术</a:t>
            </a:r>
            <a:r>
              <a:rPr lang="zh-CN" altLang="en-US" dirty="0" smtClean="0"/>
              <a:t>转移</a:t>
            </a:r>
            <a:endParaRPr lang="en-US" altLang="zh-CN" dirty="0" smtClean="0"/>
          </a:p>
          <a:p>
            <a:pPr lvl="1"/>
            <a:r>
              <a:rPr lang="zh-CN" altLang="en-US" dirty="0"/>
              <a:t>缺乏明确的</a:t>
            </a:r>
            <a:r>
              <a:rPr lang="zh-CN" altLang="en-US" dirty="0" smtClean="0"/>
              <a:t>架构过程</a:t>
            </a:r>
            <a:endParaRPr lang="en-US" altLang="zh-CN" dirty="0" smtClean="0"/>
          </a:p>
          <a:p>
            <a:pPr lvl="1"/>
            <a:r>
              <a:rPr lang="zh-CN" altLang="en-US" dirty="0"/>
              <a:t>采用绿地</a:t>
            </a:r>
            <a:r>
              <a:rPr lang="zh-CN" altLang="en-US" dirty="0" smtClean="0"/>
              <a:t>开发</a:t>
            </a:r>
            <a:r>
              <a:rPr lang="en-US" altLang="zh-CN" dirty="0" smtClean="0"/>
              <a:t>,</a:t>
            </a:r>
            <a:r>
              <a:rPr lang="zh-CN" altLang="en-US" dirty="0"/>
              <a:t>假设系统完全从零开始</a:t>
            </a:r>
            <a:r>
              <a:rPr lang="zh-CN" altLang="en-US" dirty="0" smtClean="0"/>
              <a:t>进行</a:t>
            </a:r>
            <a:endParaRPr lang="en-US" altLang="zh-CN" dirty="0" smtClean="0"/>
          </a:p>
          <a:p>
            <a:pPr lvl="1"/>
            <a:r>
              <a:rPr lang="zh-CN" altLang="en-US" dirty="0"/>
              <a:t>缺乏企业级的管理</a:t>
            </a:r>
            <a:endParaRPr lang="en-US" altLang="zh-CN" dirty="0" smtClean="0"/>
          </a:p>
          <a:p>
            <a:endParaRPr lang="zh-CN" altLang="en-US" dirty="0"/>
          </a:p>
        </p:txBody>
      </p:sp>
      <p:pic>
        <p:nvPicPr>
          <p:cNvPr id="12290" name="Picture 2" descr="https://sourcemaking.com/files/sm/images/wh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566" y="2349674"/>
            <a:ext cx="21717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82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746702" y="6432453"/>
            <a:ext cx="2847763" cy="365210"/>
          </a:xfrm>
          <a:prstGeom prst="rect">
            <a:avLst/>
          </a:prstGeom>
        </p:spPr>
        <p:txBody>
          <a:bodyPr/>
          <a:lstStyle/>
          <a:p>
            <a:pPr>
              <a:defRPr/>
            </a:pPr>
            <a:fld id="{7277B87E-B5C5-40CB-9E3E-78438E974F9E}" type="slidenum">
              <a:rPr lang="zh-CN" altLang="en-US"/>
              <a:pPr>
                <a:defRPr/>
              </a:pPr>
              <a:t>29</a:t>
            </a:fld>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架构性反</a:t>
            </a:r>
            <a:r>
              <a:rPr lang="zh-CN" altLang="en-US" dirty="0" smtClean="0"/>
              <a:t>模式</a:t>
            </a:r>
            <a:endParaRPr lang="zh-CN" altLang="en-US" dirty="0"/>
          </a:p>
        </p:txBody>
      </p:sp>
      <p:sp>
        <p:nvSpPr>
          <p:cNvPr id="3" name="内容占位符 2"/>
          <p:cNvSpPr>
            <a:spLocks noGrp="1"/>
          </p:cNvSpPr>
          <p:nvPr>
            <p:ph idx="1"/>
          </p:nvPr>
        </p:nvSpPr>
        <p:spPr/>
        <p:txBody>
          <a:bodyPr/>
          <a:lstStyle/>
          <a:p>
            <a:r>
              <a:rPr lang="en-US" altLang="zh-CN" dirty="0"/>
              <a:t>Stovepipe Enterprise</a:t>
            </a:r>
          </a:p>
          <a:p>
            <a:r>
              <a:rPr lang="en-US" altLang="zh-CN" dirty="0"/>
              <a:t>Stovepipe System</a:t>
            </a:r>
          </a:p>
          <a:p>
            <a:r>
              <a:rPr lang="en-US" altLang="zh-CN" dirty="0"/>
              <a:t>Jumble</a:t>
            </a:r>
          </a:p>
          <a:p>
            <a:r>
              <a:rPr lang="en-US" altLang="zh-CN" dirty="0"/>
              <a:t>Vendor Lock-in</a:t>
            </a:r>
          </a:p>
          <a:p>
            <a:r>
              <a:rPr lang="en-US" altLang="zh-CN" dirty="0"/>
              <a:t>Architecture By implication</a:t>
            </a:r>
          </a:p>
          <a:p>
            <a:r>
              <a:rPr lang="en-US" altLang="zh-CN" dirty="0"/>
              <a:t>warm bodies</a:t>
            </a:r>
          </a:p>
          <a:p>
            <a:r>
              <a:rPr lang="en-US" altLang="zh-CN" dirty="0"/>
              <a:t>design by committee</a:t>
            </a:r>
          </a:p>
          <a:p>
            <a:r>
              <a:rPr lang="en-US" altLang="zh-CN" dirty="0"/>
              <a:t>Reinvent the wheel</a:t>
            </a:r>
            <a:endParaRPr lang="zh-CN" altLang="en-US" dirty="0"/>
          </a:p>
        </p:txBody>
      </p:sp>
    </p:spTree>
    <p:extLst>
      <p:ext uri="{BB962C8B-B14F-4D97-AF65-F5344CB8AC3E}">
        <p14:creationId xmlns:p14="http://schemas.microsoft.com/office/powerpoint/2010/main" val="2631998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a:t>
            </a:r>
            <a:r>
              <a:rPr lang="en-US" altLang="zh-CN" dirty="0" smtClean="0"/>
              <a:t>Enterprise</a:t>
            </a:r>
            <a:endParaRPr lang="zh-CN" altLang="en-US" dirty="0"/>
          </a:p>
        </p:txBody>
      </p:sp>
      <p:sp>
        <p:nvSpPr>
          <p:cNvPr id="3" name="内容占位符 2"/>
          <p:cNvSpPr>
            <a:spLocks noGrp="1"/>
          </p:cNvSpPr>
          <p:nvPr>
            <p:ph idx="1"/>
          </p:nvPr>
        </p:nvSpPr>
        <p:spPr/>
        <p:txBody>
          <a:bodyPr/>
          <a:lstStyle/>
          <a:p>
            <a:r>
              <a:rPr lang="zh-CN" altLang="en-US" dirty="0" smtClean="0"/>
              <a:t>烟囱企业 自动化孤岛</a:t>
            </a:r>
            <a:endParaRPr lang="en-US" altLang="zh-CN" dirty="0" smtClean="0"/>
          </a:p>
          <a:p>
            <a:r>
              <a:rPr lang="zh-CN" altLang="en-US" dirty="0" smtClean="0"/>
              <a:t>层次：企业层</a:t>
            </a:r>
            <a:endParaRPr lang="en-US" altLang="zh-CN" dirty="0" smtClean="0"/>
          </a:p>
          <a:p>
            <a:r>
              <a:rPr lang="zh-CN" altLang="en-US" dirty="0" smtClean="0"/>
              <a:t>烟囱：是用来描述即兴架构的流行术语。比喻烧木头的炉子。因为燃烧的木头会产生腐蚀金属的物质。所以需要经常对烟囱进行维护，避免泄漏。人们通常会用任何材料来修理烟囱，久而久之，烟囱就会变成一个随意维修的大杂烩。</a:t>
            </a:r>
            <a:endParaRPr lang="en-US" altLang="zh-CN" dirty="0" smtClean="0"/>
          </a:p>
          <a:p>
            <a:endParaRPr lang="en-US" altLang="zh-CN" dirty="0" smtClean="0"/>
          </a:p>
        </p:txBody>
      </p:sp>
    </p:spTree>
    <p:extLst>
      <p:ext uri="{BB962C8B-B14F-4D97-AF65-F5344CB8AC3E}">
        <p14:creationId xmlns:p14="http://schemas.microsoft.com/office/powerpoint/2010/main" val="1645334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Enterprise</a:t>
            </a:r>
            <a:endParaRPr lang="zh-CN" altLang="en-US" dirty="0"/>
          </a:p>
        </p:txBody>
      </p:sp>
      <p:pic>
        <p:nvPicPr>
          <p:cNvPr id="1026" name="Picture 2" descr="https://sourcemaking.com/files/v2/content/antipatterns/Stovepipe%20Enterprise2%20-%201-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022" y="549474"/>
            <a:ext cx="8085520" cy="595277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57734" y="1269554"/>
            <a:ext cx="3057247" cy="523220"/>
          </a:xfrm>
          <a:prstGeom prst="rect">
            <a:avLst/>
          </a:prstGeom>
        </p:spPr>
        <p:txBody>
          <a:bodyPr wrap="none">
            <a:spAutoFit/>
          </a:bodyPr>
          <a:lstStyle/>
          <a:p>
            <a:r>
              <a:rPr lang="zh-CN" altLang="en-US" sz="2800" dirty="0"/>
              <a:t>每个层次上的孤立</a:t>
            </a:r>
            <a:endParaRPr lang="en-US" altLang="zh-CN" sz="2800" dirty="0"/>
          </a:p>
        </p:txBody>
      </p:sp>
    </p:spTree>
    <p:extLst>
      <p:ext uri="{BB962C8B-B14F-4D97-AF65-F5344CB8AC3E}">
        <p14:creationId xmlns:p14="http://schemas.microsoft.com/office/powerpoint/2010/main" val="412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Enterprise</a:t>
            </a:r>
            <a:endParaRPr lang="zh-CN" altLang="en-US" dirty="0"/>
          </a:p>
        </p:txBody>
      </p:sp>
      <p:sp>
        <p:nvSpPr>
          <p:cNvPr id="3" name="内容占位符 2"/>
          <p:cNvSpPr>
            <a:spLocks noGrp="1"/>
          </p:cNvSpPr>
          <p:nvPr>
            <p:ph idx="1"/>
          </p:nvPr>
        </p:nvSpPr>
        <p:spPr/>
        <p:txBody>
          <a:bodyPr/>
          <a:lstStyle/>
          <a:p>
            <a:r>
              <a:rPr lang="zh-CN" altLang="en-US" dirty="0" smtClean="0"/>
              <a:t>后果</a:t>
            </a:r>
            <a:endParaRPr lang="en-US" altLang="zh-CN" dirty="0" smtClean="0"/>
          </a:p>
          <a:p>
            <a:pPr lvl="1"/>
            <a:r>
              <a:rPr lang="zh-CN" altLang="en-US" dirty="0" smtClean="0"/>
              <a:t>企业中系统间不兼容</a:t>
            </a:r>
            <a:endParaRPr lang="en-US" altLang="zh-CN" dirty="0" smtClean="0"/>
          </a:p>
          <a:p>
            <a:pPr lvl="1"/>
            <a:r>
              <a:rPr lang="zh-CN" altLang="en-US" dirty="0" smtClean="0"/>
              <a:t>脆弱庞大的系统架构和没有文档化的架构</a:t>
            </a:r>
            <a:endParaRPr lang="en-US" altLang="zh-CN" dirty="0" smtClean="0"/>
          </a:p>
          <a:p>
            <a:pPr lvl="1"/>
            <a:r>
              <a:rPr lang="zh-CN" altLang="en-US" dirty="0" smtClean="0"/>
              <a:t>很难扩展系统</a:t>
            </a:r>
            <a:endParaRPr lang="en-US" altLang="zh-CN" dirty="0" smtClean="0"/>
          </a:p>
          <a:p>
            <a:pPr lvl="1"/>
            <a:r>
              <a:rPr lang="zh-CN" altLang="en-US" dirty="0" smtClean="0"/>
              <a:t>对技术标准的不正确使用</a:t>
            </a:r>
            <a:endParaRPr lang="en-US" altLang="zh-CN" dirty="0" smtClean="0"/>
          </a:p>
          <a:p>
            <a:pPr lvl="1"/>
            <a:r>
              <a:rPr lang="zh-CN" altLang="en-US" dirty="0" smtClean="0"/>
              <a:t>企业系统之间缺乏互用性</a:t>
            </a:r>
            <a:endParaRPr lang="en-US" altLang="zh-CN" dirty="0" smtClean="0"/>
          </a:p>
          <a:p>
            <a:pPr lvl="1"/>
            <a:r>
              <a:rPr lang="zh-CN" altLang="en-US" dirty="0" smtClean="0"/>
              <a:t>雇员更替导致项目中断</a:t>
            </a:r>
            <a:endParaRPr lang="en-US" altLang="zh-CN" dirty="0" smtClean="0"/>
          </a:p>
          <a:p>
            <a:pPr lvl="1"/>
            <a:r>
              <a:rPr lang="zh-CN" altLang="en-US" dirty="0" smtClean="0"/>
              <a:t>过高的维护成本</a:t>
            </a:r>
            <a:endParaRPr lang="en-US" altLang="zh-CN" dirty="0" smtClean="0"/>
          </a:p>
        </p:txBody>
      </p:sp>
    </p:spTree>
    <p:extLst>
      <p:ext uri="{BB962C8B-B14F-4D97-AF65-F5344CB8AC3E}">
        <p14:creationId xmlns:p14="http://schemas.microsoft.com/office/powerpoint/2010/main" val="2457950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Enterprise</a:t>
            </a:r>
            <a:endParaRPr lang="zh-CN" altLang="en-US" dirty="0"/>
          </a:p>
        </p:txBody>
      </p:sp>
      <p:sp>
        <p:nvSpPr>
          <p:cNvPr id="3" name="内容占位符 2"/>
          <p:cNvSpPr>
            <a:spLocks noGrp="1"/>
          </p:cNvSpPr>
          <p:nvPr>
            <p:ph idx="1"/>
          </p:nvPr>
        </p:nvSpPr>
        <p:spPr/>
        <p:txBody>
          <a:bodyPr/>
          <a:lstStyle/>
          <a:p>
            <a:r>
              <a:rPr lang="zh-CN" altLang="en-US" dirty="0" smtClean="0"/>
              <a:t>原因</a:t>
            </a:r>
            <a:endParaRPr lang="en-US" altLang="zh-CN" dirty="0" smtClean="0"/>
          </a:p>
          <a:p>
            <a:pPr lvl="1"/>
            <a:r>
              <a:rPr lang="zh-CN" altLang="en-US" dirty="0" smtClean="0"/>
              <a:t>缺乏企业技术政策</a:t>
            </a:r>
            <a:endParaRPr lang="en-US" altLang="zh-CN" dirty="0" smtClean="0"/>
          </a:p>
          <a:p>
            <a:pPr lvl="1"/>
            <a:r>
              <a:rPr lang="zh-CN" altLang="en-US" dirty="0" smtClean="0"/>
              <a:t>缺乏参考模型</a:t>
            </a:r>
            <a:endParaRPr lang="en-US" altLang="zh-CN" dirty="0" smtClean="0"/>
          </a:p>
          <a:p>
            <a:pPr lvl="1"/>
            <a:r>
              <a:rPr lang="zh-CN" altLang="en-US" dirty="0" smtClean="0"/>
              <a:t>缺乏系统配置</a:t>
            </a:r>
            <a:endParaRPr lang="en-US" altLang="zh-CN" dirty="0" smtClean="0"/>
          </a:p>
          <a:p>
            <a:pPr lvl="1"/>
            <a:r>
              <a:rPr lang="zh-CN" altLang="en-US" dirty="0" smtClean="0"/>
              <a:t>缺乏对企业开发活动合作的鼓励</a:t>
            </a:r>
            <a:endParaRPr lang="en-US" altLang="zh-CN" dirty="0" smtClean="0"/>
          </a:p>
          <a:p>
            <a:pPr lvl="1"/>
            <a:r>
              <a:rPr lang="zh-CN" altLang="en-US" dirty="0" smtClean="0"/>
              <a:t>系统开发缺乏交流</a:t>
            </a:r>
            <a:endParaRPr lang="en-US" altLang="zh-CN" dirty="0" smtClean="0"/>
          </a:p>
          <a:p>
            <a:pPr lvl="1"/>
            <a:r>
              <a:rPr lang="zh-CN" altLang="en-US" dirty="0" smtClean="0"/>
              <a:t>缺乏有关技术标准的知识</a:t>
            </a:r>
            <a:endParaRPr lang="en-US" altLang="zh-CN" dirty="0" smtClean="0"/>
          </a:p>
          <a:p>
            <a:pPr lvl="1"/>
            <a:r>
              <a:rPr lang="zh-CN" altLang="en-US" dirty="0" smtClean="0"/>
              <a:t>系统集成没有横向接口</a:t>
            </a:r>
            <a:endParaRPr lang="en-US" altLang="zh-CN" dirty="0" smtClean="0"/>
          </a:p>
        </p:txBody>
      </p:sp>
    </p:spTree>
    <p:extLst>
      <p:ext uri="{BB962C8B-B14F-4D97-AF65-F5344CB8AC3E}">
        <p14:creationId xmlns:p14="http://schemas.microsoft.com/office/powerpoint/2010/main" val="2386516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Enterprise</a:t>
            </a:r>
            <a:endParaRPr lang="zh-CN" altLang="en-US" dirty="0"/>
          </a:p>
        </p:txBody>
      </p:sp>
      <p:sp>
        <p:nvSpPr>
          <p:cNvPr id="3" name="内容占位符 2"/>
          <p:cNvSpPr>
            <a:spLocks noGrp="1"/>
          </p:cNvSpPr>
          <p:nvPr>
            <p:ph idx="1"/>
          </p:nvPr>
        </p:nvSpPr>
        <p:spPr/>
        <p:txBody>
          <a:bodyPr/>
          <a:lstStyle/>
          <a:p>
            <a:r>
              <a:rPr lang="zh-CN" altLang="en-US" dirty="0" smtClean="0"/>
              <a:t>重构方案</a:t>
            </a:r>
            <a:endParaRPr lang="zh-CN" altLang="en-US" dirty="0"/>
          </a:p>
        </p:txBody>
      </p:sp>
      <p:pic>
        <p:nvPicPr>
          <p:cNvPr id="2050" name="Picture 2" descr="https://sourcemaking.com/files/v2/content/antipatterns/Stovepipe%20Enterprise3%20-%201-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38" y="837506"/>
            <a:ext cx="8270776" cy="56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074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Stovepipe Enterprise</a:t>
            </a:r>
            <a:endParaRPr lang="zh-CN" altLang="en-US" dirty="0"/>
          </a:p>
        </p:txBody>
      </p:sp>
      <p:sp>
        <p:nvSpPr>
          <p:cNvPr id="3" name="内容占位符 2"/>
          <p:cNvSpPr>
            <a:spLocks noGrp="1"/>
          </p:cNvSpPr>
          <p:nvPr>
            <p:ph idx="1"/>
          </p:nvPr>
        </p:nvSpPr>
        <p:spPr>
          <a:xfrm>
            <a:off x="610235" y="1197546"/>
            <a:ext cx="3115851" cy="5041187"/>
          </a:xfrm>
        </p:spPr>
        <p:txBody>
          <a:bodyPr/>
          <a:lstStyle/>
          <a:p>
            <a:r>
              <a:rPr lang="en-US" altLang="zh-CN" dirty="0"/>
              <a:t>4</a:t>
            </a:r>
            <a:r>
              <a:rPr lang="zh-CN" altLang="en-US" dirty="0"/>
              <a:t>个规范模型</a:t>
            </a:r>
            <a:endParaRPr lang="en-US" altLang="zh-CN" dirty="0"/>
          </a:p>
          <a:p>
            <a:pPr lvl="1"/>
            <a:r>
              <a:rPr lang="zh-CN" altLang="en-US" dirty="0"/>
              <a:t>企业架构</a:t>
            </a:r>
            <a:endParaRPr lang="en-US" altLang="zh-CN" dirty="0"/>
          </a:p>
          <a:p>
            <a:pPr lvl="1"/>
            <a:r>
              <a:rPr lang="zh-CN" altLang="en-US" dirty="0"/>
              <a:t>计算设施架构</a:t>
            </a:r>
            <a:endParaRPr lang="en-US" altLang="zh-CN" dirty="0"/>
          </a:p>
          <a:p>
            <a:pPr lvl="1"/>
            <a:r>
              <a:rPr lang="zh-CN" altLang="en-US" dirty="0"/>
              <a:t>互用规范</a:t>
            </a:r>
            <a:endParaRPr lang="en-US" altLang="zh-CN" dirty="0"/>
          </a:p>
          <a:p>
            <a:pPr lvl="1"/>
            <a:r>
              <a:rPr lang="zh-CN" altLang="en-US"/>
              <a:t>开发</a:t>
            </a:r>
            <a:r>
              <a:rPr lang="zh-CN" altLang="en-US" smtClean="0"/>
              <a:t>配置文件</a:t>
            </a:r>
            <a:endParaRPr lang="en-US" altLang="zh-CN" smtClean="0"/>
          </a:p>
          <a:p>
            <a:r>
              <a:rPr lang="en-US" altLang="zh-CN" dirty="0" smtClean="0"/>
              <a:t>4</a:t>
            </a:r>
            <a:r>
              <a:rPr lang="zh-CN" altLang="en-US" dirty="0" smtClean="0"/>
              <a:t>个需求模型</a:t>
            </a:r>
            <a:endParaRPr lang="en-US" altLang="zh-CN" dirty="0" smtClean="0"/>
          </a:p>
          <a:p>
            <a:pPr lvl="1"/>
            <a:r>
              <a:rPr lang="zh-CN" altLang="en-US" dirty="0" smtClean="0"/>
              <a:t>开放系统参考模型</a:t>
            </a:r>
            <a:endParaRPr lang="en-US" altLang="zh-CN" dirty="0" smtClean="0"/>
          </a:p>
          <a:p>
            <a:pPr lvl="1"/>
            <a:r>
              <a:rPr lang="zh-CN" altLang="en-US" dirty="0" smtClean="0"/>
              <a:t>技术配置文件</a:t>
            </a:r>
            <a:endParaRPr lang="en-US" altLang="zh-CN" dirty="0" smtClean="0"/>
          </a:p>
          <a:p>
            <a:pPr lvl="1"/>
            <a:r>
              <a:rPr lang="zh-CN" altLang="en-US" dirty="0" smtClean="0"/>
              <a:t>运行环境</a:t>
            </a:r>
            <a:endParaRPr lang="en-US" altLang="zh-CN" dirty="0" smtClean="0"/>
          </a:p>
          <a:p>
            <a:pPr lvl="1"/>
            <a:r>
              <a:rPr lang="zh-CN" altLang="en-US" dirty="0" smtClean="0"/>
              <a:t>系统需求</a:t>
            </a:r>
            <a:r>
              <a:rPr lang="zh-CN" altLang="en-US" dirty="0" smtClean="0"/>
              <a:t>配置文件</a:t>
            </a:r>
            <a:endParaRPr lang="en-US" altLang="zh-CN" dirty="0" smtClean="0"/>
          </a:p>
        </p:txBody>
      </p:sp>
      <p:pic>
        <p:nvPicPr>
          <p:cNvPr id="3074" name="Picture 2" descr="https://sourcemaking.com/files/v2/content/antipatterns/Stovepipe%20Enterprise%20-%203-2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182" y="1053530"/>
            <a:ext cx="6712577" cy="512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39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微软雅黑"/>
        <a:ea typeface="微软雅黑"/>
        <a:cs typeface=""/>
      </a:majorFont>
      <a:minorFont>
        <a:latin typeface="微软雅黑"/>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8997</TotalTime>
  <Words>1687</Words>
  <Application>Microsoft Office PowerPoint</Application>
  <PresentationFormat>自定义</PresentationFormat>
  <Paragraphs>193</Paragraphs>
  <Slides>29</Slides>
  <Notes>3</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深入浅出设计模式 第12周</vt:lpstr>
      <vt:lpstr>法律声明</vt:lpstr>
      <vt:lpstr>架构性反模式</vt:lpstr>
      <vt:lpstr>Stovepipe Enterprise</vt:lpstr>
      <vt:lpstr>Stovepipe Enterprise</vt:lpstr>
      <vt:lpstr>Stovepipe Enterprise</vt:lpstr>
      <vt:lpstr>Stovepipe Enterprise</vt:lpstr>
      <vt:lpstr>Stovepipe Enterprise</vt:lpstr>
      <vt:lpstr>Stovepipe Enterprise</vt:lpstr>
      <vt:lpstr>Stovepipe Enterprise</vt:lpstr>
      <vt:lpstr>Jumble</vt:lpstr>
      <vt:lpstr>Stovepipe System</vt:lpstr>
      <vt:lpstr>Stovepipe System</vt:lpstr>
      <vt:lpstr>Stovepipe System</vt:lpstr>
      <vt:lpstr>Stovepipe System</vt:lpstr>
      <vt:lpstr>Stovepipe System</vt:lpstr>
      <vt:lpstr>Vendor Lock-in</vt:lpstr>
      <vt:lpstr>Vendor Lock-in</vt:lpstr>
      <vt:lpstr>Wolf Ticket</vt:lpstr>
      <vt:lpstr>Architecture By implication</vt:lpstr>
      <vt:lpstr>Architecture By implication</vt:lpstr>
      <vt:lpstr>warm bodies</vt:lpstr>
      <vt:lpstr>design by committee</vt:lpstr>
      <vt:lpstr>design by committee</vt:lpstr>
      <vt:lpstr>design by committee</vt:lpstr>
      <vt:lpstr>design by committee</vt:lpstr>
      <vt:lpstr>Swiss Army Knife</vt:lpstr>
      <vt:lpstr>Reinvent the wheel</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黄志洪</dc:creator>
  <cp:lastModifiedBy>Microsoft</cp:lastModifiedBy>
  <cp:revision>1188</cp:revision>
  <cp:lastPrinted>2012-03-16T05:44:49Z</cp:lastPrinted>
  <dcterms:modified xsi:type="dcterms:W3CDTF">2017-12-09T12:40:29Z</dcterms:modified>
</cp:coreProperties>
</file>