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56" r:id="rId2"/>
    <p:sldId id="298"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427" r:id="rId20"/>
    <p:sldId id="428" r:id="rId21"/>
    <p:sldId id="429"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430" r:id="rId38"/>
    <p:sldId id="398" r:id="rId39"/>
    <p:sldId id="399" r:id="rId40"/>
    <p:sldId id="400" r:id="rId41"/>
    <p:sldId id="401" r:id="rId42"/>
    <p:sldId id="402" r:id="rId43"/>
    <p:sldId id="403" r:id="rId44"/>
    <p:sldId id="418" r:id="rId45"/>
    <p:sldId id="419" r:id="rId46"/>
    <p:sldId id="420" r:id="rId47"/>
    <p:sldId id="421" r:id="rId48"/>
    <p:sldId id="422" r:id="rId49"/>
    <p:sldId id="423" r:id="rId50"/>
    <p:sldId id="413" r:id="rId51"/>
    <p:sldId id="414" r:id="rId52"/>
    <p:sldId id="415" r:id="rId53"/>
    <p:sldId id="416" r:id="rId54"/>
    <p:sldId id="424" r:id="rId55"/>
    <p:sldId id="425" r:id="rId56"/>
    <p:sldId id="426" r:id="rId57"/>
    <p:sldId id="265" r:id="rId58"/>
  </p:sldIdLst>
  <p:sldSz cx="12204700" cy="6859588"/>
  <p:notesSz cx="9144000" cy="6858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544662" algn="l" rtl="0" fontAlgn="base">
      <a:spcBef>
        <a:spcPct val="0"/>
      </a:spcBef>
      <a:spcAft>
        <a:spcPct val="0"/>
      </a:spcAft>
      <a:defRPr kern="1200">
        <a:solidFill>
          <a:schemeClr val="tx1"/>
        </a:solidFill>
        <a:latin typeface="Arial" charset="0"/>
        <a:ea typeface="宋体" pitchFamily="2" charset="-122"/>
        <a:cs typeface="+mn-cs"/>
      </a:defRPr>
    </a:lvl2pPr>
    <a:lvl3pPr marL="1089325" algn="l" rtl="0" fontAlgn="base">
      <a:spcBef>
        <a:spcPct val="0"/>
      </a:spcBef>
      <a:spcAft>
        <a:spcPct val="0"/>
      </a:spcAft>
      <a:defRPr kern="1200">
        <a:solidFill>
          <a:schemeClr val="tx1"/>
        </a:solidFill>
        <a:latin typeface="Arial" charset="0"/>
        <a:ea typeface="宋体" pitchFamily="2" charset="-122"/>
        <a:cs typeface="+mn-cs"/>
      </a:defRPr>
    </a:lvl3pPr>
    <a:lvl4pPr marL="1633987" algn="l" rtl="0" fontAlgn="base">
      <a:spcBef>
        <a:spcPct val="0"/>
      </a:spcBef>
      <a:spcAft>
        <a:spcPct val="0"/>
      </a:spcAft>
      <a:defRPr kern="1200">
        <a:solidFill>
          <a:schemeClr val="tx1"/>
        </a:solidFill>
        <a:latin typeface="Arial" charset="0"/>
        <a:ea typeface="宋体" pitchFamily="2" charset="-122"/>
        <a:cs typeface="+mn-cs"/>
      </a:defRPr>
    </a:lvl4pPr>
    <a:lvl5pPr marL="2178649" algn="l" rtl="0" fontAlgn="base">
      <a:spcBef>
        <a:spcPct val="0"/>
      </a:spcBef>
      <a:spcAft>
        <a:spcPct val="0"/>
      </a:spcAft>
      <a:defRPr kern="1200">
        <a:solidFill>
          <a:schemeClr val="tx1"/>
        </a:solidFill>
        <a:latin typeface="Arial" charset="0"/>
        <a:ea typeface="宋体" pitchFamily="2" charset="-122"/>
        <a:cs typeface="+mn-cs"/>
      </a:defRPr>
    </a:lvl5pPr>
    <a:lvl6pPr marL="2723312" algn="l" defTabSz="1089325" rtl="0" eaLnBrk="1" latinLnBrk="0" hangingPunct="1">
      <a:defRPr kern="1200">
        <a:solidFill>
          <a:schemeClr val="tx1"/>
        </a:solidFill>
        <a:latin typeface="Arial" charset="0"/>
        <a:ea typeface="宋体" pitchFamily="2" charset="-122"/>
        <a:cs typeface="+mn-cs"/>
      </a:defRPr>
    </a:lvl6pPr>
    <a:lvl7pPr marL="3267974" algn="l" defTabSz="1089325" rtl="0" eaLnBrk="1" latinLnBrk="0" hangingPunct="1">
      <a:defRPr kern="1200">
        <a:solidFill>
          <a:schemeClr val="tx1"/>
        </a:solidFill>
        <a:latin typeface="Arial" charset="0"/>
        <a:ea typeface="宋体" pitchFamily="2" charset="-122"/>
        <a:cs typeface="+mn-cs"/>
      </a:defRPr>
    </a:lvl7pPr>
    <a:lvl8pPr marL="3812637" algn="l" defTabSz="1089325" rtl="0" eaLnBrk="1" latinLnBrk="0" hangingPunct="1">
      <a:defRPr kern="1200">
        <a:solidFill>
          <a:schemeClr val="tx1"/>
        </a:solidFill>
        <a:latin typeface="Arial" charset="0"/>
        <a:ea typeface="宋体" pitchFamily="2" charset="-122"/>
        <a:cs typeface="+mn-cs"/>
      </a:defRPr>
    </a:lvl8pPr>
    <a:lvl9pPr marL="4357299" algn="l" defTabSz="1089325"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72877" autoAdjust="0"/>
  </p:normalViewPr>
  <p:slideViewPr>
    <p:cSldViewPr>
      <p:cViewPr varScale="1">
        <p:scale>
          <a:sx n="76" d="100"/>
          <a:sy n="76" d="100"/>
        </p:scale>
        <p:origin x="-120" y="-102"/>
      </p:cViewPr>
      <p:guideLst>
        <p:guide orient="horz" pos="2161"/>
        <p:guide pos="3844"/>
      </p:guideLst>
    </p:cSldViewPr>
  </p:slideViewPr>
  <p:notesTextViewPr>
    <p:cViewPr>
      <p:scale>
        <a:sx n="100" d="100"/>
        <a:sy n="100" d="100"/>
      </p:scale>
      <p:origin x="0" y="0"/>
    </p:cViewPr>
  </p:notesTextViewPr>
  <p:notesViewPr>
    <p:cSldViewPr>
      <p:cViewPr varScale="1">
        <p:scale>
          <a:sx n="85" d="100"/>
          <a:sy n="85" d="100"/>
        </p:scale>
        <p:origin x="-1522"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60E44AF-0D8D-4B66-BECC-4D5B9292E151}" type="datetimeFigureOut">
              <a:rPr lang="zh-CN" altLang="en-US"/>
              <a:pPr>
                <a:defRPr/>
              </a:pPr>
              <a:t>2017/11/18</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3C35A87-E971-49BF-8F02-A5CE2B85C743}" type="slidenum">
              <a:rPr lang="zh-CN" altLang="en-US"/>
              <a:pPr>
                <a:defRPr/>
              </a:pPr>
              <a:t>‹#›</a:t>
            </a:fld>
            <a:endParaRPr lang="zh-CN" altLang="en-US"/>
          </a:p>
        </p:txBody>
      </p:sp>
    </p:spTree>
    <p:extLst>
      <p:ext uri="{BB962C8B-B14F-4D97-AF65-F5344CB8AC3E}">
        <p14:creationId xmlns:p14="http://schemas.microsoft.com/office/powerpoint/2010/main" val="17902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7119A08-1D2F-470C-8FD3-E69459F4B57D}" type="datetimeFigureOut">
              <a:rPr lang="zh-CN" altLang="en-US"/>
              <a:pPr>
                <a:defRPr/>
              </a:pPr>
              <a:t>2017/11/18</a:t>
            </a:fld>
            <a:endParaRPr lang="zh-CN" altLang="en-US"/>
          </a:p>
        </p:txBody>
      </p:sp>
      <p:sp>
        <p:nvSpPr>
          <p:cNvPr id="4" name="幻灯片图像占位符 3"/>
          <p:cNvSpPr>
            <a:spLocks noGrp="1" noRot="1" noChangeAspect="1"/>
          </p:cNvSpPr>
          <p:nvPr>
            <p:ph type="sldImg" idx="2"/>
          </p:nvPr>
        </p:nvSpPr>
        <p:spPr>
          <a:xfrm>
            <a:off x="2284413" y="514350"/>
            <a:ext cx="4575175"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06004EB-C740-4F3D-A864-243FCB14D11E}" type="slidenum">
              <a:rPr lang="zh-CN" altLang="en-US"/>
              <a:pPr>
                <a:defRPr/>
              </a:pPr>
              <a:t>‹#›</a:t>
            </a:fld>
            <a:endParaRPr lang="zh-CN" altLang="en-US"/>
          </a:p>
        </p:txBody>
      </p:sp>
    </p:spTree>
    <p:extLst>
      <p:ext uri="{BB962C8B-B14F-4D97-AF65-F5344CB8AC3E}">
        <p14:creationId xmlns:p14="http://schemas.microsoft.com/office/powerpoint/2010/main" val="175759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44662" algn="l" rtl="0" eaLnBrk="0" fontAlgn="base" hangingPunct="0">
      <a:spcBef>
        <a:spcPct val="30000"/>
      </a:spcBef>
      <a:spcAft>
        <a:spcPct val="0"/>
      </a:spcAft>
      <a:defRPr sz="1400" kern="1200">
        <a:solidFill>
          <a:schemeClr val="tx1"/>
        </a:solidFill>
        <a:latin typeface="+mn-lt"/>
        <a:ea typeface="+mn-ea"/>
        <a:cs typeface="+mn-cs"/>
      </a:defRPr>
    </a:lvl2pPr>
    <a:lvl3pPr marL="1089325" algn="l" rtl="0" eaLnBrk="0" fontAlgn="base" hangingPunct="0">
      <a:spcBef>
        <a:spcPct val="30000"/>
      </a:spcBef>
      <a:spcAft>
        <a:spcPct val="0"/>
      </a:spcAft>
      <a:defRPr sz="1400" kern="1200">
        <a:solidFill>
          <a:schemeClr val="tx1"/>
        </a:solidFill>
        <a:latin typeface="+mn-lt"/>
        <a:ea typeface="+mn-ea"/>
        <a:cs typeface="+mn-cs"/>
      </a:defRPr>
    </a:lvl3pPr>
    <a:lvl4pPr marL="1633987" algn="l" rtl="0" eaLnBrk="0" fontAlgn="base" hangingPunct="0">
      <a:spcBef>
        <a:spcPct val="30000"/>
      </a:spcBef>
      <a:spcAft>
        <a:spcPct val="0"/>
      </a:spcAft>
      <a:defRPr sz="1400" kern="1200">
        <a:solidFill>
          <a:schemeClr val="tx1"/>
        </a:solidFill>
        <a:latin typeface="+mn-lt"/>
        <a:ea typeface="+mn-ea"/>
        <a:cs typeface="+mn-cs"/>
      </a:defRPr>
    </a:lvl4pPr>
    <a:lvl5pPr marL="2178649" algn="l" rtl="0" eaLnBrk="0" fontAlgn="base" hangingPunct="0">
      <a:spcBef>
        <a:spcPct val="30000"/>
      </a:spcBef>
      <a:spcAft>
        <a:spcPct val="0"/>
      </a:spcAft>
      <a:defRPr sz="1400" kern="1200">
        <a:solidFill>
          <a:schemeClr val="tx1"/>
        </a:solidFill>
        <a:latin typeface="+mn-lt"/>
        <a:ea typeface="+mn-ea"/>
        <a:cs typeface="+mn-cs"/>
      </a:defRPr>
    </a:lvl5pPr>
    <a:lvl6pPr marL="2723312" algn="l" defTabSz="1089325" rtl="0" eaLnBrk="1" latinLnBrk="0" hangingPunct="1">
      <a:defRPr sz="1400" kern="1200">
        <a:solidFill>
          <a:schemeClr val="tx1"/>
        </a:solidFill>
        <a:latin typeface="+mn-lt"/>
        <a:ea typeface="+mn-ea"/>
        <a:cs typeface="+mn-cs"/>
      </a:defRPr>
    </a:lvl6pPr>
    <a:lvl7pPr marL="3267974" algn="l" defTabSz="1089325" rtl="0" eaLnBrk="1" latinLnBrk="0" hangingPunct="1">
      <a:defRPr sz="1400" kern="1200">
        <a:solidFill>
          <a:schemeClr val="tx1"/>
        </a:solidFill>
        <a:latin typeface="+mn-lt"/>
        <a:ea typeface="+mn-ea"/>
        <a:cs typeface="+mn-cs"/>
      </a:defRPr>
    </a:lvl7pPr>
    <a:lvl8pPr marL="3812637" algn="l" defTabSz="1089325" rtl="0" eaLnBrk="1" latinLnBrk="0" hangingPunct="1">
      <a:defRPr sz="1400" kern="1200">
        <a:solidFill>
          <a:schemeClr val="tx1"/>
        </a:solidFill>
        <a:latin typeface="+mn-lt"/>
        <a:ea typeface="+mn-ea"/>
        <a:cs typeface="+mn-cs"/>
      </a:defRPr>
    </a:lvl8pPr>
    <a:lvl9pPr marL="4357299" algn="l" defTabSz="10893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1</a:t>
            </a:fld>
            <a:endParaRPr lang="zh-CN" altLang="en-US"/>
          </a:p>
        </p:txBody>
      </p:sp>
    </p:spTree>
    <p:extLst>
      <p:ext uri="{BB962C8B-B14F-4D97-AF65-F5344CB8AC3E}">
        <p14:creationId xmlns:p14="http://schemas.microsoft.com/office/powerpoint/2010/main" val="72664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2</a:t>
            </a:fld>
            <a:endParaRPr lang="zh-CN" altLang="en-US"/>
          </a:p>
        </p:txBody>
      </p:sp>
    </p:spTree>
    <p:extLst>
      <p:ext uri="{BB962C8B-B14F-4D97-AF65-F5344CB8AC3E}">
        <p14:creationId xmlns:p14="http://schemas.microsoft.com/office/powerpoint/2010/main" val="2576228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页脚占位符 4"/>
          <p:cNvSpPr txBox="1">
            <a:spLocks/>
          </p:cNvSpPr>
          <p:nvPr userDrawn="1"/>
        </p:nvSpPr>
        <p:spPr>
          <a:xfrm>
            <a:off x="239599" y="6434041"/>
            <a:ext cx="4228870"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200" b="0" i="0" kern="1200" dirty="0" smtClean="0">
                <a:solidFill>
                  <a:schemeClr val="tx1">
                    <a:tint val="75000"/>
                  </a:schemeClr>
                </a:solidFill>
                <a:effectLst/>
                <a:latin typeface="微软雅黑" pitchFamily="34" charset="-122"/>
                <a:ea typeface="微软雅黑" pitchFamily="34" charset="-122"/>
                <a:cs typeface="+mn-cs"/>
              </a:rPr>
              <a:t>深入浅出设计模式 讲师 </a:t>
            </a:r>
            <a:r>
              <a:rPr lang="zh-CN" altLang="en-US" sz="1300" baseline="0" dirty="0" smtClean="0">
                <a:latin typeface="微软雅黑" pitchFamily="34" charset="-122"/>
                <a:ea typeface="微软雅黑" pitchFamily="34" charset="-122"/>
                <a:cs typeface="Arial Unicode MS" pitchFamily="34" charset="-122"/>
              </a:rPr>
              <a:t>葛一鸣</a:t>
            </a:r>
            <a:endParaRPr lang="en-US" altLang="zh-CN" sz="1300" baseline="0" dirty="0" smtClean="0">
              <a:latin typeface="微软雅黑" pitchFamily="34" charset="-122"/>
              <a:ea typeface="微软雅黑" pitchFamily="34" charset="-122"/>
              <a:cs typeface="Arial Unicode MS" pitchFamily="34" charset="-122"/>
            </a:endParaRPr>
          </a:p>
          <a:p>
            <a:pPr algn="l" fontAlgn="auto">
              <a:spcBef>
                <a:spcPts val="0"/>
              </a:spcBef>
              <a:spcAft>
                <a:spcPts val="0"/>
              </a:spcAft>
              <a:defRPr/>
            </a:pPr>
            <a:r>
              <a:rPr lang="zh-CN" altLang="en-US" sz="1300" baseline="0" dirty="0" smtClean="0">
                <a:latin typeface="微软雅黑" pitchFamily="34" charset="-122"/>
                <a:ea typeface="微软雅黑" pitchFamily="34" charset="-122"/>
                <a:cs typeface="Arial Unicode MS" pitchFamily="34" charset="-122"/>
              </a:rPr>
              <a:t>主页 </a:t>
            </a:r>
            <a:r>
              <a:rPr lang="en-US" altLang="zh-CN" sz="1300" baseline="0" dirty="0" smtClean="0">
                <a:latin typeface="微软雅黑" pitchFamily="34" charset="-122"/>
                <a:ea typeface="微软雅黑" pitchFamily="34" charset="-122"/>
                <a:cs typeface="Arial Unicode MS" pitchFamily="34" charset="-122"/>
              </a:rPr>
              <a:t>http://www.uucode.net</a:t>
            </a:r>
            <a:endParaRPr lang="zh-CN" altLang="en-US" sz="1300" dirty="0">
              <a:latin typeface="微软雅黑" pitchFamily="34" charset="-122"/>
              <a:ea typeface="微软雅黑" pitchFamily="34" charset="-122"/>
              <a:cs typeface="Arial Unicode MS" pitchFamily="34" charset="-122"/>
            </a:endParaRPr>
          </a:p>
        </p:txBody>
      </p:sp>
      <p:grpSp>
        <p:nvGrpSpPr>
          <p:cNvPr id="5" name="组合 19"/>
          <p:cNvGrpSpPr>
            <a:grpSpLocks/>
          </p:cNvGrpSpPr>
          <p:nvPr userDrawn="1"/>
        </p:nvGrpSpPr>
        <p:grpSpPr bwMode="auto">
          <a:xfrm>
            <a:off x="0" y="6238758"/>
            <a:ext cx="12204700" cy="273832"/>
            <a:chOff x="0" y="6237927"/>
            <a:chExt cx="9144000" cy="272911"/>
          </a:xfrm>
        </p:grpSpPr>
        <p:cxnSp>
          <p:nvCxnSpPr>
            <p:cNvPr id="6" name="直接连接符 5"/>
            <p:cNvCxnSpPr>
              <a:endCxn id="7" idx="1"/>
            </p:cNvCxnSpPr>
            <p:nvPr userDrawn="1"/>
          </p:nvCxnSpPr>
          <p:spPr>
            <a:xfrm flipV="1">
              <a:off x="0" y="6374383"/>
              <a:ext cx="32758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8" name="直接连接符 7"/>
            <p:cNvCxnSpPr>
              <a:stCxn id="7" idx="3"/>
            </p:cNvCxnSpPr>
            <p:nvPr userDrawn="1"/>
          </p:nvCxnSpPr>
          <p:spPr>
            <a:xfrm>
              <a:off x="5826944" y="6374383"/>
              <a:ext cx="33170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7" name="矩形 6"/>
            <p:cNvSpPr/>
            <p:nvPr userDrawn="1"/>
          </p:nvSpPr>
          <p:spPr>
            <a:xfrm>
              <a:off x="3275856" y="6237927"/>
              <a:ext cx="2551088" cy="272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grpSp>
      <p:sp>
        <p:nvSpPr>
          <p:cNvPr id="2" name="标题 1"/>
          <p:cNvSpPr>
            <a:spLocks noGrp="1"/>
          </p:cNvSpPr>
          <p:nvPr>
            <p:ph type="ctrTitle"/>
          </p:nvPr>
        </p:nvSpPr>
        <p:spPr>
          <a:xfrm>
            <a:off x="915353" y="2929613"/>
            <a:ext cx="10373995" cy="928910"/>
          </a:xfrm>
        </p:spPr>
        <p:txBody>
          <a:bodyPr>
            <a:normAutofit/>
          </a:bodyPr>
          <a:lstStyle>
            <a:lvl1pPr algn="l">
              <a:defRPr sz="4300"/>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915353" y="3887100"/>
            <a:ext cx="8543290" cy="685967"/>
          </a:xfrm>
        </p:spPr>
        <p:txBody>
          <a:bodyPr anchor="ctr">
            <a:normAutofit/>
          </a:bodyPr>
          <a:lstStyle>
            <a:lvl1pPr marL="0" indent="0" algn="l">
              <a:buNone/>
              <a:defRPr sz="1700" b="1">
                <a:solidFill>
                  <a:schemeClr val="tx1">
                    <a:tint val="75000"/>
                  </a:schemeClr>
                </a:solidFill>
                <a:latin typeface="+mn-ea"/>
                <a:ea typeface="+mn-ea"/>
                <a:sym typeface="Wingdings" pitchFamily="2" charset="2"/>
              </a:defRPr>
            </a:lvl1pPr>
            <a:lvl2pPr marL="544662" indent="0" algn="ctr">
              <a:buNone/>
              <a:defRPr>
                <a:solidFill>
                  <a:schemeClr val="tx1">
                    <a:tint val="75000"/>
                  </a:schemeClr>
                </a:solidFill>
              </a:defRPr>
            </a:lvl2pPr>
            <a:lvl3pPr marL="1089325" indent="0" algn="ctr">
              <a:buNone/>
              <a:defRPr>
                <a:solidFill>
                  <a:schemeClr val="tx1">
                    <a:tint val="75000"/>
                  </a:schemeClr>
                </a:solidFill>
              </a:defRPr>
            </a:lvl3pPr>
            <a:lvl4pPr marL="1633987" indent="0" algn="ctr">
              <a:buNone/>
              <a:defRPr>
                <a:solidFill>
                  <a:schemeClr val="tx1">
                    <a:tint val="75000"/>
                  </a:schemeClr>
                </a:solidFill>
              </a:defRPr>
            </a:lvl4pPr>
            <a:lvl5pPr marL="2178649" indent="0" algn="ctr">
              <a:buNone/>
              <a:defRPr>
                <a:solidFill>
                  <a:schemeClr val="tx1">
                    <a:tint val="75000"/>
                  </a:schemeClr>
                </a:solidFill>
              </a:defRPr>
            </a:lvl5pPr>
            <a:lvl6pPr marL="2723312" indent="0" algn="ctr">
              <a:buNone/>
              <a:defRPr>
                <a:solidFill>
                  <a:schemeClr val="tx1">
                    <a:tint val="75000"/>
                  </a:schemeClr>
                </a:solidFill>
              </a:defRPr>
            </a:lvl6pPr>
            <a:lvl7pPr marL="3267974" indent="0" algn="ctr">
              <a:buNone/>
              <a:defRPr>
                <a:solidFill>
                  <a:schemeClr val="tx1">
                    <a:tint val="75000"/>
                  </a:schemeClr>
                </a:solidFill>
              </a:defRPr>
            </a:lvl7pPr>
            <a:lvl8pPr marL="3812637" indent="0" algn="ctr">
              <a:buNone/>
              <a:defRPr>
                <a:solidFill>
                  <a:schemeClr val="tx1">
                    <a:tint val="75000"/>
                  </a:schemeClr>
                </a:solidFill>
              </a:defRPr>
            </a:lvl8pPr>
            <a:lvl9pPr marL="4357299" indent="0" algn="ctr">
              <a:buNone/>
              <a:defRPr>
                <a:solidFill>
                  <a:schemeClr val="tx1">
                    <a:tint val="75000"/>
                  </a:schemeClr>
                </a:solidFill>
              </a:defRPr>
            </a:lvl9pPr>
          </a:lstStyle>
          <a:p>
            <a:r>
              <a:rPr lang="zh-CN" altLang="en-US" smtClean="0"/>
              <a:t>单击此处编辑母版副标题样式</a:t>
            </a:r>
            <a:endParaRPr lang="en-US" altLang="zh-CN" dirty="0" smtClean="0"/>
          </a:p>
        </p:txBody>
      </p:sp>
      <p:pic>
        <p:nvPicPr>
          <p:cNvPr id="50178" name="Picture 2" descr="炼数成金"/>
          <p:cNvPicPr>
            <a:picLocks noChangeAspect="1" noChangeArrowheads="1"/>
          </p:cNvPicPr>
          <p:nvPr userDrawn="1"/>
        </p:nvPicPr>
        <p:blipFill>
          <a:blip r:embed="rId2" cstate="print"/>
          <a:srcRect/>
          <a:stretch>
            <a:fillRect/>
          </a:stretch>
        </p:blipFill>
        <p:spPr bwMode="auto">
          <a:xfrm>
            <a:off x="629742"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8279325" cy="576065"/>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800"/>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2" name="矩形 1"/>
          <p:cNvSpPr/>
          <p:nvPr userDrawn="1"/>
        </p:nvSpPr>
        <p:spPr>
          <a:xfrm>
            <a:off x="0" y="3669564"/>
            <a:ext cx="12204700" cy="6018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3" name="矩形 2"/>
          <p:cNvSpPr/>
          <p:nvPr userDrawn="1"/>
        </p:nvSpPr>
        <p:spPr>
          <a:xfrm>
            <a:off x="1129363" y="1703784"/>
            <a:ext cx="652508" cy="611329"/>
          </a:xfrm>
          <a:prstGeom prst="rect">
            <a:avLst/>
          </a:prstGeom>
          <a:solidFill>
            <a:schemeClr val="accent4">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4" name="页脚占位符 4"/>
          <p:cNvSpPr txBox="1">
            <a:spLocks/>
          </p:cNvSpPr>
          <p:nvPr userDrawn="1"/>
        </p:nvSpPr>
        <p:spPr>
          <a:xfrm>
            <a:off x="610235" y="6434041"/>
            <a:ext cx="4443274"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en-US" altLang="zh-CN" sz="1300" dirty="0" smtClean="0">
                <a:latin typeface="Arial Unicode MS" pitchFamily="34" charset="-122"/>
                <a:ea typeface="Arial Unicode MS" pitchFamily="34" charset="-122"/>
                <a:cs typeface="Arial Unicode MS" pitchFamily="34" charset="-122"/>
              </a:rPr>
              <a:t>DATAGURU</a:t>
            </a:r>
            <a:r>
              <a:rPr lang="zh-CN" altLang="en-US" sz="1300" dirty="0" smtClean="0">
                <a:latin typeface="Arial Unicode MS" pitchFamily="34" charset="-122"/>
                <a:ea typeface="Arial Unicode MS" pitchFamily="34" charset="-122"/>
                <a:cs typeface="Arial Unicode MS" pitchFamily="34" charset="-122"/>
              </a:rPr>
              <a:t>专业数据分析网站</a:t>
            </a:r>
            <a:endParaRPr lang="zh-CN" altLang="en-US" sz="1300" dirty="0">
              <a:latin typeface="Arial Unicode MS" pitchFamily="34" charset="-122"/>
              <a:ea typeface="Arial Unicode MS" pitchFamily="34" charset="-122"/>
              <a:cs typeface="Arial Unicode MS" pitchFamily="34" charset="-122"/>
            </a:endParaRPr>
          </a:p>
        </p:txBody>
      </p:sp>
      <p:sp>
        <p:nvSpPr>
          <p:cNvPr id="5" name="矩形 4"/>
          <p:cNvSpPr/>
          <p:nvPr userDrawn="1"/>
        </p:nvSpPr>
        <p:spPr>
          <a:xfrm>
            <a:off x="557734" y="1197546"/>
            <a:ext cx="864096" cy="828867"/>
          </a:xfrm>
          <a:prstGeom prst="rect">
            <a:avLst/>
          </a:prstGeom>
          <a:solidFill>
            <a:schemeClr val="accent4">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6" name="TextBox 5"/>
          <p:cNvSpPr txBox="1"/>
          <p:nvPr userDrawn="1"/>
        </p:nvSpPr>
        <p:spPr>
          <a:xfrm>
            <a:off x="1892153" y="2107102"/>
            <a:ext cx="5339556" cy="1541157"/>
          </a:xfrm>
          <a:prstGeom prst="rect">
            <a:avLst/>
          </a:prstGeom>
          <a:noFill/>
        </p:spPr>
        <p:txBody>
          <a:bodyPr lIns="108932" tIns="54466" rIns="108932" bIns="54466">
            <a:spAutoFit/>
          </a:bodyPr>
          <a:lstStyle/>
          <a:p>
            <a:pPr fontAlgn="auto">
              <a:spcBef>
                <a:spcPts val="0"/>
              </a:spcBef>
              <a:spcAft>
                <a:spcPts val="0"/>
              </a:spcAft>
              <a:defRPr/>
            </a:pPr>
            <a:r>
              <a:rPr lang="en-US" altLang="zh-CN"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rPr>
              <a:t>Thanks</a:t>
            </a:r>
            <a:endParaRPr lang="zh-CN" altLang="en-US"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endParaRPr>
          </a:p>
        </p:txBody>
      </p:sp>
      <p:sp>
        <p:nvSpPr>
          <p:cNvPr id="7" name="TextBox 6"/>
          <p:cNvSpPr txBox="1"/>
          <p:nvPr userDrawn="1"/>
        </p:nvSpPr>
        <p:spPr>
          <a:xfrm>
            <a:off x="9179012" y="3581432"/>
            <a:ext cx="2517159" cy="771715"/>
          </a:xfrm>
          <a:prstGeom prst="rect">
            <a:avLst/>
          </a:prstGeom>
          <a:noFill/>
        </p:spPr>
        <p:txBody>
          <a:bodyPr wrap="none" lIns="108932" tIns="54466" rIns="108932" bIns="54466" anchor="ctr">
            <a:spAutoFit/>
          </a:bodyPr>
          <a:lstStyle/>
          <a:p>
            <a:pPr algn="r" fontAlgn="auto">
              <a:spcBef>
                <a:spcPts val="0"/>
              </a:spcBef>
              <a:spcAft>
                <a:spcPts val="0"/>
              </a:spcAft>
              <a:defRPr/>
            </a:pPr>
            <a:r>
              <a:rPr lang="en-US" altLang="zh-CN" sz="4300" dirty="0">
                <a:solidFill>
                  <a:schemeClr val="bg1"/>
                </a:solidFill>
                <a:latin typeface="Arial Black" pitchFamily="34" charset="0"/>
                <a:ea typeface="+mn-ea"/>
              </a:rPr>
              <a:t>FAQ</a:t>
            </a:r>
            <a:r>
              <a:rPr lang="zh-CN" altLang="en-US" sz="4300" dirty="0">
                <a:solidFill>
                  <a:schemeClr val="bg1"/>
                </a:solidFill>
                <a:latin typeface="Arial Black" pitchFamily="34" charset="0"/>
                <a:ea typeface="+mn-ea"/>
              </a:rPr>
              <a:t>时间</a:t>
            </a:r>
            <a:endParaRPr lang="en-US" altLang="zh-CN" sz="4300" dirty="0">
              <a:solidFill>
                <a:schemeClr val="bg1"/>
              </a:solidFill>
              <a:latin typeface="Arial Black" pitchFamily="34" charset="0"/>
              <a:ea typeface="+mn-ea"/>
            </a:endParaRPr>
          </a:p>
        </p:txBody>
      </p:sp>
      <p:pic>
        <p:nvPicPr>
          <p:cNvPr id="45058" name="Picture 2" descr="炼数成金"/>
          <p:cNvPicPr>
            <a:picLocks noChangeAspect="1" noChangeArrowheads="1"/>
          </p:cNvPicPr>
          <p:nvPr userDrawn="1"/>
        </p:nvPicPr>
        <p:blipFill>
          <a:blip r:embed="rId2" cstate="print"/>
          <a:srcRect/>
          <a:stretch>
            <a:fillRect/>
          </a:stretch>
        </p:blipFill>
        <p:spPr bwMode="auto">
          <a:xfrm>
            <a:off x="9126686"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标题占位符 1"/>
          <p:cNvSpPr>
            <a:spLocks noGrp="1"/>
          </p:cNvSpPr>
          <p:nvPr>
            <p:ph type="title"/>
          </p:nvPr>
        </p:nvSpPr>
        <p:spPr bwMode="auto">
          <a:xfrm>
            <a:off x="629742" y="405458"/>
            <a:ext cx="8279325" cy="576064"/>
          </a:xfrm>
          <a:prstGeom prst="rect">
            <a:avLst/>
          </a:prstGeom>
          <a:noFill/>
          <a:ln w="9525">
            <a:noFill/>
            <a:miter lim="800000"/>
            <a:headEnd/>
            <a:tailEnd/>
          </a:ln>
        </p:spPr>
        <p:txBody>
          <a:bodyPr vert="horz" wrap="square" lIns="108932" tIns="54466" rIns="108932" bIns="54466" numCol="1" anchor="ctr" anchorCtr="0" compatLnSpc="1">
            <a:prstTxWarp prst="textNoShape">
              <a:avLst/>
            </a:prstTxWarp>
          </a:bodyPr>
          <a:lstStyle/>
          <a:p>
            <a:pPr lvl="0"/>
            <a:r>
              <a:rPr lang="zh-CN" altLang="en-US" dirty="0" smtClean="0"/>
              <a:t>单击此处编辑母版标题样式</a:t>
            </a:r>
          </a:p>
        </p:txBody>
      </p:sp>
      <p:sp>
        <p:nvSpPr>
          <p:cNvPr id="2052" name="文本占位符 2"/>
          <p:cNvSpPr>
            <a:spLocks noGrp="1"/>
          </p:cNvSpPr>
          <p:nvPr>
            <p:ph type="body" idx="1"/>
          </p:nvPr>
        </p:nvSpPr>
        <p:spPr bwMode="auto">
          <a:xfrm>
            <a:off x="610235" y="1197546"/>
            <a:ext cx="10984230" cy="5041187"/>
          </a:xfrm>
          <a:prstGeom prst="rect">
            <a:avLst/>
          </a:prstGeom>
          <a:noFill/>
          <a:ln w="9525">
            <a:noFill/>
            <a:miter lim="800000"/>
            <a:headEnd/>
            <a:tailEnd/>
          </a:ln>
        </p:spPr>
        <p:txBody>
          <a:bodyPr vert="horz" wrap="square" lIns="108932" tIns="54466" rIns="108932" bIns="54466"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cxnSp>
        <p:nvCxnSpPr>
          <p:cNvPr id="9" name="直接连接符 8"/>
          <p:cNvCxnSpPr/>
          <p:nvPr/>
        </p:nvCxnSpPr>
        <p:spPr>
          <a:xfrm>
            <a:off x="413718" y="1053530"/>
            <a:ext cx="11251208" cy="1587"/>
          </a:xfrm>
          <a:prstGeom prst="line">
            <a:avLst/>
          </a:prstGeom>
          <a:ln w="12700">
            <a:solidFill>
              <a:schemeClr val="accent4">
                <a:lumMod val="50000"/>
              </a:schemeClr>
            </a:solidFill>
          </a:ln>
        </p:spPr>
        <p:style>
          <a:lnRef idx="3">
            <a:schemeClr val="accent2"/>
          </a:lnRef>
          <a:fillRef idx="0">
            <a:schemeClr val="accent2"/>
          </a:fillRef>
          <a:effectRef idx="2">
            <a:schemeClr val="accent2"/>
          </a:effectRef>
          <a:fontRef idx="minor">
            <a:schemeClr val="tx1"/>
          </a:fontRef>
        </p:style>
      </p:cxnSp>
      <p:sp>
        <p:nvSpPr>
          <p:cNvPr id="17" name="页脚占位符 4"/>
          <p:cNvSpPr txBox="1">
            <a:spLocks/>
          </p:cNvSpPr>
          <p:nvPr userDrawn="1"/>
        </p:nvSpPr>
        <p:spPr>
          <a:xfrm>
            <a:off x="239598" y="6434041"/>
            <a:ext cx="4324981"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100" b="0" i="0" kern="1200" dirty="0" smtClean="0">
                <a:solidFill>
                  <a:schemeClr val="tx1">
                    <a:tint val="75000"/>
                  </a:schemeClr>
                </a:solidFill>
                <a:effectLst/>
                <a:latin typeface="Arial" charset="0"/>
                <a:ea typeface="宋体" pitchFamily="2" charset="-122"/>
                <a:cs typeface="+mn-cs"/>
              </a:rPr>
              <a:t>深入浅出设计模式 讲师 </a:t>
            </a:r>
            <a:r>
              <a:rPr lang="zh-CN" altLang="en-US" sz="1200" baseline="0" dirty="0" smtClean="0">
                <a:latin typeface="Arial Unicode MS" pitchFamily="34" charset="-122"/>
                <a:ea typeface="Arial Unicode MS" pitchFamily="34" charset="-122"/>
                <a:cs typeface="Arial Unicode MS" pitchFamily="34" charset="-122"/>
              </a:rPr>
              <a:t>葛一鸣</a:t>
            </a:r>
            <a:endParaRPr lang="en-US" altLang="zh-CN" sz="1200" baseline="0" dirty="0" smtClean="0">
              <a:latin typeface="Arial Unicode MS" pitchFamily="34" charset="-122"/>
              <a:ea typeface="Arial Unicode MS" pitchFamily="34" charset="-122"/>
              <a:cs typeface="Arial Unicode MS" pitchFamily="34" charset="-122"/>
            </a:endParaRPr>
          </a:p>
          <a:p>
            <a:pPr algn="l" fontAlgn="auto">
              <a:spcBef>
                <a:spcPts val="0"/>
              </a:spcBef>
              <a:spcAft>
                <a:spcPts val="0"/>
              </a:spcAft>
              <a:defRPr/>
            </a:pPr>
            <a:r>
              <a:rPr lang="zh-CN" altLang="en-US" sz="1200" baseline="0" dirty="0" smtClean="0">
                <a:latin typeface="Arial Unicode MS" pitchFamily="34" charset="-122"/>
                <a:ea typeface="Arial Unicode MS" pitchFamily="34" charset="-122"/>
                <a:cs typeface="Arial Unicode MS" pitchFamily="34" charset="-122"/>
              </a:rPr>
              <a:t>主页 </a:t>
            </a:r>
            <a:r>
              <a:rPr lang="en-US" altLang="zh-CN" sz="1200" baseline="0" dirty="0" smtClean="0">
                <a:latin typeface="Arial Unicode MS" pitchFamily="34" charset="-122"/>
                <a:ea typeface="Arial Unicode MS" pitchFamily="34" charset="-122"/>
                <a:cs typeface="Arial Unicode MS" pitchFamily="34" charset="-122"/>
              </a:rPr>
              <a:t>http://www.uucode.net</a:t>
            </a:r>
            <a:endParaRPr lang="zh-CN" altLang="en-US" sz="1200" dirty="0">
              <a:latin typeface="Arial Unicode MS" pitchFamily="34" charset="-122"/>
              <a:ea typeface="Arial Unicode MS" pitchFamily="34" charset="-122"/>
              <a:cs typeface="Arial Unicode MS" pitchFamily="34" charset="-122"/>
            </a:endParaRPr>
          </a:p>
        </p:txBody>
      </p:sp>
      <p:sp>
        <p:nvSpPr>
          <p:cNvPr id="16" name="矩形 15"/>
          <p:cNvSpPr/>
          <p:nvPr userDrawn="1"/>
        </p:nvSpPr>
        <p:spPr>
          <a:xfrm>
            <a:off x="485726" y="405458"/>
            <a:ext cx="118690" cy="499070"/>
          </a:xfrm>
          <a:prstGeom prst="rect">
            <a:avLst/>
          </a:prstGeom>
          <a:solidFill>
            <a:schemeClr val="accent4">
              <a:lumMod val="50000"/>
            </a:schemeClr>
          </a:solid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grpSp>
        <p:nvGrpSpPr>
          <p:cNvPr id="2059" name="组合 18"/>
          <p:cNvGrpSpPr>
            <a:grpSpLocks/>
          </p:cNvGrpSpPr>
          <p:nvPr userDrawn="1"/>
        </p:nvGrpSpPr>
        <p:grpSpPr bwMode="auto">
          <a:xfrm>
            <a:off x="0" y="6238756"/>
            <a:ext cx="12204700" cy="288099"/>
            <a:chOff x="0" y="6237942"/>
            <a:chExt cx="9144000" cy="287130"/>
          </a:xfrm>
        </p:grpSpPr>
        <p:cxnSp>
          <p:nvCxnSpPr>
            <p:cNvPr id="20" name="直接连接符 19"/>
            <p:cNvCxnSpPr>
              <a:endCxn id="27" idx="1"/>
            </p:cNvCxnSpPr>
            <p:nvPr userDrawn="1"/>
          </p:nvCxnSpPr>
          <p:spPr>
            <a:xfrm>
              <a:off x="0"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27" name="矩形 26"/>
            <p:cNvSpPr/>
            <p:nvPr userDrawn="1"/>
          </p:nvSpPr>
          <p:spPr>
            <a:xfrm>
              <a:off x="3347864" y="6237942"/>
              <a:ext cx="2448272" cy="28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cxnSp>
          <p:nvCxnSpPr>
            <p:cNvPr id="28" name="直接连接符 27"/>
            <p:cNvCxnSpPr>
              <a:stCxn id="27" idx="3"/>
            </p:cNvCxnSpPr>
            <p:nvPr userDrawn="1"/>
          </p:nvCxnSpPr>
          <p:spPr>
            <a:xfrm>
              <a:off x="5796136"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pic>
        <p:nvPicPr>
          <p:cNvPr id="51202" name="Picture 2" descr="炼数成金"/>
          <p:cNvPicPr>
            <a:picLocks noChangeAspect="1" noChangeArrowheads="1"/>
          </p:cNvPicPr>
          <p:nvPr userDrawn="1"/>
        </p:nvPicPr>
        <p:blipFill>
          <a:blip r:embed="rId8" cstate="print"/>
          <a:srcRect/>
          <a:stretch>
            <a:fillRect/>
          </a:stretch>
        </p:blipFill>
        <p:spPr bwMode="auto">
          <a:xfrm>
            <a:off x="9198694" y="117426"/>
            <a:ext cx="2400300" cy="1028701"/>
          </a:xfrm>
          <a:prstGeom prst="rect">
            <a:avLst/>
          </a:prstGeom>
          <a:noFill/>
        </p:spPr>
      </p:pic>
    </p:spTree>
  </p:cSld>
  <p:clrMap bg1="lt1" tx1="dk1" bg2="lt2" tx2="dk2" accent1="accent1" accent2="accent2" accent3="accent3" accent4="accent4" accent5="accent5" accent6="accent6" hlink="hlink" folHlink="folHlink"/>
  <p:sldLayoutIdLst>
    <p:sldLayoutId id="2147483726" r:id="rId1"/>
    <p:sldLayoutId id="2147483722" r:id="rId2"/>
    <p:sldLayoutId id="2147483723" r:id="rId3"/>
    <p:sldLayoutId id="2147483724" r:id="rId4"/>
    <p:sldLayoutId id="2147483725" r:id="rId5"/>
    <p:sldLayoutId id="2147483727"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900" b="1" kern="1200">
          <a:solidFill>
            <a:schemeClr val="tx1"/>
          </a:solidFill>
          <a:latin typeface="+mj-lt"/>
          <a:ea typeface="+mj-ea"/>
          <a:cs typeface="+mj-cs"/>
        </a:defRPr>
      </a:lvl1pPr>
      <a:lvl2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5pPr>
      <a:lvl6pPr marL="544662" algn="l" rtl="0" fontAlgn="base">
        <a:spcBef>
          <a:spcPct val="0"/>
        </a:spcBef>
        <a:spcAft>
          <a:spcPct val="0"/>
        </a:spcAft>
        <a:defRPr sz="2900" b="1">
          <a:solidFill>
            <a:schemeClr val="tx1"/>
          </a:solidFill>
          <a:latin typeface="微软雅黑" pitchFamily="34" charset="-122"/>
          <a:ea typeface="微软雅黑" pitchFamily="34" charset="-122"/>
        </a:defRPr>
      </a:lvl6pPr>
      <a:lvl7pPr marL="1089325" algn="l" rtl="0" fontAlgn="base">
        <a:spcBef>
          <a:spcPct val="0"/>
        </a:spcBef>
        <a:spcAft>
          <a:spcPct val="0"/>
        </a:spcAft>
        <a:defRPr sz="2900" b="1">
          <a:solidFill>
            <a:schemeClr val="tx1"/>
          </a:solidFill>
          <a:latin typeface="微软雅黑" pitchFamily="34" charset="-122"/>
          <a:ea typeface="微软雅黑" pitchFamily="34" charset="-122"/>
        </a:defRPr>
      </a:lvl7pPr>
      <a:lvl8pPr marL="1633987" algn="l" rtl="0" fontAlgn="base">
        <a:spcBef>
          <a:spcPct val="0"/>
        </a:spcBef>
        <a:spcAft>
          <a:spcPct val="0"/>
        </a:spcAft>
        <a:defRPr sz="2900" b="1">
          <a:solidFill>
            <a:schemeClr val="tx1"/>
          </a:solidFill>
          <a:latin typeface="微软雅黑" pitchFamily="34" charset="-122"/>
          <a:ea typeface="微软雅黑" pitchFamily="34" charset="-122"/>
        </a:defRPr>
      </a:lvl8pPr>
      <a:lvl9pPr marL="2178649" algn="l" rtl="0" fontAlgn="base">
        <a:spcBef>
          <a:spcPct val="0"/>
        </a:spcBef>
        <a:spcAft>
          <a:spcPct val="0"/>
        </a:spcAft>
        <a:defRPr sz="2900" b="1">
          <a:solidFill>
            <a:schemeClr val="tx1"/>
          </a:solidFill>
          <a:latin typeface="微软雅黑" pitchFamily="34" charset="-122"/>
          <a:ea typeface="微软雅黑" pitchFamily="34" charset="-122"/>
        </a:defRPr>
      </a:lvl9pPr>
    </p:titleStyle>
    <p:bodyStyle>
      <a:lvl1pPr marL="408497" indent="-408497" algn="l" rtl="0" eaLnBrk="0" fontAlgn="base" hangingPunct="0">
        <a:lnSpc>
          <a:spcPct val="150000"/>
        </a:lnSpc>
        <a:spcBef>
          <a:spcPct val="20000"/>
        </a:spcBef>
        <a:spcAft>
          <a:spcPct val="0"/>
        </a:spcAft>
        <a:buClr>
          <a:schemeClr val="accent4">
            <a:lumMod val="50000"/>
          </a:schemeClr>
        </a:buClr>
        <a:buFont typeface="Wingdings" pitchFamily="2" charset="2"/>
        <a:buChar char="u"/>
        <a:defRPr sz="1900" kern="1200">
          <a:solidFill>
            <a:schemeClr val="tx1"/>
          </a:solidFill>
          <a:latin typeface="+mn-lt"/>
          <a:ea typeface="+mn-ea"/>
          <a:cs typeface="+mn-cs"/>
        </a:defRPr>
      </a:lvl1pPr>
      <a:lvl2pPr marL="885076" indent="-340414" algn="l" rtl="0" eaLnBrk="0" fontAlgn="base" hangingPunct="0">
        <a:lnSpc>
          <a:spcPct val="150000"/>
        </a:lnSpc>
        <a:spcBef>
          <a:spcPct val="20000"/>
        </a:spcBef>
        <a:spcAft>
          <a:spcPct val="0"/>
        </a:spcAft>
        <a:buClr>
          <a:srgbClr val="2F6231"/>
        </a:buClr>
        <a:buFont typeface="Arial" charset="0"/>
        <a:buChar char="–"/>
        <a:defRPr sz="1700" kern="1200">
          <a:solidFill>
            <a:schemeClr val="tx1"/>
          </a:solidFill>
          <a:latin typeface="+mn-lt"/>
          <a:ea typeface="+mn-ea"/>
          <a:cs typeface="+mn-cs"/>
        </a:defRPr>
      </a:lvl2pPr>
      <a:lvl3pPr marL="1361656" indent="-272331" algn="l" rtl="0" eaLnBrk="0" fontAlgn="base" hangingPunct="0">
        <a:lnSpc>
          <a:spcPct val="150000"/>
        </a:lnSpc>
        <a:spcBef>
          <a:spcPct val="20000"/>
        </a:spcBef>
        <a:spcAft>
          <a:spcPct val="0"/>
        </a:spcAft>
        <a:buClr>
          <a:srgbClr val="2F6231"/>
        </a:buClr>
        <a:buFont typeface="Arial" charset="0"/>
        <a:buChar char="•"/>
        <a:defRPr sz="1400" kern="1200">
          <a:solidFill>
            <a:schemeClr val="tx1"/>
          </a:solidFill>
          <a:latin typeface="+mn-lt"/>
          <a:ea typeface="+mn-ea"/>
          <a:cs typeface="+mn-cs"/>
        </a:defRPr>
      </a:lvl3pPr>
      <a:lvl4pPr marL="1906318"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4pPr>
      <a:lvl5pPr marL="2450981"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5pPr>
      <a:lvl6pPr marL="2995643"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9325" rtl="0" eaLnBrk="1" latinLnBrk="0" hangingPunct="1">
        <a:defRPr sz="2100" kern="1200">
          <a:solidFill>
            <a:schemeClr val="tx1"/>
          </a:solidFill>
          <a:latin typeface="+mn-lt"/>
          <a:ea typeface="+mn-ea"/>
          <a:cs typeface="+mn-cs"/>
        </a:defRPr>
      </a:lvl1pPr>
      <a:lvl2pPr marL="544662" algn="l" defTabSz="1089325" rtl="0" eaLnBrk="1" latinLnBrk="0" hangingPunct="1">
        <a:defRPr sz="2100" kern="1200">
          <a:solidFill>
            <a:schemeClr val="tx1"/>
          </a:solidFill>
          <a:latin typeface="+mn-lt"/>
          <a:ea typeface="+mn-ea"/>
          <a:cs typeface="+mn-cs"/>
        </a:defRPr>
      </a:lvl2pPr>
      <a:lvl3pPr marL="1089325" algn="l" defTabSz="1089325" rtl="0" eaLnBrk="1" latinLnBrk="0" hangingPunct="1">
        <a:defRPr sz="2100" kern="1200">
          <a:solidFill>
            <a:schemeClr val="tx1"/>
          </a:solidFill>
          <a:latin typeface="+mn-lt"/>
          <a:ea typeface="+mn-ea"/>
          <a:cs typeface="+mn-cs"/>
        </a:defRPr>
      </a:lvl3pPr>
      <a:lvl4pPr marL="1633987" algn="l" defTabSz="1089325" rtl="0" eaLnBrk="1" latinLnBrk="0" hangingPunct="1">
        <a:defRPr sz="2100" kern="1200">
          <a:solidFill>
            <a:schemeClr val="tx1"/>
          </a:solidFill>
          <a:latin typeface="+mn-lt"/>
          <a:ea typeface="+mn-ea"/>
          <a:cs typeface="+mn-cs"/>
        </a:defRPr>
      </a:lvl4pPr>
      <a:lvl5pPr marL="2178649" algn="l" defTabSz="1089325" rtl="0" eaLnBrk="1" latinLnBrk="0" hangingPunct="1">
        <a:defRPr sz="2100" kern="1200">
          <a:solidFill>
            <a:schemeClr val="tx1"/>
          </a:solidFill>
          <a:latin typeface="+mn-lt"/>
          <a:ea typeface="+mn-ea"/>
          <a:cs typeface="+mn-cs"/>
        </a:defRPr>
      </a:lvl5pPr>
      <a:lvl6pPr marL="2723312" algn="l" defTabSz="1089325" rtl="0" eaLnBrk="1" latinLnBrk="0" hangingPunct="1">
        <a:defRPr sz="2100" kern="1200">
          <a:solidFill>
            <a:schemeClr val="tx1"/>
          </a:solidFill>
          <a:latin typeface="+mn-lt"/>
          <a:ea typeface="+mn-ea"/>
          <a:cs typeface="+mn-cs"/>
        </a:defRPr>
      </a:lvl6pPr>
      <a:lvl7pPr marL="3267974" algn="l" defTabSz="1089325" rtl="0" eaLnBrk="1" latinLnBrk="0" hangingPunct="1">
        <a:defRPr sz="2100" kern="1200">
          <a:solidFill>
            <a:schemeClr val="tx1"/>
          </a:solidFill>
          <a:latin typeface="+mn-lt"/>
          <a:ea typeface="+mn-ea"/>
          <a:cs typeface="+mn-cs"/>
        </a:defRPr>
      </a:lvl7pPr>
      <a:lvl8pPr marL="3812637" algn="l" defTabSz="1089325" rtl="0" eaLnBrk="1" latinLnBrk="0" hangingPunct="1">
        <a:defRPr sz="2100" kern="1200">
          <a:solidFill>
            <a:schemeClr val="tx1"/>
          </a:solidFill>
          <a:latin typeface="+mn-lt"/>
          <a:ea typeface="+mn-ea"/>
          <a:cs typeface="+mn-cs"/>
        </a:defRPr>
      </a:lvl8pPr>
      <a:lvl9pPr marL="4357299" algn="l" defTabSz="108932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du.dataguru.c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res/LingualResource.jav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816263" y="5302437"/>
            <a:ext cx="10668285" cy="844324"/>
          </a:xfrm>
        </p:spPr>
        <p:txBody>
          <a:bodyPr>
            <a:normAutofit fontScale="90000"/>
          </a:bodyPr>
          <a:lstStyle/>
          <a:p>
            <a:pPr algn="ctr" eaLnBrk="1" hangingPunct="1">
              <a:lnSpc>
                <a:spcPct val="150000"/>
              </a:lnSpc>
            </a:pPr>
            <a:r>
              <a:rPr lang="zh-CN" altLang="en-US" dirty="0" smtClean="0"/>
              <a:t>深入浅出设计模式 第</a:t>
            </a:r>
            <a:r>
              <a:rPr lang="en-US" altLang="zh-CN" dirty="0" smtClean="0"/>
              <a:t>3</a:t>
            </a:r>
            <a:r>
              <a:rPr lang="zh-CN" altLang="en-US" dirty="0" smtClean="0"/>
              <a:t>周</a:t>
            </a:r>
          </a:p>
        </p:txBody>
      </p:sp>
      <p:pic>
        <p:nvPicPr>
          <p:cNvPr id="43009" name="Picture 1"/>
          <p:cNvPicPr>
            <a:picLocks noChangeAspect="1" noChangeArrowheads="1"/>
          </p:cNvPicPr>
          <p:nvPr/>
        </p:nvPicPr>
        <p:blipFill>
          <a:blip r:embed="rId3" cstate="print"/>
          <a:srcRect/>
          <a:stretch>
            <a:fillRect/>
          </a:stretch>
        </p:blipFill>
        <p:spPr bwMode="auto">
          <a:xfrm>
            <a:off x="2357934" y="1485578"/>
            <a:ext cx="7560840" cy="3633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13414" y="405458"/>
            <a:ext cx="10785056" cy="609741"/>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sp>
        <p:nvSpPr>
          <p:cNvPr id="136195" name="Rectangle 3"/>
          <p:cNvSpPr>
            <a:spLocks noGrp="1" noChangeArrowheads="1"/>
          </p:cNvSpPr>
          <p:nvPr>
            <p:ph type="body" idx="1"/>
          </p:nvPr>
        </p:nvSpPr>
        <p:spPr>
          <a:xfrm>
            <a:off x="915353" y="1219482"/>
            <a:ext cx="10373995" cy="304871"/>
          </a:xfrm>
        </p:spPr>
        <p:txBody>
          <a:bodyPr/>
          <a:lstStyle/>
          <a:p>
            <a:pPr algn="just">
              <a:buFont typeface="Wingdings" pitchFamily="2" charset="2"/>
              <a:buNone/>
            </a:pPr>
            <a:r>
              <a:rPr lang="zh-CN" altLang="en-US" sz="2400"/>
              <a:t>（</a:t>
            </a:r>
            <a:r>
              <a:rPr lang="en-US" altLang="zh-CN" sz="2400"/>
              <a:t>2</a:t>
            </a:r>
            <a:r>
              <a:rPr lang="zh-CN" altLang="en-US" sz="2400"/>
              <a:t>）结构</a:t>
            </a:r>
          </a:p>
        </p:txBody>
      </p:sp>
      <p:pic>
        <p:nvPicPr>
          <p:cNvPr id="136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00" y="1845102"/>
            <a:ext cx="10956684" cy="465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8" name="AutoShape 6"/>
          <p:cNvSpPr>
            <a:spLocks noChangeArrowheads="1"/>
          </p:cNvSpPr>
          <p:nvPr/>
        </p:nvSpPr>
        <p:spPr bwMode="auto">
          <a:xfrm>
            <a:off x="815766" y="4150687"/>
            <a:ext cx="3364768" cy="1872096"/>
          </a:xfrm>
          <a:prstGeom prst="wedgeRoundRectCallout">
            <a:avLst>
              <a:gd name="adj1" fmla="val 69648"/>
              <a:gd name="adj2" fmla="val 1115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solidFill>
                  <a:schemeClr val="bg2"/>
                </a:solidFill>
              </a:rPr>
              <a:t>在这个系统里，产品 </a:t>
            </a:r>
            <a:r>
              <a:rPr lang="en-US" altLang="zh-CN">
                <a:solidFill>
                  <a:schemeClr val="bg2"/>
                </a:solidFill>
              </a:rPr>
              <a:t>Product </a:t>
            </a:r>
            <a:r>
              <a:rPr lang="zh-CN" altLang="en-US">
                <a:solidFill>
                  <a:schemeClr val="bg2"/>
                </a:solidFill>
              </a:rPr>
              <a:t>只有两个零件</a:t>
            </a:r>
            <a:r>
              <a:rPr lang="en-US" altLang="zh-CN">
                <a:solidFill>
                  <a:schemeClr val="bg2"/>
                </a:solidFill>
              </a:rPr>
              <a:t>part1 </a:t>
            </a:r>
            <a:r>
              <a:rPr lang="zh-CN" altLang="en-US">
                <a:solidFill>
                  <a:schemeClr val="bg2"/>
                </a:solidFill>
              </a:rPr>
              <a:t>和 </a:t>
            </a:r>
            <a:r>
              <a:rPr lang="en-US" altLang="zh-CN">
                <a:solidFill>
                  <a:schemeClr val="bg2"/>
                </a:solidFill>
              </a:rPr>
              <a:t>Part2 </a:t>
            </a:r>
            <a:r>
              <a:rPr lang="zh-CN" altLang="en-US">
                <a:solidFill>
                  <a:schemeClr val="bg2"/>
                </a:solidFill>
              </a:rPr>
              <a:t>。相应的建造方法也有两个： </a:t>
            </a:r>
            <a:r>
              <a:rPr lang="en-US" altLang="zh-CN">
                <a:solidFill>
                  <a:schemeClr val="bg2"/>
                </a:solidFill>
              </a:rPr>
              <a:t>buildPart1 ( )</a:t>
            </a:r>
            <a:r>
              <a:rPr lang="zh-CN" altLang="en-US">
                <a:solidFill>
                  <a:schemeClr val="bg2"/>
                </a:solidFill>
              </a:rPr>
              <a:t>和 </a:t>
            </a:r>
            <a:r>
              <a:rPr lang="en-US" altLang="zh-CN">
                <a:solidFill>
                  <a:schemeClr val="bg2"/>
                </a:solidFill>
              </a:rPr>
              <a:t>buildPart2 ( ) </a:t>
            </a:r>
            <a:r>
              <a:rPr lang="zh-CN" altLang="en-US">
                <a:solidFill>
                  <a:schemeClr val="bg2"/>
                </a:solidFill>
              </a:rPr>
              <a:t>。</a:t>
            </a:r>
          </a:p>
        </p:txBody>
      </p:sp>
    </p:spTree>
    <p:extLst>
      <p:ext uri="{BB962C8B-B14F-4D97-AF65-F5344CB8AC3E}">
        <p14:creationId xmlns:p14="http://schemas.microsoft.com/office/powerpoint/2010/main" val="2172496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sp>
        <p:nvSpPr>
          <p:cNvPr id="653315" name="Rectangle 3"/>
          <p:cNvSpPr>
            <a:spLocks noGrp="1" noChangeArrowheads="1"/>
          </p:cNvSpPr>
          <p:nvPr>
            <p:ph type="body" idx="1"/>
          </p:nvPr>
        </p:nvSpPr>
        <p:spPr>
          <a:xfrm>
            <a:off x="557734" y="1413570"/>
            <a:ext cx="10373995" cy="4473024"/>
          </a:xfrm>
        </p:spPr>
        <p:txBody>
          <a:bodyPr/>
          <a:lstStyle/>
          <a:p>
            <a:pPr algn="just">
              <a:lnSpc>
                <a:spcPct val="80000"/>
              </a:lnSpc>
              <a:buFont typeface="Wingdings" pitchFamily="2" charset="2"/>
              <a:buNone/>
            </a:pP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3</a:t>
            </a:r>
            <a:r>
              <a:rPr lang="zh-CN" altLang="en-US" sz="2900" dirty="0">
                <a:latin typeface="楷体_GB2312" pitchFamily="49" charset="-122"/>
                <a:ea typeface="楷体_GB2312" pitchFamily="49" charset="-122"/>
              </a:rPr>
              <a:t>）参与者职责</a:t>
            </a:r>
          </a:p>
          <a:p>
            <a:pPr>
              <a:lnSpc>
                <a:spcPct val="100000"/>
              </a:lnSpc>
              <a:buFont typeface="Wingdings" pitchFamily="2" charset="2"/>
              <a:buNone/>
            </a:pPr>
            <a:r>
              <a:rPr lang="zh-CN" altLang="en-US" sz="2900" dirty="0">
                <a:latin typeface="楷体_GB2312" pitchFamily="49" charset="-122"/>
                <a:ea typeface="楷体_GB2312" pitchFamily="49" charset="-122"/>
              </a:rPr>
              <a:t>涉及到四个角色，它们分别是；</a:t>
            </a:r>
          </a:p>
          <a:p>
            <a:pPr>
              <a:lnSpc>
                <a:spcPct val="100000"/>
              </a:lnSpc>
            </a:pPr>
            <a:r>
              <a:rPr lang="zh-CN" altLang="en-US" sz="2900" dirty="0">
                <a:latin typeface="楷体_GB2312" pitchFamily="49" charset="-122"/>
                <a:ea typeface="楷体_GB2312" pitchFamily="49" charset="-122"/>
              </a:rPr>
              <a:t>抽象建造者（</a:t>
            </a:r>
            <a:r>
              <a:rPr lang="en-US" altLang="zh-CN" sz="2900" dirty="0">
                <a:latin typeface="楷体_GB2312" pitchFamily="49" charset="-122"/>
                <a:ea typeface="楷体_GB2312" pitchFamily="49" charset="-122"/>
              </a:rPr>
              <a:t>Builder</a:t>
            </a:r>
            <a:r>
              <a:rPr lang="zh-CN" altLang="en-US" sz="2900" dirty="0">
                <a:latin typeface="楷体_GB2312" pitchFamily="49" charset="-122"/>
                <a:ea typeface="楷体_GB2312" pitchFamily="49" charset="-122"/>
              </a:rPr>
              <a:t>） </a:t>
            </a:r>
            <a:r>
              <a:rPr lang="en-US" altLang="zh-CN" sz="2900" dirty="0">
                <a:latin typeface="楷体_GB2312" pitchFamily="49" charset="-122"/>
                <a:ea typeface="楷体_GB2312" pitchFamily="49" charset="-122"/>
              </a:rPr>
              <a:t>(</a:t>
            </a:r>
            <a:r>
              <a:rPr lang="zh-CN" altLang="en-US" sz="2900" dirty="0">
                <a:latin typeface="楷体_GB2312" pitchFamily="49" charset="-122"/>
                <a:ea typeface="楷体_GB2312" pitchFamily="49" charset="-122"/>
              </a:rPr>
              <a:t>诸神的抽象接口</a:t>
            </a:r>
            <a:r>
              <a:rPr lang="en-US" altLang="zh-CN" sz="2900" dirty="0">
                <a:latin typeface="楷体_GB2312" pitchFamily="49" charset="-122"/>
                <a:ea typeface="楷体_GB2312" pitchFamily="49" charset="-122"/>
              </a:rPr>
              <a:t>) </a:t>
            </a:r>
            <a:r>
              <a:rPr lang="zh-CN" altLang="en-US" sz="2900" dirty="0">
                <a:latin typeface="楷体_GB2312" pitchFamily="49" charset="-122"/>
                <a:ea typeface="楷体_GB2312" pitchFamily="49" charset="-122"/>
              </a:rPr>
              <a:t>：指明产生产品对象的各部分的抽象接口。以规范产品对象的各个组成成分的建造。一般而言，此接口独立于应用程序的具体逻辑。</a:t>
            </a:r>
          </a:p>
          <a:p>
            <a:pPr>
              <a:lnSpc>
                <a:spcPct val="100000"/>
              </a:lnSpc>
              <a:buFont typeface="Wingdings" pitchFamily="2" charset="2"/>
              <a:buNone/>
            </a:pPr>
            <a:r>
              <a:rPr lang="zh-CN" altLang="en-US" sz="2900" dirty="0">
                <a:latin typeface="楷体_GB2312" pitchFamily="49" charset="-122"/>
                <a:ea typeface="楷体_GB2312" pitchFamily="49" charset="-122"/>
              </a:rPr>
              <a:t>这个接口要求两种方法：</a:t>
            </a:r>
          </a:p>
          <a:p>
            <a:pPr>
              <a:lnSpc>
                <a:spcPct val="100000"/>
              </a:lnSpc>
              <a:buFont typeface="Wingdings" pitchFamily="2" charset="2"/>
              <a:buChar char="Ø"/>
            </a:pPr>
            <a:r>
              <a:rPr lang="zh-CN" altLang="en-US" sz="2900" dirty="0">
                <a:latin typeface="楷体_GB2312" pitchFamily="49" charset="-122"/>
                <a:ea typeface="楷体_GB2312" pitchFamily="49" charset="-122"/>
              </a:rPr>
              <a:t>建造方法，如本例</a:t>
            </a:r>
            <a:r>
              <a:rPr lang="en-US" altLang="zh-CN" sz="2900" dirty="0"/>
              <a:t>buildPart1 ( )</a:t>
            </a:r>
            <a:r>
              <a:rPr lang="zh-CN" altLang="en-US" sz="2900" dirty="0">
                <a:latin typeface="楷体_GB2312" pitchFamily="49" charset="-122"/>
                <a:ea typeface="楷体_GB2312" pitchFamily="49" charset="-122"/>
              </a:rPr>
              <a:t>和</a:t>
            </a:r>
            <a:r>
              <a:rPr lang="en-US" altLang="zh-CN" sz="2900" dirty="0"/>
              <a:t>buildPart2 ( )</a:t>
            </a:r>
            <a:r>
              <a:rPr lang="zh-CN" altLang="en-US" sz="2900" dirty="0"/>
              <a:t>，</a:t>
            </a:r>
            <a:r>
              <a:rPr lang="zh-CN" altLang="en-US" sz="2900" dirty="0">
                <a:latin typeface="楷体_GB2312" pitchFamily="49" charset="-122"/>
                <a:ea typeface="楷体_GB2312" pitchFamily="49" charset="-122"/>
              </a:rPr>
              <a:t>产品所包含的零件数目与建造方法的数目相符。</a:t>
            </a:r>
          </a:p>
          <a:p>
            <a:pPr>
              <a:lnSpc>
                <a:spcPct val="100000"/>
              </a:lnSpc>
              <a:buFont typeface="Wingdings" pitchFamily="2" charset="2"/>
              <a:buChar char="Ø"/>
            </a:pPr>
            <a:r>
              <a:rPr lang="zh-CN" altLang="en-US" sz="2900" dirty="0">
                <a:latin typeface="楷体_GB2312" pitchFamily="49" charset="-122"/>
                <a:ea typeface="楷体_GB2312" pitchFamily="49" charset="-122"/>
              </a:rPr>
              <a:t>结果返还方法。本例</a:t>
            </a:r>
            <a:r>
              <a:rPr lang="en-US" altLang="zh-CN" sz="2900" dirty="0" err="1">
                <a:latin typeface="楷体_GB2312" pitchFamily="49" charset="-122"/>
                <a:ea typeface="楷体_GB2312" pitchFamily="49" charset="-122"/>
              </a:rPr>
              <a:t>RetrieveResult</a:t>
            </a:r>
            <a:r>
              <a:rPr lang="en-US" altLang="zh-CN" sz="2900" dirty="0">
                <a:latin typeface="楷体_GB2312" pitchFamily="49" charset="-122"/>
                <a:ea typeface="楷体_GB2312" pitchFamily="49" charset="-122"/>
              </a:rPr>
              <a:t>()</a:t>
            </a:r>
            <a:r>
              <a:rPr lang="zh-CN" altLang="en-US" sz="2900" dirty="0">
                <a:latin typeface="楷体_GB2312" pitchFamily="49" charset="-122"/>
                <a:ea typeface="楷体_GB2312" pitchFamily="49" charset="-122"/>
              </a:rPr>
              <a:t>。返回最终产品对象。</a:t>
            </a:r>
          </a:p>
        </p:txBody>
      </p:sp>
    </p:spTree>
    <p:extLst>
      <p:ext uri="{BB962C8B-B14F-4D97-AF65-F5344CB8AC3E}">
        <p14:creationId xmlns:p14="http://schemas.microsoft.com/office/powerpoint/2010/main" val="3060059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sp>
        <p:nvSpPr>
          <p:cNvPr id="654339" name="Rectangle 3"/>
          <p:cNvSpPr>
            <a:spLocks noGrp="1" noChangeArrowheads="1"/>
          </p:cNvSpPr>
          <p:nvPr>
            <p:ph type="body" idx="1"/>
          </p:nvPr>
        </p:nvSpPr>
        <p:spPr/>
        <p:txBody>
          <a:bodyPr/>
          <a:lstStyle/>
          <a:p>
            <a:pPr>
              <a:lnSpc>
                <a:spcPct val="100000"/>
              </a:lnSpc>
            </a:pPr>
            <a:r>
              <a:rPr lang="zh-CN" altLang="en-US" sz="2900">
                <a:latin typeface="楷体_GB2312" pitchFamily="49" charset="-122"/>
                <a:ea typeface="楷体_GB2312" pitchFamily="49" charset="-122"/>
              </a:rPr>
              <a:t>具体建造者角色（ </a:t>
            </a:r>
            <a:r>
              <a:rPr lang="en-US" altLang="zh-CN" sz="2900">
                <a:latin typeface="楷体_GB2312" pitchFamily="49" charset="-122"/>
                <a:ea typeface="楷体_GB2312" pitchFamily="49" charset="-122"/>
              </a:rPr>
              <a:t>ConcreteBuilder</a:t>
            </a:r>
            <a:r>
              <a:rPr lang="zh-CN" altLang="en-US" sz="2900">
                <a:latin typeface="楷体_GB2312" pitchFamily="49" charset="-122"/>
                <a:ea typeface="楷体_GB2312" pitchFamily="49" charset="-122"/>
              </a:rPr>
              <a:t>）</a:t>
            </a:r>
            <a:r>
              <a:rPr lang="en-US" altLang="zh-CN" sz="2900">
                <a:latin typeface="楷体_GB2312" pitchFamily="49" charset="-122"/>
                <a:ea typeface="楷体_GB2312" pitchFamily="49" charset="-122"/>
              </a:rPr>
              <a:t>(</a:t>
            </a:r>
            <a:r>
              <a:rPr lang="zh-CN" altLang="en-US" sz="2900">
                <a:latin typeface="楷体_GB2312" pitchFamily="49" charset="-122"/>
                <a:ea typeface="楷体_GB2312" pitchFamily="49" charset="-122"/>
              </a:rPr>
              <a:t>诸神</a:t>
            </a:r>
            <a:r>
              <a:rPr lang="en-US" altLang="zh-CN" sz="2900">
                <a:latin typeface="楷体_GB2312" pitchFamily="49" charset="-122"/>
                <a:ea typeface="楷体_GB2312" pitchFamily="49" charset="-122"/>
              </a:rPr>
              <a:t>)</a:t>
            </a:r>
            <a:r>
              <a:rPr lang="zh-CN" altLang="en-US" sz="2900">
                <a:latin typeface="楷体_GB2312" pitchFamily="49" charset="-122"/>
                <a:ea typeface="楷体_GB2312" pitchFamily="49" charset="-122"/>
              </a:rPr>
              <a:t>：模式中直接创建产品对象的角色。 </a:t>
            </a:r>
          </a:p>
          <a:p>
            <a:pPr algn="just">
              <a:lnSpc>
                <a:spcPct val="100000"/>
              </a:lnSpc>
              <a:buClr>
                <a:srgbClr val="FF3300"/>
              </a:buClr>
              <a:buFont typeface="Wingdings" pitchFamily="2" charset="2"/>
              <a:buNone/>
            </a:pPr>
            <a:r>
              <a:rPr lang="zh-CN" altLang="en-US" sz="2900">
                <a:latin typeface="楷体_GB2312" pitchFamily="49" charset="-122"/>
                <a:ea typeface="楷体_GB2312" pitchFamily="49" charset="-122"/>
              </a:rPr>
              <a:t>与应用程序紧密相关的一些类，在应用程序调用下创建产品的实例。要完成的任务： </a:t>
            </a:r>
          </a:p>
          <a:p>
            <a:pPr algn="just">
              <a:lnSpc>
                <a:spcPct val="100000"/>
              </a:lnSpc>
              <a:buFont typeface="Wingdings" pitchFamily="2" charset="2"/>
              <a:buChar char="Ø"/>
            </a:pPr>
            <a:r>
              <a:rPr lang="zh-CN" altLang="en-US" sz="2900">
                <a:latin typeface="楷体_GB2312" pitchFamily="49" charset="-122"/>
                <a:ea typeface="楷体_GB2312" pitchFamily="49" charset="-122"/>
              </a:rPr>
              <a:t>实现抽象建造者 所声明的接口，给出一步一步地完成创建产品实例的操作。</a:t>
            </a:r>
          </a:p>
          <a:p>
            <a:pPr algn="just">
              <a:lnSpc>
                <a:spcPct val="100000"/>
              </a:lnSpc>
              <a:buFont typeface="Wingdings" pitchFamily="2" charset="2"/>
              <a:buChar char="Ø"/>
            </a:pPr>
            <a:r>
              <a:rPr lang="zh-CN" altLang="en-US" sz="2900">
                <a:latin typeface="楷体_GB2312" pitchFamily="49" charset="-122"/>
                <a:ea typeface="楷体_GB2312" pitchFamily="49" charset="-122"/>
              </a:rPr>
              <a:t>在建造过程完成后，提供产品的实例 。</a:t>
            </a:r>
          </a:p>
          <a:p>
            <a:pPr algn="just">
              <a:lnSpc>
                <a:spcPct val="100000"/>
              </a:lnSpc>
              <a:buClr>
                <a:srgbClr val="FF3300"/>
              </a:buClr>
              <a:buFont typeface="Wingdings" pitchFamily="2" charset="2"/>
              <a:buNone/>
            </a:pPr>
            <a:endParaRPr lang="zh-CN" altLang="en-US" sz="2900">
              <a:latin typeface="楷体_GB2312" pitchFamily="49" charset="-122"/>
              <a:ea typeface="楷体_GB2312" pitchFamily="49" charset="-122"/>
            </a:endParaRPr>
          </a:p>
          <a:p>
            <a:pPr algn="just">
              <a:lnSpc>
                <a:spcPct val="100000"/>
              </a:lnSpc>
              <a:buClr>
                <a:srgbClr val="FF3300"/>
              </a:buClr>
              <a:buFont typeface="Wingdings" pitchFamily="2" charset="2"/>
              <a:buNone/>
            </a:pPr>
            <a:r>
              <a:rPr lang="zh-CN" altLang="en-US" sz="2400">
                <a:solidFill>
                  <a:srgbClr val="48F50B"/>
                </a:solidFill>
                <a:latin typeface="楷体_GB2312" pitchFamily="49" charset="-122"/>
                <a:ea typeface="楷体_GB2312" pitchFamily="49" charset="-122"/>
              </a:rPr>
              <a:t>具体建造者角色是做具体建造工作的，但不为客户端所知。</a:t>
            </a:r>
          </a:p>
        </p:txBody>
      </p:sp>
    </p:spTree>
    <p:extLst>
      <p:ext uri="{BB962C8B-B14F-4D97-AF65-F5344CB8AC3E}">
        <p14:creationId xmlns:p14="http://schemas.microsoft.com/office/powerpoint/2010/main" val="3481567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sp>
        <p:nvSpPr>
          <p:cNvPr id="655363" name="Rectangle 3"/>
          <p:cNvSpPr>
            <a:spLocks noGrp="1" noChangeArrowheads="1"/>
          </p:cNvSpPr>
          <p:nvPr>
            <p:ph type="body" idx="1"/>
          </p:nvPr>
        </p:nvSpPr>
        <p:spPr/>
        <p:txBody>
          <a:bodyPr/>
          <a:lstStyle/>
          <a:p>
            <a:pPr algn="just">
              <a:lnSpc>
                <a:spcPct val="100000"/>
              </a:lnSpc>
              <a:buClr>
                <a:srgbClr val="FF3300"/>
              </a:buClr>
            </a:pPr>
            <a:r>
              <a:rPr lang="zh-CN" altLang="en-US" sz="3300" dirty="0">
                <a:latin typeface="楷体_GB2312" pitchFamily="49" charset="-122"/>
                <a:ea typeface="楷体_GB2312" pitchFamily="49" charset="-122"/>
              </a:rPr>
              <a:t>指导者（</a:t>
            </a:r>
            <a:r>
              <a:rPr lang="en-US" altLang="zh-CN" sz="3300" dirty="0">
                <a:latin typeface="楷体_GB2312" pitchFamily="49" charset="-122"/>
                <a:ea typeface="楷体_GB2312" pitchFamily="49" charset="-122"/>
              </a:rPr>
              <a:t>Director</a:t>
            </a:r>
            <a:r>
              <a:rPr lang="zh-CN" altLang="en-US" sz="3300" dirty="0">
                <a:latin typeface="楷体_GB2312" pitchFamily="49" charset="-122"/>
                <a:ea typeface="楷体_GB2312" pitchFamily="49" charset="-122"/>
              </a:rPr>
              <a:t>）角色</a:t>
            </a:r>
            <a:r>
              <a:rPr lang="en-US" altLang="zh-CN" sz="3300" dirty="0">
                <a:latin typeface="楷体_GB2312" pitchFamily="49" charset="-122"/>
                <a:ea typeface="楷体_GB2312" pitchFamily="49" charset="-122"/>
              </a:rPr>
              <a:t>(</a:t>
            </a:r>
            <a:r>
              <a:rPr lang="zh-CN" altLang="en-US" sz="3300" dirty="0">
                <a:latin typeface="楷体_GB2312" pitchFamily="49" charset="-122"/>
                <a:ea typeface="楷体_GB2312" pitchFamily="49" charset="-122"/>
              </a:rPr>
              <a:t>女娲</a:t>
            </a:r>
            <a:r>
              <a:rPr lang="en-US" altLang="zh-CN" sz="3300" dirty="0">
                <a:latin typeface="楷体_GB2312" pitchFamily="49" charset="-122"/>
                <a:ea typeface="楷体_GB2312" pitchFamily="49" charset="-122"/>
              </a:rPr>
              <a:t>)</a:t>
            </a:r>
            <a:r>
              <a:rPr lang="zh-CN" altLang="en-US" sz="3300" dirty="0">
                <a:latin typeface="楷体_GB2312" pitchFamily="49" charset="-122"/>
                <a:ea typeface="楷体_GB2312" pitchFamily="49" charset="-122"/>
              </a:rPr>
              <a:t>：调用具体建造者角色以创建产品对象。</a:t>
            </a:r>
            <a:endParaRPr lang="zh-CN" altLang="en-US" sz="2900" b="1" dirty="0">
              <a:solidFill>
                <a:srgbClr val="48F50B"/>
              </a:solidFill>
              <a:latin typeface="宋体" pitchFamily="2" charset="-122"/>
            </a:endParaRPr>
          </a:p>
          <a:p>
            <a:pPr algn="just">
              <a:lnSpc>
                <a:spcPct val="100000"/>
              </a:lnSpc>
              <a:buClr>
                <a:srgbClr val="FF3300"/>
              </a:buClr>
              <a:buFont typeface="Wingdings" pitchFamily="2" charset="2"/>
              <a:buNone/>
            </a:pPr>
            <a:r>
              <a:rPr lang="zh-CN" altLang="en-US" sz="2900" b="1" dirty="0">
                <a:solidFill>
                  <a:srgbClr val="48F50B"/>
                </a:solidFill>
                <a:latin typeface="宋体" pitchFamily="2" charset="-122"/>
              </a:rPr>
              <a:t>没有产品类的具体知识。</a:t>
            </a:r>
          </a:p>
          <a:p>
            <a:pPr algn="just">
              <a:lnSpc>
                <a:spcPct val="100000"/>
              </a:lnSpc>
              <a:buClr>
                <a:srgbClr val="FF3300"/>
              </a:buClr>
              <a:buFont typeface="Wingdings" pitchFamily="2" charset="2"/>
              <a:buNone/>
            </a:pPr>
            <a:r>
              <a:rPr lang="zh-CN" altLang="en-US" sz="2900" b="1" dirty="0">
                <a:solidFill>
                  <a:srgbClr val="48F50B"/>
                </a:solidFill>
                <a:latin typeface="楷体_GB2312" pitchFamily="49" charset="-122"/>
              </a:rPr>
              <a:t>是与客户端打交道的角色。</a:t>
            </a:r>
          </a:p>
          <a:p>
            <a:pPr algn="just">
              <a:lnSpc>
                <a:spcPct val="100000"/>
              </a:lnSpc>
              <a:buClr>
                <a:srgbClr val="FF3300"/>
              </a:buClr>
              <a:buFont typeface="Wingdings" pitchFamily="2" charset="2"/>
              <a:buNone/>
            </a:pPr>
            <a:r>
              <a:rPr lang="zh-CN" altLang="en-US" sz="2900" b="1" dirty="0">
                <a:solidFill>
                  <a:srgbClr val="48F50B"/>
                </a:solidFill>
                <a:latin typeface="楷体_GB2312" pitchFamily="49" charset="-122"/>
              </a:rPr>
              <a:t>将客户端创建产品的请求划分为对各个零件的建造请求，再将</a:t>
            </a:r>
            <a:r>
              <a:rPr lang="zh-CN" altLang="en-US" sz="2900" b="1" dirty="0" smtClean="0">
                <a:solidFill>
                  <a:srgbClr val="48F50B"/>
                </a:solidFill>
                <a:latin typeface="楷体_GB2312" pitchFamily="49" charset="-122"/>
              </a:rPr>
              <a:t>这些请求</a:t>
            </a:r>
            <a:r>
              <a:rPr lang="zh-CN" altLang="en-US" sz="2900" b="1" dirty="0">
                <a:solidFill>
                  <a:srgbClr val="48F50B"/>
                </a:solidFill>
                <a:latin typeface="楷体_GB2312" pitchFamily="49" charset="-122"/>
              </a:rPr>
              <a:t>委派给具体建造者角色。</a:t>
            </a:r>
          </a:p>
          <a:p>
            <a:pPr algn="just">
              <a:lnSpc>
                <a:spcPct val="100000"/>
              </a:lnSpc>
              <a:buClr>
                <a:srgbClr val="FF3300"/>
              </a:buClr>
            </a:pPr>
            <a:r>
              <a:rPr lang="zh-CN" altLang="en-US" sz="3300" dirty="0">
                <a:latin typeface="楷体_GB2312" pitchFamily="49" charset="-122"/>
                <a:ea typeface="楷体_GB2312" pitchFamily="49" charset="-122"/>
              </a:rPr>
              <a:t>产品（</a:t>
            </a:r>
            <a:r>
              <a:rPr lang="en-US" altLang="zh-CN" sz="3300" dirty="0">
                <a:latin typeface="楷体_GB2312" pitchFamily="49" charset="-122"/>
                <a:ea typeface="楷体_GB2312" pitchFamily="49" charset="-122"/>
              </a:rPr>
              <a:t>Product</a:t>
            </a:r>
            <a:r>
              <a:rPr lang="zh-CN" altLang="en-US" sz="3300" dirty="0">
                <a:latin typeface="楷体_GB2312" pitchFamily="49" charset="-122"/>
                <a:ea typeface="楷体_GB2312" pitchFamily="49" charset="-122"/>
              </a:rPr>
              <a:t>）角色：建造中的复杂对象。一个系统中会有多于一个的不相关联的（并不一定有共同的接口）产品类。</a:t>
            </a:r>
          </a:p>
        </p:txBody>
      </p:sp>
    </p:spTree>
    <p:extLst>
      <p:ext uri="{BB962C8B-B14F-4D97-AF65-F5344CB8AC3E}">
        <p14:creationId xmlns:p14="http://schemas.microsoft.com/office/powerpoint/2010/main" val="4270849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sp>
        <p:nvSpPr>
          <p:cNvPr id="656387" name="Rectangle 3"/>
          <p:cNvSpPr>
            <a:spLocks noGrp="1" noChangeArrowheads="1"/>
          </p:cNvSpPr>
          <p:nvPr>
            <p:ph type="body" idx="1"/>
          </p:nvPr>
        </p:nvSpPr>
        <p:spPr>
          <a:xfrm>
            <a:off x="625068" y="2781944"/>
            <a:ext cx="10954566" cy="2377038"/>
          </a:xfrm>
        </p:spPr>
        <p:txBody>
          <a:bodyPr/>
          <a:lstStyle/>
          <a:p>
            <a:r>
              <a:rPr lang="zh-CN" altLang="en-US" sz="2400" dirty="0">
                <a:latin typeface="楷体_GB2312" pitchFamily="49" charset="-122"/>
                <a:ea typeface="楷体_GB2312" pitchFamily="49" charset="-122"/>
              </a:rPr>
              <a:t>一般来说，每有一个产品类，就有相应的具体建造者类。这些产品应当有一样数目的零件，而每有一个零件就相应地在所有的建造者角色里有一个建造方法。</a:t>
            </a:r>
          </a:p>
        </p:txBody>
      </p:sp>
    </p:spTree>
    <p:extLst>
      <p:ext uri="{BB962C8B-B14F-4D97-AF65-F5344CB8AC3E}">
        <p14:creationId xmlns:p14="http://schemas.microsoft.com/office/powerpoint/2010/main" val="1126323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911115" y="609741"/>
            <a:ext cx="10785056" cy="53352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sp>
        <p:nvSpPr>
          <p:cNvPr id="138243" name="Rectangle 3"/>
          <p:cNvSpPr>
            <a:spLocks noGrp="1" noChangeArrowheads="1"/>
          </p:cNvSpPr>
          <p:nvPr>
            <p:ph type="body" idx="1"/>
          </p:nvPr>
        </p:nvSpPr>
        <p:spPr>
          <a:xfrm>
            <a:off x="527600" y="1629153"/>
            <a:ext cx="11149502" cy="4696912"/>
          </a:xfrm>
        </p:spPr>
        <p:txBody>
          <a:bodyPr/>
          <a:lstStyle/>
          <a:p>
            <a:pPr algn="just">
              <a:buFont typeface="Wingdings" pitchFamily="2" charset="2"/>
              <a:buNone/>
            </a:pPr>
            <a:r>
              <a:rPr lang="zh-CN" altLang="en-US">
                <a:latin typeface="楷体_GB2312" pitchFamily="49" charset="-122"/>
                <a:ea typeface="楷体_GB2312" pitchFamily="49" charset="-122"/>
              </a:rPr>
              <a:t>（</a:t>
            </a:r>
            <a:r>
              <a:rPr lang="en-US" altLang="zh-CN">
                <a:latin typeface="楷体_GB2312" pitchFamily="49" charset="-122"/>
                <a:ea typeface="楷体_GB2312" pitchFamily="49" charset="-122"/>
              </a:rPr>
              <a:t>4</a:t>
            </a:r>
            <a:r>
              <a:rPr lang="zh-CN" altLang="en-US">
                <a:latin typeface="楷体_GB2312" pitchFamily="49" charset="-122"/>
                <a:ea typeface="楷体_GB2312" pitchFamily="49" charset="-122"/>
              </a:rPr>
              <a:t>）协作</a:t>
            </a:r>
          </a:p>
          <a:p>
            <a:pPr algn="just">
              <a:buFont typeface="Wingdings" pitchFamily="2" charset="2"/>
              <a:buNone/>
            </a:pPr>
            <a:r>
              <a:rPr lang="zh-CN" altLang="en-US">
                <a:latin typeface="楷体_GB2312" pitchFamily="49" charset="-122"/>
                <a:ea typeface="楷体_GB2312" pitchFamily="49" charset="-122"/>
              </a:rPr>
              <a:t>    </a:t>
            </a:r>
            <a:r>
              <a:rPr lang="en-US" altLang="zh-CN">
                <a:latin typeface="Courier New"/>
                <a:ea typeface="楷体_GB2312" pitchFamily="49" charset="-122"/>
              </a:rPr>
              <a:t>·</a:t>
            </a:r>
            <a:r>
              <a:rPr lang="en-US" altLang="zh-CN">
                <a:latin typeface="楷体_GB2312" pitchFamily="49" charset="-122"/>
                <a:ea typeface="楷体_GB2312" pitchFamily="49" charset="-122"/>
              </a:rPr>
              <a:t>Client</a:t>
            </a:r>
            <a:r>
              <a:rPr lang="zh-CN" altLang="en-US">
                <a:latin typeface="楷体_GB2312" pitchFamily="49" charset="-122"/>
                <a:ea typeface="楷体_GB2312" pitchFamily="49" charset="-122"/>
              </a:rPr>
              <a:t>产生</a:t>
            </a:r>
            <a:r>
              <a:rPr lang="en-US" altLang="zh-CN">
                <a:latin typeface="楷体_GB2312" pitchFamily="49" charset="-122"/>
                <a:ea typeface="楷体_GB2312" pitchFamily="49" charset="-122"/>
              </a:rPr>
              <a:t>Director</a:t>
            </a:r>
            <a:r>
              <a:rPr lang="zh-CN" altLang="en-US">
                <a:latin typeface="楷体_GB2312" pitchFamily="49" charset="-122"/>
                <a:ea typeface="楷体_GB2312" pitchFamily="49" charset="-122"/>
              </a:rPr>
              <a:t>对象，用想要的</a:t>
            </a:r>
            <a:r>
              <a:rPr lang="en-US" altLang="zh-CN">
                <a:latin typeface="楷体_GB2312" pitchFamily="49" charset="-122"/>
                <a:ea typeface="楷体_GB2312" pitchFamily="49" charset="-122"/>
              </a:rPr>
              <a:t>Builder</a:t>
            </a:r>
            <a:r>
              <a:rPr lang="zh-CN" altLang="en-US">
                <a:latin typeface="楷体_GB2312" pitchFamily="49" charset="-122"/>
                <a:ea typeface="楷体_GB2312" pitchFamily="49" charset="-122"/>
              </a:rPr>
              <a:t>对象配置它。</a:t>
            </a:r>
          </a:p>
          <a:p>
            <a:pPr algn="just">
              <a:buFont typeface="Wingdings" pitchFamily="2" charset="2"/>
              <a:buNone/>
            </a:pPr>
            <a:r>
              <a:rPr lang="zh-CN" altLang="en-US">
                <a:latin typeface="楷体_GB2312" pitchFamily="49" charset="-122"/>
                <a:ea typeface="楷体_GB2312" pitchFamily="49" charset="-122"/>
              </a:rPr>
              <a:t>    </a:t>
            </a:r>
            <a:r>
              <a:rPr lang="en-US" altLang="zh-CN">
                <a:latin typeface="Courier New"/>
                <a:ea typeface="楷体_GB2312" pitchFamily="49" charset="-122"/>
              </a:rPr>
              <a:t>·</a:t>
            </a:r>
            <a:r>
              <a:rPr lang="en-US" altLang="zh-CN">
                <a:latin typeface="楷体_GB2312" pitchFamily="49" charset="-122"/>
                <a:ea typeface="楷体_GB2312" pitchFamily="49" charset="-122"/>
              </a:rPr>
              <a:t>Director</a:t>
            </a:r>
            <a:r>
              <a:rPr lang="zh-CN" altLang="en-US">
                <a:latin typeface="楷体_GB2312" pitchFamily="49" charset="-122"/>
                <a:ea typeface="楷体_GB2312" pitchFamily="49" charset="-122"/>
              </a:rPr>
              <a:t>在凡要建造产品的某一部分的时候都通知</a:t>
            </a:r>
            <a:r>
              <a:rPr lang="en-US" altLang="zh-CN">
                <a:latin typeface="楷体_GB2312" pitchFamily="49" charset="-122"/>
                <a:ea typeface="楷体_GB2312" pitchFamily="49" charset="-122"/>
              </a:rPr>
              <a:t>Builder</a:t>
            </a:r>
          </a:p>
          <a:p>
            <a:pPr algn="just">
              <a:buFont typeface="Wingdings" pitchFamily="2" charset="2"/>
              <a:buNone/>
            </a:pPr>
            <a:r>
              <a:rPr lang="en-US" altLang="zh-CN">
                <a:latin typeface="楷体_GB2312" pitchFamily="49" charset="-122"/>
                <a:ea typeface="楷体_GB2312" pitchFamily="49" charset="-122"/>
              </a:rPr>
              <a:t>    </a:t>
            </a:r>
            <a:r>
              <a:rPr lang="en-US" altLang="zh-CN">
                <a:latin typeface="Courier New"/>
                <a:ea typeface="楷体_GB2312" pitchFamily="49" charset="-122"/>
              </a:rPr>
              <a:t>·</a:t>
            </a:r>
            <a:r>
              <a:rPr lang="en-US" altLang="zh-CN">
                <a:latin typeface="楷体_GB2312" pitchFamily="49" charset="-122"/>
                <a:ea typeface="楷体_GB2312" pitchFamily="49" charset="-122"/>
              </a:rPr>
              <a:t>Builder</a:t>
            </a:r>
            <a:r>
              <a:rPr lang="zh-CN" altLang="en-US">
                <a:latin typeface="楷体_GB2312" pitchFamily="49" charset="-122"/>
                <a:ea typeface="楷体_GB2312" pitchFamily="49" charset="-122"/>
              </a:rPr>
              <a:t>处理从</a:t>
            </a:r>
            <a:r>
              <a:rPr lang="en-US" altLang="zh-CN">
                <a:latin typeface="楷体_GB2312" pitchFamily="49" charset="-122"/>
                <a:ea typeface="楷体_GB2312" pitchFamily="49" charset="-122"/>
              </a:rPr>
              <a:t>Director</a:t>
            </a:r>
            <a:r>
              <a:rPr lang="zh-CN" altLang="en-US">
                <a:latin typeface="楷体_GB2312" pitchFamily="49" charset="-122"/>
                <a:ea typeface="楷体_GB2312" pitchFamily="49" charset="-122"/>
              </a:rPr>
              <a:t>来的请求，将要建造的这一部分加入到产品中去。</a:t>
            </a:r>
          </a:p>
          <a:p>
            <a:pPr algn="just">
              <a:buFont typeface="Wingdings" pitchFamily="2" charset="2"/>
              <a:buNone/>
            </a:pPr>
            <a:r>
              <a:rPr lang="zh-CN" altLang="en-US">
                <a:latin typeface="楷体_GB2312" pitchFamily="49" charset="-122"/>
                <a:ea typeface="楷体_GB2312" pitchFamily="49" charset="-122"/>
              </a:rPr>
              <a:t>    </a:t>
            </a:r>
            <a:r>
              <a:rPr lang="en-US" altLang="zh-CN">
                <a:latin typeface="Courier New"/>
                <a:ea typeface="楷体_GB2312" pitchFamily="49" charset="-122"/>
              </a:rPr>
              <a:t>·</a:t>
            </a:r>
            <a:r>
              <a:rPr lang="en-US" altLang="zh-CN">
                <a:latin typeface="楷体_GB2312" pitchFamily="49" charset="-122"/>
                <a:ea typeface="楷体_GB2312" pitchFamily="49" charset="-122"/>
              </a:rPr>
              <a:t>Client</a:t>
            </a:r>
            <a:r>
              <a:rPr lang="zh-CN" altLang="en-US">
                <a:latin typeface="楷体_GB2312" pitchFamily="49" charset="-122"/>
                <a:ea typeface="楷体_GB2312" pitchFamily="49" charset="-122"/>
              </a:rPr>
              <a:t>从</a:t>
            </a:r>
            <a:r>
              <a:rPr lang="en-US" altLang="zh-CN">
                <a:latin typeface="楷体_GB2312" pitchFamily="49" charset="-122"/>
                <a:ea typeface="楷体_GB2312" pitchFamily="49" charset="-122"/>
              </a:rPr>
              <a:t>Builder</a:t>
            </a:r>
            <a:r>
              <a:rPr lang="zh-CN" altLang="en-US">
                <a:latin typeface="楷体_GB2312" pitchFamily="49" charset="-122"/>
                <a:ea typeface="楷体_GB2312" pitchFamily="49" charset="-122"/>
              </a:rPr>
              <a:t>回溯产品。</a:t>
            </a:r>
            <a:endParaRPr lang="zh-CN" altLang="en-US" sz="4800">
              <a:latin typeface="楷体_GB2312" pitchFamily="49" charset="-122"/>
              <a:ea typeface="楷体_GB2312" pitchFamily="49" charset="-122"/>
            </a:endParaRPr>
          </a:p>
        </p:txBody>
      </p:sp>
    </p:spTree>
    <p:extLst>
      <p:ext uri="{BB962C8B-B14F-4D97-AF65-F5344CB8AC3E}">
        <p14:creationId xmlns:p14="http://schemas.microsoft.com/office/powerpoint/2010/main" val="960788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701750" y="261442"/>
            <a:ext cx="10785056" cy="732007"/>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sp>
        <p:nvSpPr>
          <p:cNvPr id="660483" name="Rectangle 3"/>
          <p:cNvSpPr>
            <a:spLocks noGrp="1" noChangeArrowheads="1"/>
          </p:cNvSpPr>
          <p:nvPr>
            <p:ph type="body" idx="1"/>
          </p:nvPr>
        </p:nvSpPr>
        <p:spPr>
          <a:xfrm>
            <a:off x="845766" y="1125538"/>
            <a:ext cx="10373995" cy="5328884"/>
          </a:xfrm>
        </p:spPr>
        <p:txBody>
          <a:bodyPr/>
          <a:lstStyle/>
          <a:p>
            <a:pPr algn="just">
              <a:lnSpc>
                <a:spcPct val="100000"/>
              </a:lnSpc>
              <a:buFont typeface="Wingdings" pitchFamily="2" charset="2"/>
              <a:buNone/>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）使用条件</a:t>
            </a:r>
          </a:p>
          <a:p>
            <a:pPr algn="just">
              <a:lnSpc>
                <a:spcPct val="100000"/>
              </a:lnSpc>
            </a:pPr>
            <a:r>
              <a:rPr lang="zh-CN" altLang="en-US" sz="2400" dirty="0">
                <a:latin typeface="楷体_GB2312" pitchFamily="49" charset="-122"/>
                <a:ea typeface="楷体_GB2312" pitchFamily="49" charset="-122"/>
              </a:rPr>
              <a:t>产品对象有复杂的内部结构。</a:t>
            </a:r>
          </a:p>
          <a:p>
            <a:pPr>
              <a:lnSpc>
                <a:spcPct val="100000"/>
              </a:lnSpc>
            </a:pPr>
            <a:r>
              <a:rPr lang="zh-CN" altLang="en-US" sz="2400" dirty="0">
                <a:latin typeface="楷体_GB2312" pitchFamily="49" charset="-122"/>
                <a:ea typeface="楷体_GB2312" pitchFamily="49" charset="-122"/>
              </a:rPr>
              <a:t>产品对象的属性相互依赖。一个属性必须在另一属性被赋值之后才可以被赋值。</a:t>
            </a:r>
          </a:p>
          <a:p>
            <a:pPr>
              <a:lnSpc>
                <a:spcPct val="100000"/>
              </a:lnSpc>
            </a:pPr>
            <a:r>
              <a:rPr lang="zh-CN" altLang="en-US" sz="2400" dirty="0">
                <a:latin typeface="楷体_GB2312" pitchFamily="49" charset="-122"/>
                <a:ea typeface="楷体_GB2312" pitchFamily="49" charset="-122"/>
              </a:rPr>
              <a:t>在对象创建过程中用到创建过程中不易得到的系统中其他对象。</a:t>
            </a:r>
          </a:p>
          <a:p>
            <a:pPr>
              <a:lnSpc>
                <a:spcPct val="100000"/>
              </a:lnSpc>
            </a:pPr>
            <a:r>
              <a:rPr lang="zh-CN" altLang="en-US" sz="2400" dirty="0">
                <a:latin typeface="楷体_GB2312" pitchFamily="49" charset="-122"/>
                <a:ea typeface="楷体_GB2312" pitchFamily="49" charset="-122"/>
              </a:rPr>
              <a:t>在产品的属性没有确定之前，产品对象不能使用。产品对象的实例化，属性赋值和使用是分步骤进行的。</a:t>
            </a:r>
          </a:p>
          <a:p>
            <a:pPr>
              <a:lnSpc>
                <a:spcPct val="100000"/>
              </a:lnSpc>
            </a:pPr>
            <a:r>
              <a:rPr lang="zh-CN" altLang="en-US" sz="2400" dirty="0">
                <a:latin typeface="楷体_GB2312" pitchFamily="49" charset="-122"/>
                <a:ea typeface="楷体_GB2312" pitchFamily="49" charset="-122"/>
              </a:rPr>
              <a:t>生成一个复杂对象的算法独立于建造对象和集成它们的部分。</a:t>
            </a:r>
          </a:p>
          <a:p>
            <a:pPr algn="just">
              <a:lnSpc>
                <a:spcPct val="100000"/>
              </a:lnSpc>
            </a:pPr>
            <a:r>
              <a:rPr lang="zh-CN" altLang="en-US" sz="2400" dirty="0">
                <a:latin typeface="楷体_GB2312" pitchFamily="49" charset="-122"/>
                <a:ea typeface="楷体_GB2312" pitchFamily="49" charset="-122"/>
              </a:rPr>
              <a:t>构造过程允许构造对象有不同的表示。</a:t>
            </a:r>
          </a:p>
        </p:txBody>
      </p:sp>
    </p:spTree>
    <p:extLst>
      <p:ext uri="{BB962C8B-B14F-4D97-AF65-F5344CB8AC3E}">
        <p14:creationId xmlns:p14="http://schemas.microsoft.com/office/powerpoint/2010/main" val="244862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sp>
        <p:nvSpPr>
          <p:cNvPr id="658435" name="AutoShape 3"/>
          <p:cNvSpPr>
            <a:spLocks noGrp="1" noChangeAspect="1" noChangeArrowheads="1"/>
          </p:cNvSpPr>
          <p:nvPr>
            <p:ph type="body" idx="1"/>
          </p:nvPr>
        </p:nvSpPr>
        <p:spPr>
          <a:xfrm>
            <a:off x="701750" y="1557586"/>
            <a:ext cx="10373995" cy="3744416"/>
          </a:xfrm>
        </p:spPr>
        <p:txBody>
          <a:bodyPr/>
          <a:lstStyle/>
          <a:p>
            <a:pPr>
              <a:lnSpc>
                <a:spcPct val="100000"/>
              </a:lnSpc>
              <a:buFont typeface="Wingdings" pitchFamily="2" charset="2"/>
              <a:buNone/>
            </a:pPr>
            <a:r>
              <a:rPr lang="zh-CN" altLang="en-US" sz="2900" b="1" dirty="0">
                <a:latin typeface="楷体_GB2312" pitchFamily="49" charset="-122"/>
                <a:ea typeface="楷体_GB2312" pitchFamily="49" charset="-122"/>
              </a:rPr>
              <a:t>后果</a:t>
            </a:r>
          </a:p>
          <a:p>
            <a:pPr lvl="2" algn="just">
              <a:buClr>
                <a:srgbClr val="FF3300"/>
              </a:buClr>
            </a:pPr>
            <a:r>
              <a:rPr lang="zh-CN" altLang="en-US" sz="2400" dirty="0">
                <a:latin typeface="楷体_GB2312" pitchFamily="49" charset="-122"/>
                <a:ea typeface="楷体_GB2312" pitchFamily="49" charset="-122"/>
              </a:rPr>
              <a:t>可以独立地改变产品的内部表示。</a:t>
            </a:r>
          </a:p>
          <a:p>
            <a:pPr lvl="2" algn="just">
              <a:buClr>
                <a:srgbClr val="FF3300"/>
              </a:buClr>
            </a:pPr>
            <a:r>
              <a:rPr lang="zh-CN" altLang="en-US" sz="2400" dirty="0">
                <a:latin typeface="楷体_GB2312" pitchFamily="49" charset="-122"/>
                <a:ea typeface="楷体_GB2312" pitchFamily="49" charset="-122"/>
              </a:rPr>
              <a:t>将构造和表示隔离开。使客户端不必知道产品内部组成的细节。</a:t>
            </a:r>
          </a:p>
          <a:p>
            <a:pPr lvl="2" algn="just">
              <a:buClr>
                <a:srgbClr val="FF3300"/>
              </a:buClr>
            </a:pPr>
            <a:r>
              <a:rPr lang="zh-CN" altLang="en-US" sz="2400" dirty="0">
                <a:latin typeface="楷体_GB2312" pitchFamily="49" charset="-122"/>
                <a:ea typeface="楷体_GB2312" pitchFamily="49" charset="-122"/>
              </a:rPr>
              <a:t>可以更细致地控制所建造的最终产品的构造过程。每一个 </a:t>
            </a:r>
            <a:r>
              <a:rPr lang="en-US" altLang="zh-CN" sz="2400" dirty="0">
                <a:latin typeface="楷体_GB2312" pitchFamily="49" charset="-122"/>
                <a:ea typeface="楷体_GB2312" pitchFamily="49" charset="-122"/>
              </a:rPr>
              <a:t>Builder</a:t>
            </a:r>
            <a:r>
              <a:rPr lang="zh-CN" altLang="en-US" sz="2400" dirty="0">
                <a:latin typeface="楷体_GB2312" pitchFamily="49" charset="-122"/>
                <a:ea typeface="楷体_GB2312" pitchFamily="49" charset="-122"/>
              </a:rPr>
              <a:t>内部相对独立．而与其他的 </a:t>
            </a:r>
            <a:r>
              <a:rPr lang="en-US" altLang="zh-CN" sz="2400" dirty="0">
                <a:latin typeface="楷体_GB2312" pitchFamily="49" charset="-122"/>
                <a:ea typeface="楷体_GB2312" pitchFamily="49" charset="-122"/>
              </a:rPr>
              <a:t>Builder</a:t>
            </a:r>
            <a:r>
              <a:rPr lang="zh-CN" altLang="en-US" sz="2400" dirty="0">
                <a:latin typeface="楷体_GB2312" pitchFamily="49" charset="-122"/>
                <a:ea typeface="楷体_GB2312" pitchFamily="49" charset="-122"/>
              </a:rPr>
              <a:t>无关</a:t>
            </a:r>
            <a:r>
              <a:rPr lang="zh-CN" altLang="en-US" sz="2400" dirty="0" smtClean="0">
                <a:latin typeface="楷体_GB2312" pitchFamily="49" charset="-122"/>
                <a:ea typeface="楷体_GB2312" pitchFamily="49" charset="-122"/>
              </a:rPr>
              <a:t>。</a:t>
            </a:r>
            <a:endParaRPr lang="en-US" altLang="zh-CN" sz="2400" dirty="0" smtClean="0">
              <a:latin typeface="楷体_GB2312" pitchFamily="49" charset="-122"/>
              <a:ea typeface="楷体_GB2312" pitchFamily="49" charset="-122"/>
            </a:endParaRPr>
          </a:p>
          <a:p>
            <a:pPr lvl="2" algn="just">
              <a:buClr>
                <a:srgbClr val="FF3300"/>
              </a:buClr>
            </a:pPr>
            <a:r>
              <a:rPr lang="zh-CN" altLang="en-US" sz="2400" dirty="0" smtClean="0">
                <a:latin typeface="楷体_GB2312" pitchFamily="49" charset="-122"/>
                <a:ea typeface="楷体_GB2312" pitchFamily="49" charset="-122"/>
              </a:rPr>
              <a:t>与工厂相比，用户需要更多的领域知识</a:t>
            </a:r>
            <a:endParaRPr lang="zh-CN" altLang="en-US" sz="2400" dirty="0">
              <a:latin typeface="楷体_GB2312" pitchFamily="49" charset="-122"/>
              <a:ea typeface="楷体_GB2312" pitchFamily="49" charset="-122"/>
            </a:endParaRPr>
          </a:p>
        </p:txBody>
      </p:sp>
    </p:spTree>
    <p:extLst>
      <p:ext uri="{BB962C8B-B14F-4D97-AF65-F5344CB8AC3E}">
        <p14:creationId xmlns:p14="http://schemas.microsoft.com/office/powerpoint/2010/main" val="11137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699228" y="373366"/>
            <a:ext cx="10785056" cy="73200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pic>
        <p:nvPicPr>
          <p:cNvPr id="66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7" y="1125799"/>
            <a:ext cx="10763867" cy="547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1509" name="AutoShape 5"/>
          <p:cNvSpPr>
            <a:spLocks noChangeArrowheads="1"/>
          </p:cNvSpPr>
          <p:nvPr/>
        </p:nvSpPr>
        <p:spPr bwMode="auto">
          <a:xfrm>
            <a:off x="913234" y="2853398"/>
            <a:ext cx="1921816" cy="3168684"/>
          </a:xfrm>
          <a:prstGeom prst="wedgeRoundRectCallout">
            <a:avLst>
              <a:gd name="adj1" fmla="val 70287"/>
              <a:gd name="adj2" fmla="val -4276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sz="2000" dirty="0">
                <a:solidFill>
                  <a:schemeClr val="bg2"/>
                </a:solidFill>
              </a:rPr>
              <a:t>一个产品类，只对应一个具体建造者类。</a:t>
            </a:r>
          </a:p>
          <a:p>
            <a:r>
              <a:rPr lang="zh-CN" altLang="en-US" sz="2000" dirty="0">
                <a:solidFill>
                  <a:schemeClr val="bg2"/>
                </a:solidFill>
              </a:rPr>
              <a:t>如果有两个产品类的话，就应当有两个具体建造者类。</a:t>
            </a:r>
          </a:p>
          <a:p>
            <a:endParaRPr lang="en-US" altLang="zh-CN" sz="2000" dirty="0">
              <a:solidFill>
                <a:schemeClr val="bg2"/>
              </a:solidFill>
            </a:endParaRPr>
          </a:p>
        </p:txBody>
      </p:sp>
    </p:spTree>
    <p:extLst>
      <p:ext uri="{BB962C8B-B14F-4D97-AF65-F5344CB8AC3E}">
        <p14:creationId xmlns:p14="http://schemas.microsoft.com/office/powerpoint/2010/main" val="1308909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建造者模式（ </a:t>
            </a:r>
            <a:r>
              <a:rPr lang="en-US" altLang="zh-CN" dirty="0"/>
              <a:t>Builder </a:t>
            </a:r>
            <a:r>
              <a:rPr lang="zh-CN" altLang="en-US"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50" y="1341561"/>
            <a:ext cx="7776864" cy="489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05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法律声明</a:t>
            </a:r>
            <a:endParaRPr lang="zh-CN" altLang="en-US" dirty="0"/>
          </a:p>
        </p:txBody>
      </p:sp>
      <p:sp>
        <p:nvSpPr>
          <p:cNvPr id="3" name="内容占位符 2"/>
          <p:cNvSpPr>
            <a:spLocks noGrp="1"/>
          </p:cNvSpPr>
          <p:nvPr>
            <p:ph idx="1"/>
          </p:nvPr>
        </p:nvSpPr>
        <p:spPr>
          <a:xfrm>
            <a:off x="610235" y="1429081"/>
            <a:ext cx="10970424" cy="4809652"/>
          </a:xfrm>
        </p:spPr>
        <p:txBody>
          <a:bodyPr/>
          <a:lstStyle/>
          <a:p>
            <a:pPr>
              <a:buNone/>
            </a:pPr>
            <a:r>
              <a:rPr lang="en-US" altLang="zh-CN" sz="3300" b="1" dirty="0" smtClean="0">
                <a:solidFill>
                  <a:srgbClr val="FF0000"/>
                </a:solidFill>
              </a:rPr>
              <a:t>【</a:t>
            </a:r>
            <a:r>
              <a:rPr lang="zh-CN" altLang="en-US" sz="3300" b="1" dirty="0" smtClean="0">
                <a:solidFill>
                  <a:srgbClr val="FF0000"/>
                </a:solidFill>
              </a:rPr>
              <a:t>声明</a:t>
            </a:r>
            <a:r>
              <a:rPr lang="en-US" altLang="zh-CN" sz="3300" b="1" dirty="0" smtClean="0">
                <a:solidFill>
                  <a:srgbClr val="FF0000"/>
                </a:solidFill>
              </a:rPr>
              <a:t>】</a:t>
            </a:r>
            <a:r>
              <a:rPr lang="zh-CN" altLang="en-US" sz="3300" b="1" dirty="0" smtClean="0"/>
              <a:t>本视频和幻灯片为炼数成金网络课程的教学资料，所有资料只能在课程内使用，不得在课程以外范围散播，违者将可能被追究法律和经济责任。</a:t>
            </a:r>
            <a:endParaRPr lang="en-US" altLang="zh-CN" sz="3300" b="1" dirty="0" smtClean="0"/>
          </a:p>
          <a:p>
            <a:pPr>
              <a:buNone/>
            </a:pPr>
            <a:r>
              <a:rPr lang="zh-CN" altLang="en-US" sz="3300" b="1" dirty="0" smtClean="0">
                <a:solidFill>
                  <a:srgbClr val="003399"/>
                </a:solidFill>
              </a:rPr>
              <a:t>课程详情访问炼数成金培训网站</a:t>
            </a:r>
            <a:endParaRPr lang="en-US" altLang="zh-CN" sz="3300" b="1" dirty="0" smtClean="0">
              <a:solidFill>
                <a:srgbClr val="003399"/>
              </a:solidFill>
            </a:endParaRPr>
          </a:p>
          <a:p>
            <a:pPr>
              <a:buNone/>
            </a:pPr>
            <a:r>
              <a:rPr lang="en-US" altLang="zh-CN" sz="3300" b="1" dirty="0" smtClean="0">
                <a:solidFill>
                  <a:srgbClr val="FF0000"/>
                </a:solidFill>
                <a:hlinkClick r:id="rId3"/>
              </a:rPr>
              <a:t>http://edu.dataguru.cn</a:t>
            </a:r>
            <a:endParaRPr lang="en-US" altLang="zh-CN" sz="3300" b="1" dirty="0" smtClean="0">
              <a:solidFill>
                <a:srgbClr val="FF0000"/>
              </a:solidFill>
            </a:endParaRPr>
          </a:p>
          <a:p>
            <a:pPr>
              <a:buNone/>
            </a:pPr>
            <a:endParaRPr lang="en-US" altLang="zh-CN" dirty="0" smtClean="0"/>
          </a:p>
          <a:p>
            <a:pPr>
              <a:buNone/>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建造者模式（ </a:t>
            </a:r>
            <a:r>
              <a:rPr lang="en-US" altLang="zh-CN" dirty="0"/>
              <a:t>Builder </a:t>
            </a:r>
            <a:r>
              <a:rPr lang="zh-CN" altLang="en-US" dirty="0"/>
              <a:t>）</a:t>
            </a:r>
          </a:p>
        </p:txBody>
      </p:sp>
      <p:pic>
        <p:nvPicPr>
          <p:cNvPr id="2050" name="Picture 2" descr="C:\Users\BILLYK~1\AppData\Local\Temp\SNAGHTML6780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004" y="1053530"/>
            <a:ext cx="7992888" cy="512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4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建造者模式（ </a:t>
            </a:r>
            <a:r>
              <a:rPr lang="en-US" altLang="zh-CN" dirty="0"/>
              <a:t>Builder </a:t>
            </a:r>
            <a:r>
              <a:rPr lang="zh-CN" altLang="en-US" dirty="0"/>
              <a:t>）</a:t>
            </a:r>
          </a:p>
        </p:txBody>
      </p:sp>
      <p:sp>
        <p:nvSpPr>
          <p:cNvPr id="3" name="内容占位符 2"/>
          <p:cNvSpPr>
            <a:spLocks noGrp="1"/>
          </p:cNvSpPr>
          <p:nvPr>
            <p:ph idx="1"/>
          </p:nvPr>
        </p:nvSpPr>
        <p:spPr/>
        <p:txBody>
          <a:bodyPr/>
          <a:lstStyle/>
          <a:p>
            <a:r>
              <a:rPr lang="en-US" altLang="zh-CN" dirty="0" err="1" smtClean="0"/>
              <a:t>StringBuilder</a:t>
            </a:r>
            <a:r>
              <a:rPr lang="en-US" altLang="zh-CN" dirty="0" smtClean="0"/>
              <a:t>/</a:t>
            </a:r>
            <a:r>
              <a:rPr lang="en-US" altLang="zh-CN" dirty="0" err="1" smtClean="0"/>
              <a:t>StringBuffer</a:t>
            </a:r>
            <a:endParaRPr lang="en-US" altLang="zh-CN" dirty="0" smtClean="0"/>
          </a:p>
          <a:p>
            <a:r>
              <a:rPr lang="en-US" altLang="zh-CN" dirty="0" err="1" smtClean="0"/>
              <a:t>Guave</a:t>
            </a:r>
            <a:r>
              <a:rPr lang="en-US" altLang="zh-CN" dirty="0"/>
              <a:t> </a:t>
            </a:r>
            <a:r>
              <a:rPr lang="en-US" altLang="zh-CN" dirty="0" err="1"/>
              <a:t>CacheBuilder</a:t>
            </a:r>
            <a:endParaRPr lang="en-US" altLang="zh-CN" dirty="0" smtClean="0"/>
          </a:p>
          <a:p>
            <a:endParaRPr lang="zh-CN" altLang="en-US" dirty="0"/>
          </a:p>
        </p:txBody>
      </p:sp>
    </p:spTree>
    <p:extLst>
      <p:ext uri="{BB962C8B-B14F-4D97-AF65-F5344CB8AC3E}">
        <p14:creationId xmlns:p14="http://schemas.microsoft.com/office/powerpoint/2010/main" val="3497143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sp>
        <p:nvSpPr>
          <p:cNvPr id="664579" name="Rectangle 3"/>
          <p:cNvSpPr>
            <a:spLocks noGrp="1" noChangeArrowheads="1"/>
          </p:cNvSpPr>
          <p:nvPr>
            <p:ph type="body" idx="1"/>
          </p:nvPr>
        </p:nvSpPr>
        <p:spPr>
          <a:xfrm>
            <a:off x="341710" y="1341562"/>
            <a:ext cx="11147384" cy="4115753"/>
          </a:xfrm>
        </p:spPr>
        <p:txBody>
          <a:bodyPr/>
          <a:lstStyle/>
          <a:p>
            <a:pPr marL="0" indent="0">
              <a:buNone/>
            </a:pPr>
            <a:r>
              <a:rPr lang="zh-CN" altLang="en-US" sz="2900" dirty="0">
                <a:solidFill>
                  <a:schemeClr val="accent2"/>
                </a:solidFill>
                <a:ea typeface="楷体_GB2312" pitchFamily="49" charset="-122"/>
              </a:rPr>
              <a:t>孙悟空在与黄风怪的战斗中，</a:t>
            </a:r>
            <a:r>
              <a:rPr lang="zh-CN" altLang="en-US" sz="2900" dirty="0">
                <a:solidFill>
                  <a:schemeClr val="accent2"/>
                </a:solidFill>
                <a:latin typeface="Arial"/>
                <a:ea typeface="楷体_GB2312" pitchFamily="49" charset="-122"/>
              </a:rPr>
              <a:t>“</a:t>
            </a:r>
            <a:r>
              <a:rPr lang="zh-CN" altLang="en-US" sz="2900" dirty="0">
                <a:solidFill>
                  <a:schemeClr val="accent2"/>
                </a:solidFill>
                <a:ea typeface="楷体_GB2312" pitchFamily="49" charset="-122"/>
              </a:rPr>
              <a:t>使一个身外身手段：把毫毛揪下一把，用口嚼得粉碎，望上一喷，叫声</a:t>
            </a:r>
            <a:r>
              <a:rPr lang="zh-CN" altLang="en-US" sz="2900" dirty="0">
                <a:solidFill>
                  <a:schemeClr val="accent2"/>
                </a:solidFill>
                <a:latin typeface="Arial"/>
                <a:ea typeface="楷体_GB2312" pitchFamily="49" charset="-122"/>
              </a:rPr>
              <a:t>‘</a:t>
            </a:r>
            <a:r>
              <a:rPr lang="zh-CN" altLang="en-US" sz="2900" dirty="0">
                <a:solidFill>
                  <a:schemeClr val="accent2"/>
                </a:solidFill>
                <a:ea typeface="楷体_GB2312" pitchFamily="49" charset="-122"/>
              </a:rPr>
              <a:t>变</a:t>
            </a:r>
            <a:r>
              <a:rPr lang="zh-CN" altLang="en-US" sz="2900" dirty="0">
                <a:solidFill>
                  <a:schemeClr val="accent2"/>
                </a:solidFill>
                <a:latin typeface="Arial"/>
                <a:ea typeface="楷体_GB2312" pitchFamily="49" charset="-122"/>
              </a:rPr>
              <a:t>’</a:t>
            </a:r>
            <a:r>
              <a:rPr lang="zh-CN" altLang="en-US" sz="2900" dirty="0">
                <a:solidFill>
                  <a:schemeClr val="accent2"/>
                </a:solidFill>
                <a:ea typeface="楷体_GB2312" pitchFamily="49" charset="-122"/>
              </a:rPr>
              <a:t>，变有百十个行者，都是一样打扮，各执一根铁棒，把那怪围在空中。</a:t>
            </a:r>
          </a:p>
          <a:p>
            <a:pPr marL="0" indent="0">
              <a:buNone/>
            </a:pPr>
            <a:endParaRPr lang="zh-CN" altLang="en-US" dirty="0">
              <a:solidFill>
                <a:schemeClr val="accent2"/>
              </a:solidFill>
              <a:ea typeface="楷体_GB2312" pitchFamily="49" charset="-122"/>
            </a:endParaRPr>
          </a:p>
          <a:p>
            <a:pPr marL="0" indent="0"/>
            <a:r>
              <a:rPr lang="zh-CN" altLang="en-US" dirty="0"/>
              <a:t>孙悟空根据自己的形象，复制出很多</a:t>
            </a:r>
            <a:r>
              <a:rPr lang="zh-CN" altLang="en-US" dirty="0">
                <a:latin typeface="Arial"/>
              </a:rPr>
              <a:t>“</a:t>
            </a:r>
            <a:r>
              <a:rPr lang="zh-CN" altLang="en-US" dirty="0"/>
              <a:t>身外之身</a:t>
            </a:r>
            <a:r>
              <a:rPr lang="zh-CN" altLang="en-US" dirty="0">
                <a:latin typeface="Arial"/>
              </a:rPr>
              <a:t>”</a:t>
            </a:r>
            <a:r>
              <a:rPr lang="zh-CN" altLang="en-US" dirty="0"/>
              <a:t>来。这种手段在而向对象的设计领域里叫做原型（</a:t>
            </a:r>
            <a:r>
              <a:rPr lang="en-US" altLang="zh-CN" dirty="0"/>
              <a:t>Prototype</a:t>
            </a:r>
            <a:r>
              <a:rPr lang="zh-CN" altLang="en-US" dirty="0"/>
              <a:t>）模式。</a:t>
            </a:r>
          </a:p>
        </p:txBody>
      </p:sp>
    </p:spTree>
    <p:extLst>
      <p:ext uri="{BB962C8B-B14F-4D97-AF65-F5344CB8AC3E}">
        <p14:creationId xmlns:p14="http://schemas.microsoft.com/office/powerpoint/2010/main" val="2724837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557734" y="333450"/>
            <a:ext cx="10187534" cy="685959"/>
          </a:xfrm>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a:t> </a:t>
            </a:r>
            <a:r>
              <a:rPr lang="zh-CN" altLang="en-US" dirty="0"/>
              <a:t>原型模式（ </a:t>
            </a:r>
            <a:r>
              <a:rPr lang="en-US" altLang="zh-CN" dirty="0"/>
              <a:t>Prototype </a:t>
            </a:r>
            <a:r>
              <a:rPr lang="zh-CN" altLang="en-US" dirty="0"/>
              <a:t>）</a:t>
            </a:r>
          </a:p>
        </p:txBody>
      </p:sp>
      <p:sp>
        <p:nvSpPr>
          <p:cNvPr id="143363" name="Rectangle 3"/>
          <p:cNvSpPr>
            <a:spLocks noGrp="1" noChangeArrowheads="1"/>
          </p:cNvSpPr>
          <p:nvPr>
            <p:ph type="body" idx="1"/>
          </p:nvPr>
        </p:nvSpPr>
        <p:spPr>
          <a:xfrm>
            <a:off x="413718" y="1485578"/>
            <a:ext cx="11340200" cy="2808938"/>
          </a:xfrm>
        </p:spPr>
        <p:txBody>
          <a:bodyPr/>
          <a:lstStyle/>
          <a:p>
            <a:pPr marL="0" indent="0" algn="just">
              <a:lnSpc>
                <a:spcPct val="100000"/>
              </a:lnSpc>
              <a:buNone/>
            </a:pPr>
            <a:r>
              <a:rPr lang="zh-CN" altLang="en-US" sz="2900" dirty="0">
                <a:latin typeface="楷体_GB2312" pitchFamily="49" charset="-122"/>
                <a:ea typeface="楷体_GB2312" pitchFamily="49" charset="-122"/>
              </a:rPr>
              <a:t>原型模式（</a:t>
            </a:r>
            <a:r>
              <a:rPr lang="en-US" altLang="zh-CN" sz="2900" dirty="0">
                <a:latin typeface="楷体_GB2312" pitchFamily="49" charset="-122"/>
                <a:ea typeface="楷体_GB2312" pitchFamily="49" charset="-122"/>
              </a:rPr>
              <a:t>Prototype</a:t>
            </a:r>
            <a:r>
              <a:rPr lang="zh-CN" altLang="en-US" sz="2900" dirty="0">
                <a:latin typeface="楷体_GB2312" pitchFamily="49" charset="-122"/>
                <a:ea typeface="楷体_GB2312" pitchFamily="49" charset="-122"/>
              </a:rPr>
              <a:t>）</a:t>
            </a:r>
          </a:p>
          <a:p>
            <a:pPr marL="0" indent="0" algn="just">
              <a:lnSpc>
                <a:spcPct val="100000"/>
              </a:lnSpc>
              <a:buNone/>
            </a:pPr>
            <a:r>
              <a:rPr lang="zh-CN" altLang="en-US" sz="2900" dirty="0">
                <a:latin typeface="楷体_GB2312" pitchFamily="49" charset="-122"/>
                <a:ea typeface="楷体_GB2312" pitchFamily="49" charset="-122"/>
              </a:rPr>
              <a:t>属于对象的创建模式。</a:t>
            </a:r>
          </a:p>
          <a:p>
            <a:pPr marL="0" indent="0" algn="just">
              <a:lnSpc>
                <a:spcPct val="100000"/>
              </a:lnSpc>
              <a:buNone/>
            </a:pPr>
            <a:endParaRPr lang="zh-CN" altLang="en-US" sz="2900" dirty="0">
              <a:latin typeface="楷体_GB2312" pitchFamily="49" charset="-122"/>
              <a:ea typeface="楷体_GB2312" pitchFamily="49" charset="-122"/>
            </a:endParaRPr>
          </a:p>
          <a:p>
            <a:pPr marL="0" indent="0" algn="just">
              <a:lnSpc>
                <a:spcPct val="100000"/>
              </a:lnSpc>
              <a:buNone/>
            </a:pPr>
            <a:r>
              <a:rPr lang="zh-CN" altLang="en-US" sz="2900" dirty="0">
                <a:latin typeface="楷体_GB2312" pitchFamily="49" charset="-122"/>
                <a:ea typeface="楷体_GB2312" pitchFamily="49" charset="-122"/>
              </a:rPr>
              <a:t>目的：</a:t>
            </a:r>
          </a:p>
          <a:p>
            <a:pPr marL="0" indent="0" algn="just">
              <a:lnSpc>
                <a:spcPct val="100000"/>
              </a:lnSpc>
              <a:buNone/>
            </a:pPr>
            <a:r>
              <a:rPr lang="zh-CN" altLang="en-US" sz="2900" dirty="0">
                <a:latin typeface="楷体_GB2312" pitchFamily="49" charset="-122"/>
                <a:ea typeface="楷体_GB2312" pitchFamily="49" charset="-122"/>
              </a:rPr>
              <a:t>  给出原型实例对象确定要创建对象的类型</a:t>
            </a:r>
          </a:p>
          <a:p>
            <a:pPr marL="0" indent="0" algn="just">
              <a:lnSpc>
                <a:spcPct val="100000"/>
              </a:lnSpc>
              <a:buNone/>
            </a:pPr>
            <a:r>
              <a:rPr lang="zh-CN" altLang="en-US" sz="2900" dirty="0">
                <a:latin typeface="楷体_GB2312" pitchFamily="49" charset="-122"/>
                <a:ea typeface="楷体_GB2312" pitchFamily="49" charset="-122"/>
              </a:rPr>
              <a:t>  拷贝这个原型创建同类型的新对象。</a:t>
            </a:r>
          </a:p>
          <a:p>
            <a:pPr marL="0" indent="0" algn="just">
              <a:lnSpc>
                <a:spcPct val="100000"/>
              </a:lnSpc>
              <a:buNone/>
            </a:pPr>
            <a:endParaRPr lang="en-US" altLang="zh-CN" sz="2900" b="1" dirty="0">
              <a:solidFill>
                <a:srgbClr val="66FF33"/>
              </a:solidFill>
              <a:latin typeface="楷体_GB2312" pitchFamily="49" charset="-122"/>
              <a:ea typeface="楷体_GB2312" pitchFamily="49" charset="-122"/>
            </a:endParaRPr>
          </a:p>
        </p:txBody>
      </p:sp>
    </p:spTree>
    <p:extLst>
      <p:ext uri="{BB962C8B-B14F-4D97-AF65-F5344CB8AC3E}">
        <p14:creationId xmlns:p14="http://schemas.microsoft.com/office/powerpoint/2010/main" val="4133694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a:t> </a:t>
            </a:r>
            <a:r>
              <a:rPr lang="zh-CN" altLang="en-US" dirty="0"/>
              <a:t>原型模式（ </a:t>
            </a:r>
            <a:r>
              <a:rPr lang="en-US" altLang="zh-CN" dirty="0"/>
              <a:t>Prototype </a:t>
            </a:r>
            <a:r>
              <a:rPr lang="zh-CN" altLang="en-US" dirty="0"/>
              <a:t>）</a:t>
            </a:r>
          </a:p>
        </p:txBody>
      </p:sp>
      <p:sp>
        <p:nvSpPr>
          <p:cNvPr id="145411" name="Rectangle 3"/>
          <p:cNvSpPr>
            <a:spLocks noGrp="1" noChangeArrowheads="1"/>
          </p:cNvSpPr>
          <p:nvPr>
            <p:ph type="body" idx="1"/>
          </p:nvPr>
        </p:nvSpPr>
        <p:spPr>
          <a:noFill/>
        </p:spPr>
        <p:txBody>
          <a:bodyPr/>
          <a:lstStyle/>
          <a:p>
            <a:pPr>
              <a:lnSpc>
                <a:spcPct val="100000"/>
              </a:lnSpc>
              <a:buFont typeface="Wingdings" pitchFamily="2" charset="2"/>
              <a:buNone/>
            </a:pPr>
            <a:r>
              <a:rPr lang="zh-CN" altLang="en-US" sz="3300" dirty="0">
                <a:latin typeface="楷体_GB2312" pitchFamily="49" charset="-122"/>
                <a:ea typeface="楷体_GB2312" pitchFamily="49" charset="-122"/>
                <a:cs typeface="Arial" pitchFamily="34" charset="0"/>
              </a:rPr>
              <a:t>工作原理：</a:t>
            </a:r>
          </a:p>
          <a:p>
            <a:pPr>
              <a:lnSpc>
                <a:spcPct val="100000"/>
              </a:lnSpc>
            </a:pPr>
            <a:r>
              <a:rPr lang="zh-CN" altLang="en-US" sz="3300" dirty="0">
                <a:latin typeface="楷体_GB2312" pitchFamily="49" charset="-122"/>
                <a:ea typeface="楷体_GB2312" pitchFamily="49" charset="-122"/>
                <a:cs typeface="Arial" pitchFamily="34" charset="0"/>
              </a:rPr>
              <a:t>将一个原型对象传给发动创建的对象。</a:t>
            </a:r>
          </a:p>
          <a:p>
            <a:pPr>
              <a:lnSpc>
                <a:spcPct val="100000"/>
              </a:lnSpc>
            </a:pPr>
            <a:r>
              <a:rPr lang="zh-CN" altLang="en-US" sz="3300" dirty="0">
                <a:latin typeface="楷体_GB2312" pitchFamily="49" charset="-122"/>
                <a:ea typeface="楷体_GB2312" pitchFamily="49" charset="-122"/>
                <a:cs typeface="Arial" pitchFamily="34" charset="0"/>
              </a:rPr>
              <a:t>原型对象实例指明了创建对象的类。</a:t>
            </a:r>
          </a:p>
          <a:p>
            <a:pPr>
              <a:lnSpc>
                <a:spcPct val="100000"/>
              </a:lnSpc>
            </a:pPr>
            <a:r>
              <a:rPr lang="zh-CN" altLang="en-US" sz="3300" dirty="0">
                <a:latin typeface="楷体_GB2312" pitchFamily="49" charset="-122"/>
                <a:ea typeface="楷体_GB2312" pitchFamily="49" charset="-122"/>
                <a:cs typeface="Arial" pitchFamily="34" charset="0"/>
              </a:rPr>
              <a:t>发动创建的对象请求原型对象拷贝它们自己来实施创建。</a:t>
            </a:r>
            <a:endParaRPr lang="zh-CN" altLang="en-US" sz="3300" dirty="0">
              <a:latin typeface="楷体_GB2312" pitchFamily="49" charset="-122"/>
              <a:ea typeface="楷体_GB2312" pitchFamily="49" charset="-122"/>
              <a:cs typeface="Arial Unicode MS" pitchFamily="34" charset="-122"/>
            </a:endParaRPr>
          </a:p>
          <a:p>
            <a:pPr>
              <a:lnSpc>
                <a:spcPct val="100000"/>
              </a:lnSpc>
            </a:pPr>
            <a:r>
              <a:rPr lang="zh-CN" altLang="en-US" sz="3300" dirty="0">
                <a:latin typeface="楷体_GB2312" pitchFamily="49" charset="-122"/>
                <a:ea typeface="楷体_GB2312" pitchFamily="49" charset="-122"/>
                <a:cs typeface="Arial" pitchFamily="34" charset="0"/>
              </a:rPr>
              <a:t>一个对象创建另一个可定制对象，无需知道如何创建的细节。</a:t>
            </a:r>
          </a:p>
        </p:txBody>
      </p:sp>
    </p:spTree>
    <p:extLst>
      <p:ext uri="{BB962C8B-B14F-4D97-AF65-F5344CB8AC3E}">
        <p14:creationId xmlns:p14="http://schemas.microsoft.com/office/powerpoint/2010/main" val="3817980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sp>
        <p:nvSpPr>
          <p:cNvPr id="665603" name="Rectangle 3"/>
          <p:cNvSpPr>
            <a:spLocks noGrp="1" noChangeArrowheads="1"/>
          </p:cNvSpPr>
          <p:nvPr>
            <p:ph type="body" idx="1"/>
          </p:nvPr>
        </p:nvSpPr>
        <p:spPr>
          <a:xfrm>
            <a:off x="485726" y="1341562"/>
            <a:ext cx="10954566" cy="4473024"/>
          </a:xfrm>
        </p:spPr>
        <p:txBody>
          <a:bodyPr/>
          <a:lstStyle/>
          <a:p>
            <a:pPr>
              <a:lnSpc>
                <a:spcPct val="100000"/>
              </a:lnSpc>
              <a:buFont typeface="Wingdings" pitchFamily="2" charset="2"/>
              <a:buNone/>
            </a:pPr>
            <a:r>
              <a:rPr lang="zh-CN" altLang="en-US" sz="2400" b="1" dirty="0">
                <a:solidFill>
                  <a:schemeClr val="accent2"/>
                </a:solidFill>
                <a:latin typeface="宋体" pitchFamily="2" charset="-122"/>
              </a:rPr>
              <a:t>有些语言</a:t>
            </a:r>
            <a:r>
              <a:rPr lang="en-US" altLang="zh-CN" sz="2400" b="1" dirty="0">
                <a:solidFill>
                  <a:schemeClr val="accent2"/>
                </a:solidFill>
                <a:latin typeface="宋体" pitchFamily="2" charset="-122"/>
              </a:rPr>
              <a:t>(</a:t>
            </a:r>
            <a:r>
              <a:rPr lang="zh-CN" altLang="en-US" sz="2400" b="1" dirty="0">
                <a:solidFill>
                  <a:schemeClr val="accent2"/>
                </a:solidFill>
                <a:latin typeface="宋体" pitchFamily="2" charset="-122"/>
              </a:rPr>
              <a:t>如</a:t>
            </a:r>
            <a:r>
              <a:rPr lang="en-US" altLang="zh-CN" sz="2400" b="1" dirty="0">
                <a:solidFill>
                  <a:schemeClr val="accent2"/>
                </a:solidFill>
                <a:latin typeface="宋体" pitchFamily="2" charset="-122"/>
              </a:rPr>
              <a:t>Java)</a:t>
            </a:r>
            <a:r>
              <a:rPr lang="zh-CN" altLang="en-US" sz="2400" b="1" dirty="0">
                <a:solidFill>
                  <a:schemeClr val="accent2"/>
                </a:solidFill>
                <a:latin typeface="宋体" pitchFamily="2" charset="-122"/>
              </a:rPr>
              <a:t>直接支持原型模式。</a:t>
            </a:r>
          </a:p>
          <a:p>
            <a:pPr>
              <a:lnSpc>
                <a:spcPct val="100000"/>
              </a:lnSpc>
              <a:buFont typeface="Wingdings" pitchFamily="2" charset="2"/>
              <a:buNone/>
            </a:pPr>
            <a:r>
              <a:rPr lang="zh-CN" altLang="en-US" sz="2400" b="1" dirty="0">
                <a:solidFill>
                  <a:schemeClr val="accent2"/>
                </a:solidFill>
                <a:latin typeface="宋体" pitchFamily="2" charset="-122"/>
              </a:rPr>
              <a:t>类提供</a:t>
            </a:r>
            <a:r>
              <a:rPr lang="en-US" altLang="zh-CN" sz="2400" b="1" dirty="0">
                <a:solidFill>
                  <a:schemeClr val="accent2"/>
                </a:solidFill>
                <a:latin typeface="宋体" pitchFamily="2" charset="-122"/>
              </a:rPr>
              <a:t>clone()</a:t>
            </a:r>
            <a:r>
              <a:rPr lang="zh-CN" altLang="en-US" sz="2400" b="1" dirty="0">
                <a:solidFill>
                  <a:schemeClr val="accent2"/>
                </a:solidFill>
                <a:latin typeface="宋体" pitchFamily="2" charset="-122"/>
              </a:rPr>
              <a:t>方法，可以复制一个</a:t>
            </a:r>
            <a:r>
              <a:rPr lang="en-US" altLang="zh-CN" sz="2400" b="1" dirty="0">
                <a:solidFill>
                  <a:schemeClr val="accent2"/>
                </a:solidFill>
                <a:latin typeface="宋体" pitchFamily="2" charset="-122"/>
              </a:rPr>
              <a:t>JavaBean</a:t>
            </a:r>
            <a:r>
              <a:rPr lang="zh-CN" altLang="en-US" sz="2400" b="1" dirty="0">
                <a:solidFill>
                  <a:schemeClr val="accent2"/>
                </a:solidFill>
                <a:latin typeface="宋体" pitchFamily="2" charset="-122"/>
              </a:rPr>
              <a:t>对象。</a:t>
            </a:r>
          </a:p>
          <a:p>
            <a:pPr>
              <a:lnSpc>
                <a:spcPct val="100000"/>
              </a:lnSpc>
              <a:buFont typeface="Wingdings" pitchFamily="2" charset="2"/>
              <a:buNone/>
            </a:pPr>
            <a:r>
              <a:rPr lang="en-US" altLang="zh-CN" sz="2400" b="1" dirty="0">
                <a:solidFill>
                  <a:schemeClr val="accent2"/>
                </a:solidFill>
                <a:latin typeface="宋体" pitchFamily="2" charset="-122"/>
              </a:rPr>
              <a:t>clone()</a:t>
            </a:r>
            <a:r>
              <a:rPr lang="zh-CN" altLang="en-US" sz="2400" b="1" dirty="0">
                <a:solidFill>
                  <a:schemeClr val="accent2"/>
                </a:solidFill>
                <a:latin typeface="宋体" pitchFamily="2" charset="-122"/>
              </a:rPr>
              <a:t>方法复制对象并返还给调用者。</a:t>
            </a:r>
          </a:p>
          <a:p>
            <a:pPr>
              <a:lnSpc>
                <a:spcPct val="100000"/>
              </a:lnSpc>
              <a:buFont typeface="Wingdings" pitchFamily="2" charset="2"/>
              <a:buNone/>
            </a:pPr>
            <a:r>
              <a:rPr lang="en-US" altLang="zh-CN" sz="2800" dirty="0">
                <a:latin typeface="楷体_GB2312" pitchFamily="49" charset="-122"/>
                <a:ea typeface="楷体_GB2312" pitchFamily="49" charset="-122"/>
              </a:rPr>
              <a:t>clone()</a:t>
            </a:r>
            <a:r>
              <a:rPr lang="zh-CN" altLang="en-US" sz="2800" dirty="0">
                <a:latin typeface="楷体_GB2312" pitchFamily="49" charset="-122"/>
                <a:ea typeface="楷体_GB2312" pitchFamily="49" charset="-122"/>
              </a:rPr>
              <a:t>方法一般满足下列条件：</a:t>
            </a:r>
          </a:p>
          <a:p>
            <a:pPr>
              <a:lnSpc>
                <a:spcPct val="100000"/>
              </a:lnSpc>
              <a:buFont typeface="Wingdings" pitchFamily="2" charset="2"/>
              <a:buNone/>
            </a:pP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1</a:t>
            </a:r>
            <a:r>
              <a:rPr lang="zh-CN" altLang="en-US" sz="2800" dirty="0">
                <a:latin typeface="楷体_GB2312" pitchFamily="49" charset="-122"/>
                <a:ea typeface="楷体_GB2312" pitchFamily="49" charset="-122"/>
              </a:rPr>
              <a:t>）对任何的对象</a:t>
            </a:r>
            <a:r>
              <a:rPr lang="en-US" altLang="zh-CN" sz="2800" dirty="0">
                <a:latin typeface="楷体_GB2312" pitchFamily="49" charset="-122"/>
                <a:ea typeface="楷体_GB2312" pitchFamily="49" charset="-122"/>
              </a:rPr>
              <a:t>X</a:t>
            </a:r>
            <a:r>
              <a:rPr lang="zh-CN" altLang="en-US" sz="2800" dirty="0">
                <a:latin typeface="楷体_GB2312" pitchFamily="49" charset="-122"/>
                <a:ea typeface="楷体_GB2312" pitchFamily="49" charset="-122"/>
              </a:rPr>
              <a:t>，都有</a:t>
            </a:r>
            <a:r>
              <a:rPr lang="en-US" altLang="zh-CN" sz="2800" dirty="0" err="1">
                <a:latin typeface="楷体_GB2312" pitchFamily="49" charset="-122"/>
                <a:ea typeface="楷体_GB2312" pitchFamily="49" charset="-122"/>
              </a:rPr>
              <a:t>X.clone</a:t>
            </a:r>
            <a:r>
              <a:rPr lang="en-US" altLang="zh-CN" sz="2800" dirty="0">
                <a:latin typeface="楷体_GB2312" pitchFamily="49" charset="-122"/>
                <a:ea typeface="楷体_GB2312" pitchFamily="49" charset="-122"/>
              </a:rPr>
              <a:t>() !=X</a:t>
            </a:r>
          </a:p>
          <a:p>
            <a:pPr>
              <a:lnSpc>
                <a:spcPct val="100000"/>
              </a:lnSpc>
              <a:buFont typeface="Wingdings" pitchFamily="2" charset="2"/>
              <a:buNone/>
            </a:pPr>
            <a:r>
              <a:rPr lang="en-US" altLang="zh-CN" sz="2800" dirty="0">
                <a:latin typeface="Arial"/>
                <a:ea typeface="楷体_GB2312" pitchFamily="49" charset="-122"/>
              </a:rPr>
              <a:t>——</a:t>
            </a:r>
            <a:r>
              <a:rPr lang="zh-CN" altLang="en-US" sz="2800" dirty="0">
                <a:solidFill>
                  <a:srgbClr val="48F50B"/>
                </a:solidFill>
                <a:latin typeface="楷体_GB2312" pitchFamily="49" charset="-122"/>
                <a:ea typeface="楷体_GB2312" pitchFamily="49" charset="-122"/>
              </a:rPr>
              <a:t>克隆对象与原对象不是同一个对象。</a:t>
            </a:r>
          </a:p>
          <a:p>
            <a:pPr>
              <a:lnSpc>
                <a:spcPct val="100000"/>
              </a:lnSpc>
              <a:buFont typeface="Wingdings" pitchFamily="2" charset="2"/>
              <a:buNone/>
            </a:pP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2</a:t>
            </a:r>
            <a:r>
              <a:rPr lang="zh-CN" altLang="en-US" sz="2800" dirty="0">
                <a:latin typeface="楷体_GB2312" pitchFamily="49" charset="-122"/>
                <a:ea typeface="楷体_GB2312" pitchFamily="49" charset="-122"/>
              </a:rPr>
              <a:t>）对任何的对象</a:t>
            </a:r>
            <a:r>
              <a:rPr lang="en-US" altLang="zh-CN" sz="2800" dirty="0">
                <a:latin typeface="楷体_GB2312" pitchFamily="49" charset="-122"/>
                <a:ea typeface="楷体_GB2312" pitchFamily="49" charset="-122"/>
              </a:rPr>
              <a:t>X</a:t>
            </a:r>
            <a:r>
              <a:rPr lang="zh-CN" altLang="en-US" sz="2800" dirty="0">
                <a:latin typeface="楷体_GB2312" pitchFamily="49" charset="-122"/>
                <a:ea typeface="楷体_GB2312" pitchFamily="49" charset="-122"/>
              </a:rPr>
              <a:t>，都有：</a:t>
            </a:r>
          </a:p>
          <a:p>
            <a:pPr>
              <a:lnSpc>
                <a:spcPct val="100000"/>
              </a:lnSpc>
              <a:buFont typeface="Wingdings" pitchFamily="2" charset="2"/>
              <a:buNone/>
            </a:pPr>
            <a:r>
              <a:rPr lang="en-US" altLang="zh-CN" sz="2800" dirty="0" err="1">
                <a:latin typeface="楷体_GB2312" pitchFamily="49" charset="-122"/>
                <a:ea typeface="楷体_GB2312" pitchFamily="49" charset="-122"/>
              </a:rPr>
              <a:t>x.clone</a:t>
            </a:r>
            <a:r>
              <a:rPr lang="en-US" altLang="zh-CN" sz="2800" dirty="0">
                <a:latin typeface="楷体_GB2312" pitchFamily="49" charset="-122"/>
                <a:ea typeface="楷体_GB2312" pitchFamily="49" charset="-122"/>
              </a:rPr>
              <a:t>().</a:t>
            </a:r>
            <a:r>
              <a:rPr lang="en-US" altLang="zh-CN" sz="2800" dirty="0" err="1">
                <a:latin typeface="楷体_GB2312" pitchFamily="49" charset="-122"/>
                <a:ea typeface="楷体_GB2312" pitchFamily="49" charset="-122"/>
              </a:rPr>
              <a:t>getClass</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 </a:t>
            </a:r>
            <a:r>
              <a:rPr lang="en-US" altLang="zh-CN" sz="2800" dirty="0" err="1">
                <a:latin typeface="楷体_GB2312" pitchFamily="49" charset="-122"/>
                <a:ea typeface="楷体_GB2312" pitchFamily="49" charset="-122"/>
              </a:rPr>
              <a:t>x.getClass</a:t>
            </a:r>
            <a:r>
              <a:rPr lang="zh-CN" altLang="en-US" sz="2800" dirty="0">
                <a:latin typeface="楷体_GB2312" pitchFamily="49" charset="-122"/>
                <a:ea typeface="楷体_GB2312" pitchFamily="49" charset="-122"/>
              </a:rPr>
              <a:t>。</a:t>
            </a:r>
          </a:p>
          <a:p>
            <a:pPr>
              <a:lnSpc>
                <a:spcPct val="100000"/>
              </a:lnSpc>
              <a:buFont typeface="Wingdings" pitchFamily="2" charset="2"/>
              <a:buNone/>
            </a:pPr>
            <a:r>
              <a:rPr lang="en-US" altLang="zh-CN" sz="2800" dirty="0">
                <a:latin typeface="Arial"/>
                <a:ea typeface="楷体_GB2312" pitchFamily="49" charset="-122"/>
              </a:rPr>
              <a:t>——</a:t>
            </a:r>
            <a:r>
              <a:rPr lang="zh-CN" altLang="en-US" sz="2800" dirty="0">
                <a:solidFill>
                  <a:srgbClr val="48F50B"/>
                </a:solidFill>
                <a:latin typeface="楷体_GB2312" pitchFamily="49" charset="-122"/>
                <a:ea typeface="楷体_GB2312" pitchFamily="49" charset="-122"/>
              </a:rPr>
              <a:t>克隆对象与原对象的类型相同</a:t>
            </a:r>
            <a:r>
              <a:rPr lang="zh-CN" altLang="en-US" sz="2800" dirty="0">
                <a:latin typeface="楷体_GB2312" pitchFamily="49" charset="-122"/>
                <a:ea typeface="楷体_GB2312" pitchFamily="49" charset="-122"/>
              </a:rPr>
              <a:t>。 </a:t>
            </a:r>
          </a:p>
        </p:txBody>
      </p:sp>
    </p:spTree>
    <p:extLst>
      <p:ext uri="{BB962C8B-B14F-4D97-AF65-F5344CB8AC3E}">
        <p14:creationId xmlns:p14="http://schemas.microsoft.com/office/powerpoint/2010/main" val="387357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pic>
        <p:nvPicPr>
          <p:cNvPr id="66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51" y="1125538"/>
            <a:ext cx="11149502" cy="458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6629" name="Text Box 5"/>
          <p:cNvSpPr txBox="1">
            <a:spLocks noChangeArrowheads="1"/>
          </p:cNvSpPr>
          <p:nvPr/>
        </p:nvSpPr>
        <p:spPr bwMode="auto">
          <a:xfrm>
            <a:off x="444470" y="3421645"/>
            <a:ext cx="6920234" cy="2325987"/>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r>
              <a:rPr lang="zh-CN" altLang="en-US" sz="2400" dirty="0">
                <a:solidFill>
                  <a:schemeClr val="bg2"/>
                </a:solidFill>
              </a:rPr>
              <a:t>涉及到三个角色：</a:t>
            </a:r>
          </a:p>
          <a:p>
            <a:r>
              <a:rPr lang="zh-CN" altLang="en-US" sz="2400" dirty="0">
                <a:solidFill>
                  <a:schemeClr val="bg2"/>
                </a:solidFill>
              </a:rPr>
              <a:t>．客户（ </a:t>
            </a:r>
            <a:r>
              <a:rPr lang="en-US" altLang="zh-CN" sz="2400" dirty="0">
                <a:solidFill>
                  <a:schemeClr val="bg2"/>
                </a:solidFill>
              </a:rPr>
              <a:t>client</a:t>
            </a:r>
            <a:r>
              <a:rPr lang="zh-CN" altLang="en-US" sz="2400" dirty="0">
                <a:solidFill>
                  <a:schemeClr val="bg2"/>
                </a:solidFill>
              </a:rPr>
              <a:t>）角色：提出创建对象请求。</a:t>
            </a:r>
          </a:p>
          <a:p>
            <a:r>
              <a:rPr lang="zh-CN" altLang="en-US" sz="2400" dirty="0">
                <a:solidFill>
                  <a:schemeClr val="bg2"/>
                </a:solidFill>
              </a:rPr>
              <a:t>．抽象原型（</a:t>
            </a:r>
            <a:r>
              <a:rPr lang="en-US" altLang="zh-CN" sz="2400" dirty="0">
                <a:solidFill>
                  <a:schemeClr val="bg2"/>
                </a:solidFill>
              </a:rPr>
              <a:t>prototype </a:t>
            </a:r>
            <a:r>
              <a:rPr lang="zh-CN" altLang="en-US" sz="2400" dirty="0">
                <a:solidFill>
                  <a:schemeClr val="bg2"/>
                </a:solidFill>
              </a:rPr>
              <a:t>）角色：抽象类。给出所有的具体原型类所需的接口。</a:t>
            </a:r>
          </a:p>
          <a:p>
            <a:r>
              <a:rPr lang="zh-CN" altLang="en-US" sz="2400" dirty="0">
                <a:solidFill>
                  <a:schemeClr val="bg2"/>
                </a:solidFill>
              </a:rPr>
              <a:t>．具体原型（ </a:t>
            </a:r>
            <a:r>
              <a:rPr lang="en-US" altLang="zh-CN" sz="2400" dirty="0">
                <a:solidFill>
                  <a:schemeClr val="bg2"/>
                </a:solidFill>
              </a:rPr>
              <a:t>concrete Prototype 〕 </a:t>
            </a:r>
            <a:r>
              <a:rPr lang="zh-CN" altLang="en-US" sz="2400" dirty="0">
                <a:solidFill>
                  <a:schemeClr val="bg2"/>
                </a:solidFill>
              </a:rPr>
              <a:t>角色：被复制的对象。实现抽象原型角色所要求的接口。</a:t>
            </a:r>
          </a:p>
        </p:txBody>
      </p:sp>
    </p:spTree>
    <p:extLst>
      <p:ext uri="{BB962C8B-B14F-4D97-AF65-F5344CB8AC3E}">
        <p14:creationId xmlns:p14="http://schemas.microsoft.com/office/powerpoint/2010/main" val="413960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629742" y="333450"/>
            <a:ext cx="10785056" cy="658966"/>
          </a:xfrm>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sp>
        <p:nvSpPr>
          <p:cNvPr id="663555" name="Rectangle 3"/>
          <p:cNvSpPr>
            <a:spLocks noGrp="1" noChangeArrowheads="1"/>
          </p:cNvSpPr>
          <p:nvPr>
            <p:ph type="body" idx="1"/>
          </p:nvPr>
        </p:nvSpPr>
        <p:spPr>
          <a:xfrm>
            <a:off x="557734" y="1125538"/>
            <a:ext cx="11869918" cy="5184387"/>
          </a:xfrm>
        </p:spPr>
        <p:txBody>
          <a:bodyPr/>
          <a:lstStyle/>
          <a:p>
            <a:pPr marL="0" indent="0" algn="just">
              <a:lnSpc>
                <a:spcPct val="100000"/>
              </a:lnSpc>
              <a:buNone/>
            </a:pP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例</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a:t>
            </a:r>
          </a:p>
          <a:p>
            <a:pPr marL="0" indent="0" algn="just">
              <a:lnSpc>
                <a:spcPct val="100000"/>
              </a:lnSpc>
              <a:buNone/>
            </a:pPr>
            <a:r>
              <a:rPr lang="zh-CN" altLang="en-US" sz="2800" dirty="0">
                <a:latin typeface="楷体_GB2312" pitchFamily="49" charset="-122"/>
                <a:ea typeface="楷体_GB2312" pitchFamily="49" charset="-122"/>
              </a:rPr>
              <a:t>音乐编辑器</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图形编辑器框架</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音乐对象（音符、五线谱等）。</a:t>
            </a:r>
          </a:p>
          <a:p>
            <a:pPr marL="0" indent="0" algn="just">
              <a:lnSpc>
                <a:spcPct val="100000"/>
              </a:lnSpc>
              <a:buNone/>
            </a:pPr>
            <a:r>
              <a:rPr lang="zh-CN" altLang="en-US" sz="2800" dirty="0">
                <a:latin typeface="楷体_GB2312" pitchFamily="49" charset="-122"/>
                <a:ea typeface="楷体_GB2312" pitchFamily="49" charset="-122"/>
              </a:rPr>
              <a:t>图形编辑器框架：</a:t>
            </a:r>
          </a:p>
          <a:p>
            <a:pPr marL="0" indent="0" algn="just">
              <a:lnSpc>
                <a:spcPct val="100000"/>
              </a:lnSpc>
            </a:pPr>
            <a:r>
              <a:rPr lang="zh-CN" altLang="en-US" sz="2800" dirty="0">
                <a:latin typeface="楷体_GB2312" pitchFamily="49" charset="-122"/>
                <a:ea typeface="楷体_GB2312" pitchFamily="49" charset="-122"/>
              </a:rPr>
              <a:t>操纵工具</a:t>
            </a: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工具面板</a:t>
            </a:r>
          </a:p>
          <a:p>
            <a:pPr marL="987201" lvl="1" algn="just">
              <a:lnSpc>
                <a:spcPct val="100000"/>
              </a:lnSpc>
              <a:buNone/>
            </a:pPr>
            <a:r>
              <a:rPr lang="zh-CN" altLang="en-US" sz="2000" dirty="0">
                <a:solidFill>
                  <a:schemeClr val="accent2"/>
                </a:solidFill>
                <a:latin typeface="楷体_GB2312" pitchFamily="49" charset="-122"/>
                <a:ea typeface="楷体_GB2312" pitchFamily="49" charset="-122"/>
              </a:rPr>
              <a:t>选择、移动音乐对象加入乐谱</a:t>
            </a:r>
            <a:r>
              <a:rPr lang="zh-CN" altLang="en-US" sz="2000" dirty="0">
                <a:latin typeface="楷体_GB2312" pitchFamily="49" charset="-122"/>
                <a:ea typeface="楷体_GB2312" pitchFamily="49" charset="-122"/>
              </a:rPr>
              <a:t>。</a:t>
            </a:r>
          </a:p>
          <a:p>
            <a:pPr marL="987201" lvl="1" algn="just">
              <a:lnSpc>
                <a:spcPct val="100000"/>
              </a:lnSpc>
              <a:buFont typeface="Wingdings" pitchFamily="2" charset="2"/>
              <a:buChar char="Ø"/>
            </a:pPr>
            <a:r>
              <a:rPr lang="zh-CN" altLang="en-US" sz="2000" b="1" dirty="0">
                <a:latin typeface="楷体_GB2312" pitchFamily="49" charset="-122"/>
                <a:ea typeface="楷体_GB2312" pitchFamily="49" charset="-122"/>
              </a:rPr>
              <a:t>抽象工具类</a:t>
            </a:r>
            <a:r>
              <a:rPr lang="en-US" altLang="zh-CN" sz="2000" b="1" dirty="0">
                <a:solidFill>
                  <a:srgbClr val="48F50B"/>
                </a:solidFill>
                <a:latin typeface="楷体_GB2312" pitchFamily="49" charset="-122"/>
                <a:ea typeface="楷体_GB2312" pitchFamily="49" charset="-122"/>
              </a:rPr>
              <a:t>Tool</a:t>
            </a:r>
            <a:endParaRPr lang="en-US" altLang="zh-CN" sz="2000" b="1" dirty="0">
              <a:solidFill>
                <a:srgbClr val="66FF33"/>
              </a:solidFill>
              <a:latin typeface="楷体_GB2312" pitchFamily="49" charset="-122"/>
              <a:ea typeface="楷体_GB2312" pitchFamily="49" charset="-122"/>
            </a:endParaRPr>
          </a:p>
          <a:p>
            <a:pPr marL="987201" lvl="1" algn="just">
              <a:lnSpc>
                <a:spcPct val="100000"/>
              </a:lnSpc>
              <a:buFont typeface="Wingdings" pitchFamily="2" charset="2"/>
              <a:buChar char="Ø"/>
            </a:pPr>
            <a:r>
              <a:rPr lang="zh-CN" altLang="en-US" sz="2000" dirty="0">
                <a:latin typeface="楷体_GB2312" pitchFamily="49" charset="-122"/>
                <a:ea typeface="楷体_GB2312" pitchFamily="49" charset="-122"/>
              </a:rPr>
              <a:t>创建音乐对象</a:t>
            </a:r>
            <a:r>
              <a:rPr lang="zh-CN" altLang="en-US" sz="2000" b="1" dirty="0">
                <a:latin typeface="楷体_GB2312" pitchFamily="49" charset="-122"/>
                <a:ea typeface="楷体_GB2312" pitchFamily="49" charset="-122"/>
              </a:rPr>
              <a:t>工具</a:t>
            </a:r>
            <a:r>
              <a:rPr lang="en-US" altLang="zh-CN" sz="2000" b="1" dirty="0" err="1">
                <a:solidFill>
                  <a:srgbClr val="66FF33"/>
                </a:solidFill>
                <a:latin typeface="楷体_GB2312" pitchFamily="49" charset="-122"/>
                <a:ea typeface="楷体_GB2312" pitchFamily="49" charset="-122"/>
              </a:rPr>
              <a:t>GraphicTool</a:t>
            </a:r>
            <a:endParaRPr lang="en-US" altLang="zh-CN" sz="2000" b="1" dirty="0">
              <a:solidFill>
                <a:srgbClr val="66FF33"/>
              </a:solidFill>
              <a:latin typeface="楷体_GB2312" pitchFamily="49" charset="-122"/>
              <a:ea typeface="楷体_GB2312" pitchFamily="49" charset="-122"/>
            </a:endParaRPr>
          </a:p>
          <a:p>
            <a:pPr marL="987201" lvl="1" algn="just">
              <a:lnSpc>
                <a:spcPct val="100000"/>
              </a:lnSpc>
              <a:buFont typeface="Wingdings" pitchFamily="2" charset="2"/>
              <a:buChar char="Ø"/>
            </a:pPr>
            <a:r>
              <a:rPr lang="zh-CN" altLang="en-US" sz="2000" dirty="0">
                <a:latin typeface="楷体_GB2312" pitchFamily="49" charset="-122"/>
                <a:ea typeface="楷体_GB2312" pitchFamily="49" charset="-122"/>
              </a:rPr>
              <a:t>其它工具</a:t>
            </a:r>
            <a:r>
              <a:rPr lang="en-US" altLang="zh-CN" sz="2000" b="1" dirty="0" err="1">
                <a:solidFill>
                  <a:srgbClr val="48F50B"/>
                </a:solidFill>
                <a:latin typeface="楷体_GB2312" pitchFamily="49" charset="-122"/>
                <a:ea typeface="楷体_GB2312" pitchFamily="49" charset="-122"/>
              </a:rPr>
              <a:t>RotateTool</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循环工具）</a:t>
            </a:r>
          </a:p>
          <a:p>
            <a:pPr marL="0" indent="0" algn="just">
              <a:lnSpc>
                <a:spcPct val="100000"/>
              </a:lnSpc>
            </a:pPr>
            <a:r>
              <a:rPr lang="zh-CN" altLang="en-US" sz="2800" dirty="0">
                <a:latin typeface="楷体_GB2312" pitchFamily="49" charset="-122"/>
                <a:ea typeface="楷体_GB2312" pitchFamily="49" charset="-122"/>
              </a:rPr>
              <a:t>音符、五线谱等音乐对象</a:t>
            </a:r>
            <a:r>
              <a:rPr lang="zh-CN" altLang="en-US" sz="2800" b="1" dirty="0">
                <a:latin typeface="楷体_GB2312" pitchFamily="49" charset="-122"/>
                <a:ea typeface="楷体_GB2312" pitchFamily="49" charset="-122"/>
              </a:rPr>
              <a:t>抽象类</a:t>
            </a:r>
            <a:r>
              <a:rPr lang="en-US" altLang="zh-CN" sz="2800" b="1" dirty="0">
                <a:solidFill>
                  <a:srgbClr val="66FF33"/>
                </a:solidFill>
                <a:latin typeface="楷体_GB2312" pitchFamily="49" charset="-122"/>
                <a:ea typeface="楷体_GB2312" pitchFamily="49" charset="-122"/>
              </a:rPr>
              <a:t>Graphic</a:t>
            </a:r>
          </a:p>
          <a:p>
            <a:pPr marL="987201" lvl="1" algn="just">
              <a:lnSpc>
                <a:spcPct val="100000"/>
              </a:lnSpc>
              <a:buFont typeface="Wingdings" pitchFamily="2" charset="2"/>
              <a:buChar char="Ø"/>
            </a:pPr>
            <a:r>
              <a:rPr lang="zh-CN" altLang="en-US" sz="2000" dirty="0">
                <a:latin typeface="楷体_GB2312" pitchFamily="49" charset="-122"/>
                <a:ea typeface="楷体_GB2312" pitchFamily="49" charset="-122"/>
              </a:rPr>
              <a:t>音符对象：</a:t>
            </a:r>
            <a:r>
              <a:rPr lang="en-US" altLang="zh-CN" sz="2000" b="1" dirty="0" err="1">
                <a:solidFill>
                  <a:srgbClr val="48F50B"/>
                </a:solidFill>
                <a:latin typeface="楷体_GB2312" pitchFamily="49" charset="-122"/>
                <a:ea typeface="楷体_GB2312" pitchFamily="49" charset="-122"/>
              </a:rPr>
              <a:t>MusicNote</a:t>
            </a:r>
            <a:endParaRPr lang="en-US" altLang="zh-CN" sz="2000" b="1" dirty="0">
              <a:solidFill>
                <a:srgbClr val="48F50B"/>
              </a:solidFill>
              <a:latin typeface="楷体_GB2312" pitchFamily="49" charset="-122"/>
              <a:ea typeface="楷体_GB2312" pitchFamily="49" charset="-122"/>
            </a:endParaRPr>
          </a:p>
          <a:p>
            <a:pPr marL="987201" lvl="1" algn="just">
              <a:lnSpc>
                <a:spcPct val="100000"/>
              </a:lnSpc>
              <a:buFont typeface="Wingdings" pitchFamily="2" charset="2"/>
              <a:buChar char="Ø"/>
            </a:pPr>
            <a:r>
              <a:rPr lang="zh-CN" altLang="en-US" sz="2000" dirty="0">
                <a:latin typeface="楷体_GB2312" pitchFamily="49" charset="-122"/>
                <a:ea typeface="楷体_GB2312" pitchFamily="49" charset="-122"/>
              </a:rPr>
              <a:t>五线谱对象：</a:t>
            </a:r>
            <a:r>
              <a:rPr lang="en-US" altLang="zh-CN" sz="2000" b="1" dirty="0">
                <a:solidFill>
                  <a:srgbClr val="48F50B"/>
                </a:solidFill>
                <a:latin typeface="楷体_GB2312" pitchFamily="49" charset="-122"/>
                <a:ea typeface="楷体_GB2312" pitchFamily="49" charset="-122"/>
              </a:rPr>
              <a:t>Staff</a:t>
            </a:r>
          </a:p>
        </p:txBody>
      </p:sp>
    </p:spTree>
    <p:extLst>
      <p:ext uri="{BB962C8B-B14F-4D97-AF65-F5344CB8AC3E}">
        <p14:creationId xmlns:p14="http://schemas.microsoft.com/office/powerpoint/2010/main" val="413189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sp>
        <p:nvSpPr>
          <p:cNvPr id="144387" name="Rectangle 3"/>
          <p:cNvSpPr>
            <a:spLocks noGrp="1" noChangeArrowheads="1"/>
          </p:cNvSpPr>
          <p:nvPr>
            <p:ph type="body" idx="1"/>
          </p:nvPr>
        </p:nvSpPr>
        <p:spPr>
          <a:xfrm>
            <a:off x="557734" y="1773610"/>
            <a:ext cx="11149502" cy="2953434"/>
          </a:xfrm>
        </p:spPr>
        <p:txBody>
          <a:bodyPr/>
          <a:lstStyle/>
          <a:p>
            <a:pPr marL="635439" indent="-635439" algn="just">
              <a:lnSpc>
                <a:spcPct val="100000"/>
              </a:lnSpc>
              <a:buNone/>
            </a:pPr>
            <a:r>
              <a:rPr lang="zh-CN" altLang="en-US" dirty="0">
                <a:solidFill>
                  <a:schemeClr val="accent2"/>
                </a:solidFill>
                <a:latin typeface="宋体" pitchFamily="2" charset="-122"/>
              </a:rPr>
              <a:t>问题：如何创建具体的音乐对象的实例？</a:t>
            </a:r>
          </a:p>
          <a:p>
            <a:pPr marL="635439" indent="-635439" algn="just">
              <a:lnSpc>
                <a:spcPct val="100000"/>
              </a:lnSpc>
              <a:buNone/>
            </a:pPr>
            <a:endParaRPr lang="zh-CN" altLang="en-US" sz="2900" dirty="0">
              <a:latin typeface="楷体_GB2312" pitchFamily="49" charset="-122"/>
              <a:ea typeface="楷体_GB2312" pitchFamily="49" charset="-122"/>
            </a:endParaRPr>
          </a:p>
          <a:p>
            <a:pPr marL="635439" indent="-635439" algn="just">
              <a:lnSpc>
                <a:spcPct val="100000"/>
              </a:lnSpc>
              <a:buClr>
                <a:schemeClr val="tx1"/>
              </a:buClr>
              <a:buNone/>
            </a:pPr>
            <a:r>
              <a:rPr lang="zh-CN" altLang="en-US" sz="2900" dirty="0">
                <a:latin typeface="楷体_GB2312" pitchFamily="49" charset="-122"/>
                <a:ea typeface="楷体_GB2312" pitchFamily="49" charset="-122"/>
              </a:rPr>
              <a:t>方法</a:t>
            </a:r>
            <a:r>
              <a:rPr lang="en-US" altLang="zh-CN" sz="2900" dirty="0">
                <a:latin typeface="楷体_GB2312" pitchFamily="49" charset="-122"/>
                <a:ea typeface="楷体_GB2312" pitchFamily="49" charset="-122"/>
              </a:rPr>
              <a:t>1</a:t>
            </a:r>
            <a:r>
              <a:rPr lang="zh-CN" altLang="en-US" sz="2900" dirty="0">
                <a:latin typeface="楷体_GB2312" pitchFamily="49" charset="-122"/>
                <a:ea typeface="楷体_GB2312" pitchFamily="49" charset="-122"/>
              </a:rPr>
              <a:t>：</a:t>
            </a:r>
          </a:p>
          <a:p>
            <a:pPr marL="635439" indent="-635439" algn="just">
              <a:lnSpc>
                <a:spcPct val="100000"/>
              </a:lnSpc>
              <a:buClr>
                <a:schemeClr val="tx1"/>
              </a:buClr>
              <a:buNone/>
            </a:pPr>
            <a:r>
              <a:rPr lang="zh-CN" altLang="en-US" sz="2900" dirty="0">
                <a:latin typeface="楷体_GB2312" pitchFamily="49" charset="-122"/>
                <a:ea typeface="楷体_GB2312" pitchFamily="49" charset="-122"/>
              </a:rPr>
              <a:t>为每种音乐对象的创建定义一个</a:t>
            </a:r>
            <a:r>
              <a:rPr lang="en-US" altLang="zh-CN" sz="2900" dirty="0" err="1">
                <a:latin typeface="楷体_GB2312" pitchFamily="49" charset="-122"/>
                <a:ea typeface="楷体_GB2312" pitchFamily="49" charset="-122"/>
              </a:rPr>
              <a:t>GraphicTool</a:t>
            </a:r>
            <a:r>
              <a:rPr lang="zh-CN" altLang="en-US" sz="2900" dirty="0">
                <a:latin typeface="楷体_GB2312" pitchFamily="49" charset="-122"/>
                <a:ea typeface="楷体_GB2312" pitchFamily="49" charset="-122"/>
              </a:rPr>
              <a:t>的子类</a:t>
            </a:r>
          </a:p>
          <a:p>
            <a:pPr marL="635439" indent="-635439" algn="just">
              <a:lnSpc>
                <a:spcPct val="100000"/>
              </a:lnSpc>
              <a:buNone/>
            </a:pPr>
            <a:r>
              <a:rPr lang="zh-CN" altLang="en-US" sz="2900" dirty="0">
                <a:latin typeface="楷体_GB2312" pitchFamily="49" charset="-122"/>
                <a:ea typeface="楷体_GB2312" pitchFamily="49" charset="-122"/>
              </a:rPr>
              <a:t>结果：产生大量子类。</a:t>
            </a:r>
          </a:p>
        </p:txBody>
      </p:sp>
    </p:spTree>
    <p:extLst>
      <p:ext uri="{BB962C8B-B14F-4D97-AF65-F5344CB8AC3E}">
        <p14:creationId xmlns:p14="http://schemas.microsoft.com/office/powerpoint/2010/main" val="2923609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sp>
        <p:nvSpPr>
          <p:cNvPr id="718851" name="Rectangle 3"/>
          <p:cNvSpPr>
            <a:spLocks noGrp="1" noChangeArrowheads="1"/>
          </p:cNvSpPr>
          <p:nvPr>
            <p:ph type="body" idx="1"/>
          </p:nvPr>
        </p:nvSpPr>
        <p:spPr/>
        <p:txBody>
          <a:bodyPr/>
          <a:lstStyle/>
          <a:p>
            <a:pPr algn="just">
              <a:lnSpc>
                <a:spcPct val="100000"/>
              </a:lnSpc>
              <a:buClr>
                <a:schemeClr val="tx1"/>
              </a:buClr>
              <a:buFont typeface="Wingdings" pitchFamily="2" charset="2"/>
              <a:buNone/>
            </a:pPr>
            <a:r>
              <a:rPr lang="zh-CN" altLang="en-US" sz="2900" dirty="0">
                <a:latin typeface="楷体_GB2312" pitchFamily="49" charset="-122"/>
                <a:ea typeface="楷体_GB2312" pitchFamily="49" charset="-122"/>
              </a:rPr>
              <a:t>方法</a:t>
            </a:r>
            <a:r>
              <a:rPr lang="en-US" altLang="zh-CN" sz="2900" dirty="0">
                <a:latin typeface="楷体_GB2312" pitchFamily="49" charset="-122"/>
                <a:ea typeface="楷体_GB2312" pitchFamily="49" charset="-122"/>
              </a:rPr>
              <a:t>2</a:t>
            </a:r>
            <a:r>
              <a:rPr lang="zh-CN" altLang="en-US" sz="2900" dirty="0">
                <a:latin typeface="楷体_GB2312" pitchFamily="49" charset="-122"/>
                <a:ea typeface="楷体_GB2312" pitchFamily="49" charset="-122"/>
              </a:rPr>
              <a:t>：对象合成。</a:t>
            </a:r>
          </a:p>
          <a:p>
            <a:pPr algn="just">
              <a:lnSpc>
                <a:spcPct val="100000"/>
              </a:lnSpc>
              <a:buClr>
                <a:schemeClr val="tx1"/>
              </a:buClr>
            </a:pPr>
            <a:r>
              <a:rPr lang="zh-CN" altLang="en-US" sz="2900" dirty="0">
                <a:latin typeface="楷体_GB2312" pitchFamily="49" charset="-122"/>
                <a:ea typeface="楷体_GB2312" pitchFamily="49" charset="-122"/>
              </a:rPr>
              <a:t>每个音乐对象的创建工具都是一个用不同音乐对象原型初始化的</a:t>
            </a:r>
            <a:r>
              <a:rPr lang="en-US" altLang="zh-CN" sz="2900" dirty="0" err="1">
                <a:latin typeface="楷体_GB2312" pitchFamily="49" charset="-122"/>
                <a:ea typeface="楷体_GB2312" pitchFamily="49" charset="-122"/>
              </a:rPr>
              <a:t>GraphicTool</a:t>
            </a:r>
            <a:r>
              <a:rPr lang="zh-CN" altLang="en-US" sz="2900" dirty="0">
                <a:latin typeface="楷体_GB2312" pitchFamily="49" charset="-122"/>
                <a:ea typeface="楷体_GB2312" pitchFamily="49" charset="-122"/>
              </a:rPr>
              <a:t>的实例。</a:t>
            </a:r>
          </a:p>
          <a:p>
            <a:pPr algn="just">
              <a:lnSpc>
                <a:spcPct val="100000"/>
              </a:lnSpc>
              <a:buClr>
                <a:schemeClr val="tx1"/>
              </a:buClr>
            </a:pPr>
            <a:r>
              <a:rPr lang="en-US" altLang="zh-CN" sz="2900" dirty="0" err="1">
                <a:latin typeface="楷体_GB2312" pitchFamily="49" charset="-122"/>
                <a:ea typeface="楷体_GB2312" pitchFamily="49" charset="-122"/>
              </a:rPr>
              <a:t>GraphicTool</a:t>
            </a:r>
            <a:r>
              <a:rPr lang="zh-CN" altLang="en-US" sz="2900" dirty="0">
                <a:latin typeface="楷体_GB2312" pitchFamily="49" charset="-122"/>
                <a:ea typeface="楷体_GB2312" pitchFamily="49" charset="-122"/>
              </a:rPr>
              <a:t>拷贝或</a:t>
            </a:r>
            <a:r>
              <a:rPr lang="zh-CN" altLang="en-US" sz="2900" dirty="0">
                <a:latin typeface="Courier New"/>
                <a:ea typeface="楷体_GB2312" pitchFamily="49" charset="-122"/>
              </a:rPr>
              <a:t>“</a:t>
            </a:r>
            <a:r>
              <a:rPr lang="zh-CN" altLang="en-US" sz="2900" dirty="0">
                <a:latin typeface="楷体_GB2312" pitchFamily="49" charset="-122"/>
                <a:ea typeface="楷体_GB2312" pitchFamily="49" charset="-122"/>
              </a:rPr>
              <a:t>克隆</a:t>
            </a:r>
            <a:r>
              <a:rPr lang="zh-CN" altLang="en-US" sz="2900" dirty="0">
                <a:latin typeface="Courier New"/>
                <a:ea typeface="楷体_GB2312" pitchFamily="49" charset="-122"/>
              </a:rPr>
              <a:t>”</a:t>
            </a:r>
            <a:r>
              <a:rPr lang="zh-CN" altLang="en-US" sz="2900" dirty="0">
                <a:latin typeface="楷体_GB2312" pitchFamily="49" charset="-122"/>
                <a:ea typeface="楷体_GB2312" pitchFamily="49" charset="-122"/>
              </a:rPr>
              <a:t>一个</a:t>
            </a:r>
            <a:r>
              <a:rPr lang="en-US" altLang="zh-CN" sz="2900" dirty="0">
                <a:latin typeface="楷体_GB2312" pitchFamily="49" charset="-122"/>
                <a:ea typeface="楷体_GB2312" pitchFamily="49" charset="-122"/>
              </a:rPr>
              <a:t>Graphic</a:t>
            </a:r>
            <a:r>
              <a:rPr lang="zh-CN" altLang="en-US" sz="2900" dirty="0">
                <a:latin typeface="楷体_GB2312" pitchFamily="49" charset="-122"/>
                <a:ea typeface="楷体_GB2312" pitchFamily="49" charset="-122"/>
              </a:rPr>
              <a:t>子类（原型</a:t>
            </a:r>
            <a:r>
              <a:rPr lang="en-US" altLang="zh-CN" sz="2900" dirty="0">
                <a:latin typeface="楷体_GB2312" pitchFamily="49" charset="-122"/>
                <a:ea typeface="楷体_GB2312" pitchFamily="49" charset="-122"/>
              </a:rPr>
              <a:t>Prototype</a:t>
            </a:r>
            <a:r>
              <a:rPr lang="zh-CN" altLang="en-US" sz="2900" dirty="0">
                <a:latin typeface="楷体_GB2312" pitchFamily="49" charset="-122"/>
                <a:ea typeface="楷体_GB2312" pitchFamily="49" charset="-122"/>
              </a:rPr>
              <a:t>）</a:t>
            </a:r>
          </a:p>
          <a:p>
            <a:pPr algn="just">
              <a:lnSpc>
                <a:spcPct val="100000"/>
              </a:lnSpc>
              <a:buClr>
                <a:schemeClr val="tx1"/>
              </a:buClr>
              <a:buFont typeface="Wingdings" pitchFamily="2" charset="2"/>
              <a:buNone/>
            </a:pPr>
            <a:r>
              <a:rPr lang="zh-CN" altLang="en-US" sz="2900" b="1" dirty="0">
                <a:solidFill>
                  <a:srgbClr val="48F50B"/>
                </a:solidFill>
                <a:latin typeface="宋体" pitchFamily="2" charset="-122"/>
              </a:rPr>
              <a:t>指以原型为参数创建新</a:t>
            </a:r>
            <a:r>
              <a:rPr lang="en-US" altLang="zh-CN" sz="2900" b="1" dirty="0">
                <a:solidFill>
                  <a:srgbClr val="48F50B"/>
                </a:solidFill>
                <a:latin typeface="宋体" pitchFamily="2" charset="-122"/>
              </a:rPr>
              <a:t>Graphic</a:t>
            </a:r>
            <a:r>
              <a:rPr lang="zh-CN" altLang="en-US" sz="2900" b="1" dirty="0">
                <a:solidFill>
                  <a:srgbClr val="48F50B"/>
                </a:solidFill>
                <a:latin typeface="宋体" pitchFamily="2" charset="-122"/>
              </a:rPr>
              <a:t>对象。</a:t>
            </a:r>
          </a:p>
          <a:p>
            <a:pPr algn="just">
              <a:lnSpc>
                <a:spcPct val="100000"/>
              </a:lnSpc>
              <a:buClr>
                <a:schemeClr val="tx1"/>
              </a:buClr>
              <a:buFont typeface="Wingdings" pitchFamily="2" charset="2"/>
              <a:buNone/>
            </a:pPr>
            <a:r>
              <a:rPr lang="zh-CN" altLang="en-US" sz="2900" b="1" dirty="0">
                <a:solidFill>
                  <a:srgbClr val="48F50B"/>
                </a:solidFill>
                <a:latin typeface="宋体" pitchFamily="2" charset="-122"/>
              </a:rPr>
              <a:t>把克隆得到的对象加入乐谱中以生成音乐对象。</a:t>
            </a:r>
          </a:p>
          <a:p>
            <a:pPr algn="just">
              <a:lnSpc>
                <a:spcPct val="100000"/>
              </a:lnSpc>
              <a:buFont typeface="Wingdings" pitchFamily="2" charset="2"/>
              <a:buNone/>
            </a:pPr>
            <a:r>
              <a:rPr lang="zh-CN" altLang="en-US" sz="2900" b="1" dirty="0">
                <a:solidFill>
                  <a:srgbClr val="48F50B"/>
                </a:solidFill>
                <a:latin typeface="宋体" pitchFamily="2" charset="-122"/>
              </a:rPr>
              <a:t>要求所有音乐对象图形子类都支持克隆操作 。</a:t>
            </a:r>
            <a:endParaRPr lang="zh-CN" altLang="en-US" sz="2400" dirty="0"/>
          </a:p>
        </p:txBody>
      </p:sp>
    </p:spTree>
    <p:extLst>
      <p:ext uri="{BB962C8B-B14F-4D97-AF65-F5344CB8AC3E}">
        <p14:creationId xmlns:p14="http://schemas.microsoft.com/office/powerpoint/2010/main" val="3930262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设计模式目录与工厂模式</a:t>
            </a:r>
            <a:endParaRPr lang="zh-CN" altLang="en-US" dirty="0"/>
          </a:p>
        </p:txBody>
      </p:sp>
      <p:sp>
        <p:nvSpPr>
          <p:cNvPr id="3" name="内容占位符 2"/>
          <p:cNvSpPr>
            <a:spLocks noGrp="1"/>
          </p:cNvSpPr>
          <p:nvPr>
            <p:ph idx="1"/>
          </p:nvPr>
        </p:nvSpPr>
        <p:spPr/>
        <p:txBody>
          <a:bodyPr/>
          <a:lstStyle/>
          <a:p>
            <a:r>
              <a:rPr lang="en-US" altLang="zh-CN" dirty="0" smtClean="0"/>
              <a:t>Builder</a:t>
            </a:r>
            <a:r>
              <a:rPr lang="zh-CN" altLang="en-US" dirty="0" smtClean="0"/>
              <a:t>模式</a:t>
            </a:r>
            <a:endParaRPr lang="en-US" altLang="zh-CN" dirty="0" smtClean="0"/>
          </a:p>
          <a:p>
            <a:r>
              <a:rPr lang="zh-CN" altLang="en-US" dirty="0" smtClean="0"/>
              <a:t>原型模式</a:t>
            </a:r>
            <a:endParaRPr lang="en-US" altLang="zh-CN" dirty="0" smtClean="0"/>
          </a:p>
          <a:p>
            <a:r>
              <a:rPr lang="zh-CN" altLang="en-US" dirty="0"/>
              <a:t>单</a:t>
            </a:r>
            <a:r>
              <a:rPr lang="zh-CN" altLang="en-US" dirty="0" smtClean="0"/>
              <a:t>例模式</a:t>
            </a:r>
            <a:endParaRPr lang="en-US" altLang="zh-CN" dirty="0" smtClean="0"/>
          </a:p>
          <a:p>
            <a:r>
              <a:rPr lang="zh-CN" altLang="en-US" dirty="0" smtClean="0"/>
              <a:t>多例模式</a:t>
            </a:r>
            <a:endParaRPr lang="zh-CN" altLang="en-US" dirty="0"/>
          </a:p>
        </p:txBody>
      </p:sp>
    </p:spTree>
    <p:extLst>
      <p:ext uri="{BB962C8B-B14F-4D97-AF65-F5344CB8AC3E}">
        <p14:creationId xmlns:p14="http://schemas.microsoft.com/office/powerpoint/2010/main" val="3676439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pic>
        <p:nvPicPr>
          <p:cNvPr id="146435" name="Picture 3" descr="proto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35" y="1753006"/>
            <a:ext cx="11187642" cy="4649276"/>
          </a:xfrm>
          <a:prstGeom prst="rect">
            <a:avLst/>
          </a:prstGeom>
          <a:noFill/>
          <a:extLst>
            <a:ext uri="{909E8E84-426E-40DD-AFC4-6F175D3DCCD1}">
              <a14:hiddenFill xmlns:a14="http://schemas.microsoft.com/office/drawing/2010/main">
                <a:solidFill>
                  <a:srgbClr val="FFFFFF"/>
                </a:solidFill>
              </a14:hiddenFill>
            </a:ext>
          </a:extLst>
        </p:spPr>
      </p:pic>
      <p:sp>
        <p:nvSpPr>
          <p:cNvPr id="146436" name="AutoShape 4"/>
          <p:cNvSpPr>
            <a:spLocks noChangeArrowheads="1"/>
          </p:cNvSpPr>
          <p:nvPr/>
        </p:nvSpPr>
        <p:spPr bwMode="auto">
          <a:xfrm>
            <a:off x="4949684" y="692310"/>
            <a:ext cx="2847763" cy="685959"/>
          </a:xfrm>
          <a:prstGeom prst="wedgeRoundRectCallout">
            <a:avLst>
              <a:gd name="adj1" fmla="val -129093"/>
              <a:gd name="adj2" fmla="val 14930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just">
              <a:buClr>
                <a:schemeClr val="accent2"/>
              </a:buClr>
              <a:buSzPct val="80000"/>
              <a:buFont typeface="Wingdings" pitchFamily="2" charset="2"/>
              <a:buNone/>
            </a:pPr>
            <a:r>
              <a:rPr kumimoji="1" lang="zh-CN" altLang="en-US" sz="1900">
                <a:solidFill>
                  <a:schemeClr val="bg2"/>
                </a:solidFill>
              </a:rPr>
              <a:t>工具面板工具的抽象工具类</a:t>
            </a:r>
            <a:r>
              <a:rPr kumimoji="1" lang="en-US" altLang="zh-CN" sz="1900">
                <a:solidFill>
                  <a:schemeClr val="bg2"/>
                </a:solidFill>
              </a:rPr>
              <a:t>Tool</a:t>
            </a:r>
          </a:p>
        </p:txBody>
      </p:sp>
      <p:sp>
        <p:nvSpPr>
          <p:cNvPr id="146437" name="AutoShape 5"/>
          <p:cNvSpPr>
            <a:spLocks noChangeArrowheads="1"/>
          </p:cNvSpPr>
          <p:nvPr/>
        </p:nvSpPr>
        <p:spPr bwMode="auto">
          <a:xfrm>
            <a:off x="3506733" y="333452"/>
            <a:ext cx="2339234" cy="1067047"/>
          </a:xfrm>
          <a:prstGeom prst="wedgeRoundRectCallout">
            <a:avLst>
              <a:gd name="adj1" fmla="val -50542"/>
              <a:gd name="adj2" fmla="val 21592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zh-CN" altLang="en-US" sz="1900">
                <a:solidFill>
                  <a:schemeClr val="bg2"/>
                </a:solidFill>
              </a:rPr>
              <a:t>创建音乐对象实例加入文档的工具</a:t>
            </a:r>
            <a:r>
              <a:rPr kumimoji="1" lang="en-US" altLang="zh-CN" sz="1900">
                <a:solidFill>
                  <a:schemeClr val="bg2"/>
                </a:solidFill>
              </a:rPr>
              <a:t>GraphicTool</a:t>
            </a:r>
          </a:p>
        </p:txBody>
      </p:sp>
      <p:sp>
        <p:nvSpPr>
          <p:cNvPr id="146438" name="AutoShape 6"/>
          <p:cNvSpPr>
            <a:spLocks noChangeArrowheads="1"/>
          </p:cNvSpPr>
          <p:nvPr/>
        </p:nvSpPr>
        <p:spPr bwMode="auto">
          <a:xfrm>
            <a:off x="9051819" y="1600570"/>
            <a:ext cx="2644352" cy="1037135"/>
          </a:xfrm>
          <a:prstGeom prst="wedgeRoundRectCallout">
            <a:avLst>
              <a:gd name="adj1" fmla="val -67787"/>
              <a:gd name="adj2" fmla="val 189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dirty="0">
                <a:solidFill>
                  <a:schemeClr val="bg2"/>
                </a:solidFill>
              </a:rPr>
              <a:t>为音符、五线譜等音乐对象提供抽象图形类</a:t>
            </a:r>
            <a:r>
              <a:rPr kumimoji="1" lang="en-US" altLang="zh-CN" sz="1900" dirty="0">
                <a:solidFill>
                  <a:schemeClr val="bg2"/>
                </a:solidFill>
              </a:rPr>
              <a:t>Graphic</a:t>
            </a:r>
          </a:p>
        </p:txBody>
      </p:sp>
      <p:sp>
        <p:nvSpPr>
          <p:cNvPr id="146439" name="AutoShape 7"/>
          <p:cNvSpPr>
            <a:spLocks noChangeArrowheads="1"/>
          </p:cNvSpPr>
          <p:nvPr/>
        </p:nvSpPr>
        <p:spPr bwMode="auto">
          <a:xfrm>
            <a:off x="4983586" y="4877929"/>
            <a:ext cx="3559704" cy="1143265"/>
          </a:xfrm>
          <a:prstGeom prst="wedgeRoundRectCallout">
            <a:avLst>
              <a:gd name="adj1" fmla="val -52319"/>
              <a:gd name="adj2" fmla="val -17819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以要克隆的实例为参数 ， </a:t>
            </a:r>
            <a:r>
              <a:rPr kumimoji="1" lang="en-US" altLang="zh-CN" sz="1900">
                <a:solidFill>
                  <a:schemeClr val="bg2"/>
                </a:solidFill>
              </a:rPr>
              <a:t>GraphicTool</a:t>
            </a:r>
            <a:r>
              <a:rPr kumimoji="1" lang="zh-CN" altLang="en-US" sz="1900">
                <a:solidFill>
                  <a:schemeClr val="bg2"/>
                </a:solidFill>
              </a:rPr>
              <a:t>通过拷贝或</a:t>
            </a:r>
            <a:r>
              <a:rPr kumimoji="1" lang="zh-CN" altLang="en-US" sz="1900">
                <a:solidFill>
                  <a:schemeClr val="bg2"/>
                </a:solidFill>
                <a:latin typeface="Courier New"/>
              </a:rPr>
              <a:t>“</a:t>
            </a:r>
            <a:r>
              <a:rPr kumimoji="1" lang="zh-CN" altLang="en-US" sz="1900">
                <a:solidFill>
                  <a:schemeClr val="bg2"/>
                </a:solidFill>
              </a:rPr>
              <a:t>克隆</a:t>
            </a:r>
            <a:r>
              <a:rPr kumimoji="1" lang="zh-CN" altLang="en-US" sz="1900">
                <a:solidFill>
                  <a:schemeClr val="bg2"/>
                </a:solidFill>
                <a:latin typeface="Courier New"/>
              </a:rPr>
              <a:t>”</a:t>
            </a:r>
            <a:r>
              <a:rPr kumimoji="1" lang="zh-CN" altLang="en-US" sz="1900">
                <a:solidFill>
                  <a:schemeClr val="bg2"/>
                </a:solidFill>
              </a:rPr>
              <a:t>一个图形子类的实例创建新图形对象 。</a:t>
            </a:r>
          </a:p>
        </p:txBody>
      </p:sp>
    </p:spTree>
    <p:extLst>
      <p:ext uri="{BB962C8B-B14F-4D97-AF65-F5344CB8AC3E}">
        <p14:creationId xmlns:p14="http://schemas.microsoft.com/office/powerpoint/2010/main" val="739091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slide(fromBottom)">
                                      <p:cBhvr>
                                        <p:cTn id="7" dur="500"/>
                                        <p:tgtEl>
                                          <p:spTgt spid="146436"/>
                                        </p:tgtEl>
                                      </p:cBhvr>
                                    </p:animEffect>
                                  </p:childTnLst>
                                  <p:subTnLst>
                                    <p:set>
                                      <p:cBhvr override="childStyle">
                                        <p:cTn dur="1" fill="hold" display="0" masterRel="nextClick" afterEffect="1"/>
                                        <p:tgtEl>
                                          <p:spTgt spid="14643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6437"/>
                                        </p:tgtEl>
                                        <p:attrNameLst>
                                          <p:attrName>style.visibility</p:attrName>
                                        </p:attrNameLst>
                                      </p:cBhvr>
                                      <p:to>
                                        <p:strVal val="visible"/>
                                      </p:to>
                                    </p:set>
                                    <p:animEffect transition="in" filter="slide(fromBottom)">
                                      <p:cBhvr>
                                        <p:cTn id="12" dur="500"/>
                                        <p:tgtEl>
                                          <p:spTgt spid="146437"/>
                                        </p:tgtEl>
                                      </p:cBhvr>
                                    </p:animEffect>
                                  </p:childTnLst>
                                  <p:subTnLst>
                                    <p:set>
                                      <p:cBhvr override="childStyle">
                                        <p:cTn dur="1" fill="hold" display="0" masterRel="nextClick" afterEffect="1"/>
                                        <p:tgtEl>
                                          <p:spTgt spid="14643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6438"/>
                                        </p:tgtEl>
                                        <p:attrNameLst>
                                          <p:attrName>style.visibility</p:attrName>
                                        </p:attrNameLst>
                                      </p:cBhvr>
                                      <p:to>
                                        <p:strVal val="visible"/>
                                      </p:to>
                                    </p:set>
                                    <p:animEffect transition="in" filter="slide(fromBottom)">
                                      <p:cBhvr>
                                        <p:cTn id="17" dur="500"/>
                                        <p:tgtEl>
                                          <p:spTgt spid="146438"/>
                                        </p:tgtEl>
                                      </p:cBhvr>
                                    </p:animEffect>
                                  </p:childTnLst>
                                  <p:subTnLst>
                                    <p:set>
                                      <p:cBhvr override="childStyle">
                                        <p:cTn dur="1" fill="hold" display="0" masterRel="nextClick" afterEffect="1"/>
                                        <p:tgtEl>
                                          <p:spTgt spid="14643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6439"/>
                                        </p:tgtEl>
                                        <p:attrNameLst>
                                          <p:attrName>style.visibility</p:attrName>
                                        </p:attrNameLst>
                                      </p:cBhvr>
                                      <p:to>
                                        <p:strVal val="visible"/>
                                      </p:to>
                                    </p:set>
                                    <p:animEffect transition="in" filter="slide(fromBottom)">
                                      <p:cBhvr>
                                        <p:cTn id="22" dur="500"/>
                                        <p:tgtEl>
                                          <p:spTgt spid="146439"/>
                                        </p:tgtEl>
                                      </p:cBhvr>
                                    </p:animEffect>
                                  </p:childTnLst>
                                  <p:subTnLst>
                                    <p:set>
                                      <p:cBhvr override="childStyle">
                                        <p:cTn dur="1" fill="hold" display="0" masterRel="nextClick" afterEffect="1"/>
                                        <p:tgtEl>
                                          <p:spTgt spid="1464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autoUpdateAnimBg="0"/>
      <p:bldP spid="146437" grpId="0" animBg="1" autoUpdateAnimBg="0"/>
      <p:bldP spid="146438" grpId="0" animBg="1" autoUpdateAnimBg="0"/>
      <p:bldP spid="146439"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57734" y="189434"/>
            <a:ext cx="10785056" cy="793194"/>
          </a:xfrm>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sp>
        <p:nvSpPr>
          <p:cNvPr id="147459" name="Rectangle 3"/>
          <p:cNvSpPr>
            <a:spLocks noChangeArrowheads="1"/>
          </p:cNvSpPr>
          <p:nvPr/>
        </p:nvSpPr>
        <p:spPr bwMode="auto">
          <a:xfrm>
            <a:off x="2873190" y="2362747"/>
            <a:ext cx="12204700" cy="38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endParaRPr lang="zh-CN" altLang="en-US"/>
          </a:p>
        </p:txBody>
      </p:sp>
      <p:pic>
        <p:nvPicPr>
          <p:cNvPr id="147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2204" r="7480" b="14285"/>
          <a:stretch>
            <a:fillRect/>
          </a:stretch>
        </p:blipFill>
        <p:spPr bwMode="auto">
          <a:xfrm>
            <a:off x="813646" y="1829223"/>
            <a:ext cx="10679113" cy="4496841"/>
          </a:xfrm>
          <a:prstGeom prst="rect">
            <a:avLst/>
          </a:prstGeom>
          <a:noFill/>
          <a:extLst>
            <a:ext uri="{909E8E84-426E-40DD-AFC4-6F175D3DCCD1}">
              <a14:hiddenFill xmlns:a14="http://schemas.microsoft.com/office/drawing/2010/main">
                <a:solidFill>
                  <a:srgbClr val="FFFFFF"/>
                </a:solidFill>
              </a14:hiddenFill>
            </a:ext>
          </a:extLst>
        </p:spPr>
      </p:pic>
      <p:sp>
        <p:nvSpPr>
          <p:cNvPr id="147461" name="Rectangle 5"/>
          <p:cNvSpPr>
            <a:spLocks noGrp="1" noChangeArrowheads="1"/>
          </p:cNvSpPr>
          <p:nvPr>
            <p:ph type="body" idx="1"/>
          </p:nvPr>
        </p:nvSpPr>
        <p:spPr>
          <a:xfrm>
            <a:off x="1017058" y="1295700"/>
            <a:ext cx="10373995" cy="457306"/>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Wingdings" pitchFamily="2" charset="2"/>
              <a:buNone/>
            </a:pPr>
            <a:r>
              <a:rPr lang="zh-CN" altLang="en-US" sz="2900"/>
              <a:t>（</a:t>
            </a:r>
            <a:r>
              <a:rPr lang="en-US" altLang="zh-CN" sz="2900"/>
              <a:t>2</a:t>
            </a:r>
            <a:r>
              <a:rPr lang="zh-CN" altLang="en-US" sz="2900"/>
              <a:t>）结构 </a:t>
            </a:r>
          </a:p>
        </p:txBody>
      </p:sp>
    </p:spTree>
    <p:extLst>
      <p:ext uri="{BB962C8B-B14F-4D97-AF65-F5344CB8AC3E}">
        <p14:creationId xmlns:p14="http://schemas.microsoft.com/office/powerpoint/2010/main" val="1634625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29742" y="333450"/>
            <a:ext cx="10785056" cy="732007"/>
          </a:xfrm>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sp>
        <p:nvSpPr>
          <p:cNvPr id="148483" name="Rectangle 3"/>
          <p:cNvSpPr>
            <a:spLocks noGrp="1" noChangeArrowheads="1"/>
          </p:cNvSpPr>
          <p:nvPr>
            <p:ph type="body" idx="1"/>
          </p:nvPr>
        </p:nvSpPr>
        <p:spPr>
          <a:xfrm>
            <a:off x="701750" y="1197546"/>
            <a:ext cx="10285002" cy="5185976"/>
          </a:xfrm>
        </p:spPr>
        <p:txBody>
          <a:bodyPr/>
          <a:lstStyle/>
          <a:p>
            <a:pPr marL="0" indent="0" algn="just">
              <a:lnSpc>
                <a:spcPct val="100000"/>
              </a:lnSpc>
              <a:buNone/>
            </a:pPr>
            <a:r>
              <a:rPr lang="zh-CN" altLang="en-US" sz="2000" dirty="0">
                <a:ea typeface="楷体_GB2312" pitchFamily="49" charset="-122"/>
              </a:rPr>
              <a:t>（</a:t>
            </a:r>
            <a:r>
              <a:rPr lang="en-US" altLang="zh-CN" sz="2000" dirty="0">
                <a:ea typeface="楷体_GB2312" pitchFamily="49" charset="-122"/>
              </a:rPr>
              <a:t>3</a:t>
            </a:r>
            <a:r>
              <a:rPr lang="zh-CN" altLang="en-US" sz="2000" dirty="0">
                <a:ea typeface="楷体_GB2312" pitchFamily="49" charset="-122"/>
              </a:rPr>
              <a:t>）参与者职责。</a:t>
            </a:r>
          </a:p>
          <a:p>
            <a:pPr marL="0" indent="0" algn="just">
              <a:lnSpc>
                <a:spcPct val="100000"/>
              </a:lnSpc>
            </a:pPr>
            <a:r>
              <a:rPr lang="zh-CN" altLang="en-US" sz="2000" dirty="0">
                <a:ea typeface="楷体_GB2312" pitchFamily="49" charset="-122"/>
              </a:rPr>
              <a:t>原型（</a:t>
            </a:r>
            <a:r>
              <a:rPr lang="en-US" altLang="zh-CN" sz="2000" b="1" dirty="0">
                <a:ea typeface="楷体_GB2312" pitchFamily="49" charset="-122"/>
              </a:rPr>
              <a:t>Prototype</a:t>
            </a:r>
            <a:r>
              <a:rPr lang="zh-CN" altLang="en-US" sz="2000" b="1" dirty="0">
                <a:ea typeface="楷体_GB2312" pitchFamily="49" charset="-122"/>
              </a:rPr>
              <a:t>）</a:t>
            </a:r>
          </a:p>
          <a:p>
            <a:pPr marL="0" indent="0" algn="just">
              <a:lnSpc>
                <a:spcPct val="100000"/>
              </a:lnSpc>
              <a:buNone/>
            </a:pPr>
            <a:r>
              <a:rPr lang="en-US" altLang="zh-CN" sz="2000" b="1" dirty="0">
                <a:ea typeface="楷体_GB2312" pitchFamily="49" charset="-122"/>
              </a:rPr>
              <a:t>——(Graphic) </a:t>
            </a:r>
            <a:endParaRPr lang="en-US" altLang="zh-CN" sz="2000" dirty="0">
              <a:ea typeface="楷体_GB2312" pitchFamily="49" charset="-122"/>
            </a:endParaRPr>
          </a:p>
          <a:p>
            <a:pPr marL="0" indent="0" algn="just">
              <a:lnSpc>
                <a:spcPct val="100000"/>
              </a:lnSpc>
              <a:buNone/>
            </a:pPr>
            <a:r>
              <a:rPr lang="en-US" altLang="zh-CN" sz="2000" dirty="0">
                <a:ea typeface="楷体_GB2312" pitchFamily="49" charset="-122"/>
              </a:rPr>
              <a:t> ——</a:t>
            </a:r>
            <a:r>
              <a:rPr lang="zh-CN" altLang="en-US" sz="2000" dirty="0">
                <a:ea typeface="楷体_GB2312" pitchFamily="49" charset="-122"/>
              </a:rPr>
              <a:t>声明克隆自己的接口。</a:t>
            </a:r>
          </a:p>
          <a:p>
            <a:pPr marL="0" indent="0" algn="just">
              <a:lnSpc>
                <a:spcPct val="100000"/>
              </a:lnSpc>
            </a:pPr>
            <a:r>
              <a:rPr lang="zh-CN" altLang="en-US" sz="2000" dirty="0">
                <a:ea typeface="楷体_GB2312" pitchFamily="49" charset="-122"/>
              </a:rPr>
              <a:t>具体原型（</a:t>
            </a:r>
            <a:r>
              <a:rPr lang="en-US" altLang="zh-CN" sz="2000" b="1" dirty="0" err="1">
                <a:ea typeface="楷体_GB2312" pitchFamily="49" charset="-122"/>
              </a:rPr>
              <a:t>ConcretePrototype</a:t>
            </a:r>
            <a:r>
              <a:rPr lang="zh-CN" altLang="en-US" sz="2000" dirty="0">
                <a:ea typeface="楷体_GB2312" pitchFamily="49" charset="-122"/>
              </a:rPr>
              <a:t>）</a:t>
            </a:r>
          </a:p>
          <a:p>
            <a:pPr marL="0" indent="0" algn="just">
              <a:lnSpc>
                <a:spcPct val="100000"/>
              </a:lnSpc>
              <a:buNone/>
            </a:pPr>
            <a:r>
              <a:rPr lang="en-US" altLang="zh-CN" sz="2000" b="1" dirty="0">
                <a:ea typeface="楷体_GB2312" pitchFamily="49" charset="-122"/>
              </a:rPr>
              <a:t>——</a:t>
            </a:r>
            <a:r>
              <a:rPr lang="en-US" altLang="zh-CN" sz="2000" dirty="0">
                <a:ea typeface="楷体_GB2312" pitchFamily="49" charset="-122"/>
              </a:rPr>
              <a:t>(Staff, </a:t>
            </a:r>
            <a:r>
              <a:rPr lang="en-US" altLang="zh-CN" sz="2000" dirty="0" err="1">
                <a:ea typeface="楷体_GB2312" pitchFamily="49" charset="-122"/>
              </a:rPr>
              <a:t>WholeNote</a:t>
            </a:r>
            <a:r>
              <a:rPr lang="en-US" altLang="zh-CN" sz="2000" dirty="0">
                <a:ea typeface="楷体_GB2312" pitchFamily="49" charset="-122"/>
              </a:rPr>
              <a:t>, </a:t>
            </a:r>
            <a:r>
              <a:rPr lang="en-US" altLang="zh-CN" sz="2000" dirty="0" err="1">
                <a:ea typeface="楷体_GB2312" pitchFamily="49" charset="-122"/>
              </a:rPr>
              <a:t>HalfNote</a:t>
            </a:r>
            <a:r>
              <a:rPr lang="en-US" altLang="zh-CN" sz="2000" dirty="0">
                <a:ea typeface="楷体_GB2312" pitchFamily="49" charset="-122"/>
              </a:rPr>
              <a:t>) </a:t>
            </a:r>
          </a:p>
          <a:p>
            <a:pPr marL="0" indent="0" algn="just">
              <a:lnSpc>
                <a:spcPct val="100000"/>
              </a:lnSpc>
              <a:buNone/>
            </a:pPr>
            <a:r>
              <a:rPr lang="en-US" altLang="zh-CN" sz="2000" dirty="0">
                <a:ea typeface="楷体_GB2312" pitchFamily="49" charset="-122"/>
              </a:rPr>
              <a:t> ——</a:t>
            </a:r>
            <a:r>
              <a:rPr lang="zh-CN" altLang="en-US" sz="2000" dirty="0">
                <a:ea typeface="楷体_GB2312" pitchFamily="49" charset="-122"/>
              </a:rPr>
              <a:t>实现克隆自己的操作。</a:t>
            </a:r>
          </a:p>
          <a:p>
            <a:pPr marL="0" indent="0" algn="just">
              <a:lnSpc>
                <a:spcPct val="100000"/>
              </a:lnSpc>
            </a:pPr>
            <a:r>
              <a:rPr lang="zh-CN" altLang="en-US" sz="2000" dirty="0">
                <a:ea typeface="楷体_GB2312" pitchFamily="49" charset="-122"/>
              </a:rPr>
              <a:t>客户（</a:t>
            </a:r>
            <a:r>
              <a:rPr lang="en-US" altLang="zh-CN" sz="2000" dirty="0">
                <a:ea typeface="楷体_GB2312" pitchFamily="49" charset="-122"/>
              </a:rPr>
              <a:t>Client</a:t>
            </a:r>
            <a:r>
              <a:rPr lang="zh-CN" altLang="en-US" sz="2000" dirty="0">
                <a:ea typeface="楷体_GB2312" pitchFamily="49" charset="-122"/>
              </a:rPr>
              <a:t>）</a:t>
            </a:r>
          </a:p>
          <a:p>
            <a:pPr marL="0" indent="0" algn="just">
              <a:lnSpc>
                <a:spcPct val="100000"/>
              </a:lnSpc>
              <a:buNone/>
            </a:pPr>
            <a:r>
              <a:rPr lang="en-US" altLang="zh-CN" sz="2000" dirty="0">
                <a:ea typeface="楷体_GB2312" pitchFamily="49" charset="-122"/>
              </a:rPr>
              <a:t>——(</a:t>
            </a:r>
            <a:r>
              <a:rPr lang="en-US" altLang="zh-CN" sz="2000" dirty="0" err="1">
                <a:ea typeface="楷体_GB2312" pitchFamily="49" charset="-122"/>
              </a:rPr>
              <a:t>GraphicTool</a:t>
            </a:r>
            <a:r>
              <a:rPr lang="en-US" altLang="zh-CN" sz="2000" dirty="0">
                <a:ea typeface="楷体_GB2312" pitchFamily="49" charset="-122"/>
              </a:rPr>
              <a:t>) </a:t>
            </a:r>
          </a:p>
          <a:p>
            <a:pPr marL="0" indent="0" algn="just">
              <a:lnSpc>
                <a:spcPct val="100000"/>
              </a:lnSpc>
              <a:buNone/>
            </a:pPr>
            <a:r>
              <a:rPr lang="en-US" altLang="zh-CN" sz="2000" dirty="0">
                <a:ea typeface="楷体_GB2312" pitchFamily="49" charset="-122"/>
              </a:rPr>
              <a:t> ——</a:t>
            </a:r>
            <a:r>
              <a:rPr lang="zh-CN" altLang="en-US" sz="2000" dirty="0">
                <a:ea typeface="楷体_GB2312" pitchFamily="49" charset="-122"/>
              </a:rPr>
              <a:t>要求原型克隆自己，生成一个新对象。</a:t>
            </a:r>
          </a:p>
          <a:p>
            <a:pPr marL="0" indent="0" algn="just">
              <a:lnSpc>
                <a:spcPct val="100000"/>
              </a:lnSpc>
              <a:buNone/>
            </a:pPr>
            <a:r>
              <a:rPr lang="zh-CN" altLang="en-US" sz="2000" dirty="0">
                <a:ea typeface="楷体_GB2312" pitchFamily="49" charset="-122"/>
              </a:rPr>
              <a:t>（</a:t>
            </a:r>
            <a:r>
              <a:rPr lang="en-US" altLang="zh-CN" sz="2000" dirty="0">
                <a:ea typeface="楷体_GB2312" pitchFamily="49" charset="-122"/>
              </a:rPr>
              <a:t>4</a:t>
            </a:r>
            <a:r>
              <a:rPr lang="zh-CN" altLang="en-US" sz="2000" dirty="0">
                <a:ea typeface="楷体_GB2312" pitchFamily="49" charset="-122"/>
              </a:rPr>
              <a:t>）协作</a:t>
            </a:r>
          </a:p>
          <a:p>
            <a:pPr marL="0" indent="0" algn="just">
              <a:lnSpc>
                <a:spcPct val="100000"/>
              </a:lnSpc>
              <a:buNone/>
            </a:pPr>
            <a:r>
              <a:rPr lang="zh-CN" altLang="en-US" sz="2000" dirty="0">
                <a:ea typeface="楷体_GB2312" pitchFamily="49" charset="-122"/>
              </a:rPr>
              <a:t>客户要求原型克隆自己。</a:t>
            </a:r>
          </a:p>
        </p:txBody>
      </p:sp>
    </p:spTree>
    <p:extLst>
      <p:ext uri="{BB962C8B-B14F-4D97-AF65-F5344CB8AC3E}">
        <p14:creationId xmlns:p14="http://schemas.microsoft.com/office/powerpoint/2010/main" val="1892409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85726" y="333450"/>
            <a:ext cx="10785056" cy="803461"/>
          </a:xfrm>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sp>
        <p:nvSpPr>
          <p:cNvPr id="149507" name="Rectangle 3"/>
          <p:cNvSpPr>
            <a:spLocks noGrp="1" noChangeArrowheads="1"/>
          </p:cNvSpPr>
          <p:nvPr>
            <p:ph type="body" idx="1"/>
          </p:nvPr>
        </p:nvSpPr>
        <p:spPr>
          <a:xfrm>
            <a:off x="557734" y="1341562"/>
            <a:ext cx="10954566" cy="4968437"/>
          </a:xfrm>
        </p:spPr>
        <p:txBody>
          <a:bodyPr/>
          <a:lstStyle/>
          <a:p>
            <a:pPr marL="0" indent="0" algn="just">
              <a:lnSpc>
                <a:spcPct val="100000"/>
              </a:lnSpc>
              <a:buNone/>
            </a:pP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5</a:t>
            </a:r>
            <a:r>
              <a:rPr lang="zh-CN" altLang="en-US" sz="2800" dirty="0">
                <a:latin typeface="楷体_GB2312" pitchFamily="49" charset="-122"/>
                <a:ea typeface="楷体_GB2312" pitchFamily="49" charset="-122"/>
              </a:rPr>
              <a:t>）使用条件</a:t>
            </a:r>
          </a:p>
          <a:p>
            <a:pPr marL="0" indent="0" algn="just">
              <a:lnSpc>
                <a:spcPct val="100000"/>
              </a:lnSpc>
            </a:pPr>
            <a:r>
              <a:rPr lang="zh-CN" altLang="en-US" sz="2800" dirty="0">
                <a:ea typeface="楷体_GB2312" pitchFamily="49" charset="-122"/>
              </a:rPr>
              <a:t>系统</a:t>
            </a:r>
            <a:r>
              <a:rPr lang="zh-CN" altLang="en-US" sz="2800" dirty="0">
                <a:latin typeface="楷体_GB2312" pitchFamily="49" charset="-122"/>
                <a:ea typeface="楷体_GB2312" pitchFamily="49" charset="-122"/>
              </a:rPr>
              <a:t>要实例化的</a:t>
            </a:r>
            <a:r>
              <a:rPr lang="zh-CN" altLang="en-US" sz="2800" dirty="0">
                <a:ea typeface="楷体_GB2312" pitchFamily="49" charset="-122"/>
              </a:rPr>
              <a:t>产品类要求</a:t>
            </a:r>
            <a:r>
              <a:rPr lang="zh-CN" altLang="en-US" sz="2800" dirty="0">
                <a:latin typeface="楷体_GB2312" pitchFamily="49" charset="-122"/>
                <a:ea typeface="楷体_GB2312" pitchFamily="49" charset="-122"/>
              </a:rPr>
              <a:t>在运行时</a:t>
            </a:r>
            <a:r>
              <a:rPr lang="zh-CN" altLang="en-US" sz="2800" dirty="0">
                <a:ea typeface="楷体_GB2312" pitchFamily="49" charset="-122"/>
              </a:rPr>
              <a:t>动态</a:t>
            </a:r>
            <a:r>
              <a:rPr lang="zh-CN" altLang="en-US" sz="2800" dirty="0">
                <a:latin typeface="楷体_GB2312" pitchFamily="49" charset="-122"/>
                <a:ea typeface="楷体_GB2312" pitchFamily="49" charset="-122"/>
              </a:rPr>
              <a:t>确定。</a:t>
            </a:r>
            <a:endParaRPr lang="zh-CN" altLang="en-US" sz="2800" dirty="0">
              <a:ea typeface="楷体_GB2312" pitchFamily="49" charset="-122"/>
            </a:endParaRPr>
          </a:p>
          <a:p>
            <a:pPr marL="0" indent="0" algn="just">
              <a:lnSpc>
                <a:spcPct val="100000"/>
              </a:lnSpc>
            </a:pPr>
            <a:r>
              <a:rPr lang="zh-CN" altLang="en-US" sz="2800" dirty="0">
                <a:ea typeface="楷体_GB2312" pitchFamily="49" charset="-122"/>
              </a:rPr>
              <a:t>产品类具有等级结构。</a:t>
            </a:r>
            <a:r>
              <a:rPr lang="zh-CN" altLang="en-US" sz="2800" dirty="0">
                <a:latin typeface="楷体_GB2312" pitchFamily="49" charset="-122"/>
                <a:ea typeface="楷体_GB2312" pitchFamily="49" charset="-122"/>
              </a:rPr>
              <a:t>但又要避免采用与产品的层次结构平行的工厂类的层次结构</a:t>
            </a:r>
            <a:endParaRPr lang="zh-CN" altLang="en-US" sz="2800" dirty="0">
              <a:ea typeface="楷体_GB2312" pitchFamily="49" charset="-122"/>
            </a:endParaRPr>
          </a:p>
          <a:p>
            <a:pPr marL="0" indent="0" algn="just">
              <a:lnSpc>
                <a:spcPct val="100000"/>
              </a:lnSpc>
              <a:buNone/>
            </a:pPr>
            <a:r>
              <a:rPr lang="zh-CN" altLang="en-US" sz="2400" b="1" dirty="0">
                <a:solidFill>
                  <a:srgbClr val="48F50B"/>
                </a:solidFill>
              </a:rPr>
              <a:t>如采取工厂模式，工厂类就得具有相应的等级结构。</a:t>
            </a:r>
          </a:p>
          <a:p>
            <a:pPr marL="0" indent="0" algn="just">
              <a:lnSpc>
                <a:spcPct val="100000"/>
              </a:lnSpc>
              <a:buNone/>
            </a:pPr>
            <a:r>
              <a:rPr lang="zh-CN" altLang="en-US" sz="2400" b="1" dirty="0">
                <a:solidFill>
                  <a:srgbClr val="48F50B"/>
                </a:solidFill>
              </a:rPr>
              <a:t>一旦产品结构变化，工厂类等级结构应有相应的变化。</a:t>
            </a:r>
          </a:p>
          <a:p>
            <a:pPr marL="0" indent="0" algn="just">
              <a:lnSpc>
                <a:spcPct val="100000"/>
              </a:lnSpc>
              <a:buNone/>
            </a:pPr>
            <a:r>
              <a:rPr lang="zh-CN" altLang="en-US" sz="2400" b="1" dirty="0">
                <a:solidFill>
                  <a:srgbClr val="48F50B"/>
                </a:solidFill>
              </a:rPr>
              <a:t>如采取原型模式，给每个产品类配各一个克隆方法（或给产品类等级结构的根类配备一个克隆方法），便可以避免使用具有固定等级结构的工厂类。</a:t>
            </a:r>
            <a:endParaRPr lang="zh-CN" altLang="en-US" sz="2400" b="1" dirty="0">
              <a:latin typeface="楷体_GB2312" pitchFamily="49" charset="-122"/>
              <a:ea typeface="楷体_GB2312" pitchFamily="49" charset="-122"/>
            </a:endParaRPr>
          </a:p>
          <a:p>
            <a:pPr marL="0" indent="0" algn="just">
              <a:lnSpc>
                <a:spcPct val="100000"/>
              </a:lnSpc>
            </a:pPr>
            <a:r>
              <a:rPr lang="zh-CN" altLang="en-US" sz="2800" dirty="0">
                <a:latin typeface="楷体_GB2312" pitchFamily="49" charset="-122"/>
                <a:ea typeface="楷体_GB2312" pitchFamily="49" charset="-122"/>
              </a:rPr>
              <a:t>一个类的实例只能具有状态的很少几种组合之一。</a:t>
            </a:r>
          </a:p>
        </p:txBody>
      </p:sp>
    </p:spTree>
    <p:extLst>
      <p:ext uri="{BB962C8B-B14F-4D97-AF65-F5344CB8AC3E}">
        <p14:creationId xmlns:p14="http://schemas.microsoft.com/office/powerpoint/2010/main" val="4179392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sp>
        <p:nvSpPr>
          <p:cNvPr id="669699" name="Rectangle 3"/>
          <p:cNvSpPr>
            <a:spLocks noGrp="1" noChangeArrowheads="1"/>
          </p:cNvSpPr>
          <p:nvPr>
            <p:ph type="body" idx="1"/>
          </p:nvPr>
        </p:nvSpPr>
        <p:spPr>
          <a:xfrm>
            <a:off x="557734" y="1557586"/>
            <a:ext cx="10373995" cy="4107813"/>
          </a:xfrm>
        </p:spPr>
        <p:txBody>
          <a:bodyPr/>
          <a:lstStyle/>
          <a:p>
            <a:pPr>
              <a:lnSpc>
                <a:spcPct val="100000"/>
              </a:lnSpc>
              <a:buFont typeface="Wingdings" pitchFamily="2" charset="2"/>
              <a:buNone/>
            </a:pPr>
            <a:r>
              <a:rPr lang="zh-CN" altLang="en-US" sz="2900" dirty="0">
                <a:latin typeface="楷体_GB2312" pitchFamily="49" charset="-122"/>
                <a:ea typeface="楷体_GB2312" pitchFamily="49" charset="-122"/>
              </a:rPr>
              <a:t>原型模式和抽象工厂模式相同点</a:t>
            </a:r>
            <a:r>
              <a:rPr lang="en-US" altLang="zh-CN" sz="2900" dirty="0">
                <a:latin typeface="楷体_GB2312" pitchFamily="49" charset="-122"/>
                <a:ea typeface="楷体_GB2312" pitchFamily="49" charset="-122"/>
              </a:rPr>
              <a:t>:</a:t>
            </a:r>
          </a:p>
          <a:p>
            <a:pPr>
              <a:lnSpc>
                <a:spcPct val="100000"/>
              </a:lnSpc>
            </a:pPr>
            <a:r>
              <a:rPr lang="zh-CN" altLang="en-US" sz="2900" dirty="0">
                <a:latin typeface="楷体_GB2312" pitchFamily="49" charset="-122"/>
                <a:ea typeface="楷体_GB2312" pitchFamily="49" charset="-122"/>
              </a:rPr>
              <a:t>客户端不知道具体产品类，只知道抽象产品类</a:t>
            </a:r>
          </a:p>
          <a:p>
            <a:pPr>
              <a:lnSpc>
                <a:spcPct val="100000"/>
              </a:lnSpc>
            </a:pPr>
            <a:r>
              <a:rPr lang="zh-CN" altLang="en-US" sz="2900" dirty="0">
                <a:latin typeface="楷体_GB2312" pitchFamily="49" charset="-122"/>
                <a:ea typeface="楷体_GB2312" pitchFamily="49" charset="-122"/>
              </a:rPr>
              <a:t>如果有新的产品类加入，客户端不需要进行改造就可直接使用</a:t>
            </a:r>
          </a:p>
        </p:txBody>
      </p:sp>
    </p:spTree>
    <p:extLst>
      <p:ext uri="{BB962C8B-B14F-4D97-AF65-F5344CB8AC3E}">
        <p14:creationId xmlns:p14="http://schemas.microsoft.com/office/powerpoint/2010/main" val="2938683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557734" y="261442"/>
            <a:ext cx="10785056" cy="792345"/>
          </a:xfrm>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sp>
        <p:nvSpPr>
          <p:cNvPr id="670723" name="Rectangle 3"/>
          <p:cNvSpPr>
            <a:spLocks noGrp="1" noChangeArrowheads="1"/>
          </p:cNvSpPr>
          <p:nvPr>
            <p:ph type="body" idx="1"/>
          </p:nvPr>
        </p:nvSpPr>
        <p:spPr>
          <a:xfrm>
            <a:off x="629742" y="1125538"/>
            <a:ext cx="10668519" cy="5184387"/>
          </a:xfrm>
        </p:spPr>
        <p:txBody>
          <a:bodyPr/>
          <a:lstStyle/>
          <a:p>
            <a:pPr marL="0" indent="0" algn="just">
              <a:lnSpc>
                <a:spcPct val="100000"/>
              </a:lnSpc>
              <a:buNone/>
            </a:pPr>
            <a:r>
              <a:rPr lang="zh-CN" altLang="en-US" sz="2800" dirty="0">
                <a:latin typeface="楷体_GB2312" pitchFamily="49" charset="-122"/>
                <a:ea typeface="楷体_GB2312" pitchFamily="49" charset="-122"/>
              </a:rPr>
              <a:t>后果</a:t>
            </a:r>
          </a:p>
          <a:p>
            <a:pPr marL="0" indent="0">
              <a:lnSpc>
                <a:spcPct val="100000"/>
              </a:lnSpc>
              <a:buNone/>
            </a:pPr>
            <a:r>
              <a:rPr lang="zh-CN" altLang="en-US" sz="2800" dirty="0">
                <a:latin typeface="楷体_GB2312" pitchFamily="49" charset="-122"/>
                <a:ea typeface="楷体_GB2312" pitchFamily="49" charset="-122"/>
              </a:rPr>
              <a:t>特有的优点：</a:t>
            </a:r>
          </a:p>
          <a:p>
            <a:pPr marL="0" indent="0">
              <a:lnSpc>
                <a:spcPct val="100000"/>
              </a:lnSpc>
            </a:pPr>
            <a:r>
              <a:rPr lang="zh-CN" altLang="en-US" sz="2800" dirty="0">
                <a:latin typeface="楷体_GB2312" pitchFamily="49" charset="-122"/>
                <a:ea typeface="楷体_GB2312" pitchFamily="49" charset="-122"/>
              </a:rPr>
              <a:t>减少了子类</a:t>
            </a:r>
          </a:p>
          <a:p>
            <a:pPr marL="0" indent="0">
              <a:lnSpc>
                <a:spcPct val="100000"/>
              </a:lnSpc>
            </a:pPr>
            <a:r>
              <a:rPr lang="zh-CN" altLang="en-US" sz="2800" dirty="0">
                <a:latin typeface="楷体_GB2312" pitchFamily="49" charset="-122"/>
                <a:ea typeface="楷体_GB2312" pitchFamily="49" charset="-122"/>
              </a:rPr>
              <a:t>允许动态地增加或减少产品类。</a:t>
            </a:r>
          </a:p>
          <a:p>
            <a:pPr marL="0" indent="0">
              <a:lnSpc>
                <a:spcPct val="100000"/>
              </a:lnSpc>
              <a:buNone/>
            </a:pPr>
            <a:r>
              <a:rPr lang="zh-CN" altLang="en-US" sz="2000" b="1" dirty="0">
                <a:solidFill>
                  <a:srgbClr val="48F50B"/>
                </a:solidFill>
                <a:latin typeface="宋体" pitchFamily="2" charset="-122"/>
              </a:rPr>
              <a:t>由于创建产品类实例的方法是产品类内部具有的，因此</a:t>
            </a:r>
            <a:r>
              <a:rPr lang="en-US" altLang="zh-CN" sz="2000" b="1" dirty="0">
                <a:solidFill>
                  <a:srgbClr val="48F50B"/>
                </a:solidFill>
                <a:latin typeface="宋体" pitchFamily="2" charset="-122"/>
              </a:rPr>
              <a:t>,</a:t>
            </a:r>
            <a:r>
              <a:rPr lang="zh-CN" altLang="en-US" sz="2000" b="1" dirty="0">
                <a:solidFill>
                  <a:srgbClr val="48F50B"/>
                </a:solidFill>
                <a:latin typeface="宋体" pitchFamily="2" charset="-122"/>
              </a:rPr>
              <a:t>增加新产品对整个结构没有影响。</a:t>
            </a:r>
          </a:p>
          <a:p>
            <a:pPr marL="0" indent="0">
              <a:lnSpc>
                <a:spcPct val="100000"/>
              </a:lnSpc>
            </a:pPr>
            <a:r>
              <a:rPr lang="zh-CN" altLang="en-US" sz="2800" dirty="0">
                <a:latin typeface="楷体_GB2312" pitchFamily="49" charset="-122"/>
                <a:ea typeface="楷体_GB2312" pitchFamily="49" charset="-122"/>
              </a:rPr>
              <a:t>某些语言（</a:t>
            </a:r>
            <a:r>
              <a:rPr lang="en-US" altLang="zh-CN" sz="2800" dirty="0">
                <a:latin typeface="楷体_GB2312" pitchFamily="49" charset="-122"/>
                <a:ea typeface="楷体_GB2312" pitchFamily="49" charset="-122"/>
              </a:rPr>
              <a:t>Java</a:t>
            </a:r>
            <a:r>
              <a:rPr lang="zh-CN" altLang="en-US" sz="2800" dirty="0">
                <a:latin typeface="楷体_GB2312" pitchFamily="49" charset="-122"/>
                <a:ea typeface="楷体_GB2312" pitchFamily="49" charset="-122"/>
              </a:rPr>
              <a:t>）已将原型模式设计到了语言之中。</a:t>
            </a:r>
          </a:p>
          <a:p>
            <a:pPr marL="0" indent="0">
              <a:lnSpc>
                <a:spcPct val="100000"/>
              </a:lnSpc>
            </a:pPr>
            <a:r>
              <a:rPr lang="zh-CN" altLang="en-US" sz="2800" dirty="0">
                <a:latin typeface="楷体_GB2312" pitchFamily="49" charset="-122"/>
                <a:ea typeface="楷体_GB2312" pitchFamily="49" charset="-122"/>
              </a:rPr>
              <a:t>具有给一个应用软件动态加载新功能的能力。</a:t>
            </a:r>
          </a:p>
          <a:p>
            <a:pPr marL="0" indent="0">
              <a:lnSpc>
                <a:spcPct val="100000"/>
              </a:lnSpc>
            </a:pPr>
            <a:r>
              <a:rPr lang="zh-CN" altLang="en-US" sz="2800" dirty="0">
                <a:latin typeface="楷体_GB2312" pitchFamily="49" charset="-122"/>
                <a:ea typeface="楷体_GB2312" pitchFamily="49" charset="-122"/>
              </a:rPr>
              <a:t>适用于任何的产品类等级结构</a:t>
            </a: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不需确定。</a:t>
            </a:r>
          </a:p>
          <a:p>
            <a:pPr marL="0" indent="0">
              <a:lnSpc>
                <a:spcPct val="100000"/>
              </a:lnSpc>
            </a:pPr>
            <a:r>
              <a:rPr lang="zh-CN" altLang="en-US" sz="2800" dirty="0">
                <a:latin typeface="楷体_GB2312" pitchFamily="49" charset="-122"/>
                <a:ea typeface="楷体_GB2312" pitchFamily="49" charset="-122"/>
              </a:rPr>
              <a:t>创建结构不需与产品类相同的等级结构。</a:t>
            </a:r>
          </a:p>
          <a:p>
            <a:pPr marL="0" indent="0">
              <a:lnSpc>
                <a:spcPct val="100000"/>
              </a:lnSpc>
            </a:pPr>
            <a:endParaRPr lang="en-US" altLang="zh-CN" sz="2800" dirty="0">
              <a:latin typeface="楷体_GB2312" pitchFamily="49" charset="-122"/>
              <a:ea typeface="楷体_GB2312" pitchFamily="49" charset="-122"/>
            </a:endParaRPr>
          </a:p>
        </p:txBody>
      </p:sp>
    </p:spTree>
    <p:extLst>
      <p:ext uri="{BB962C8B-B14F-4D97-AF65-F5344CB8AC3E}">
        <p14:creationId xmlns:p14="http://schemas.microsoft.com/office/powerpoint/2010/main" val="3061716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原型模式（ </a:t>
            </a:r>
            <a:r>
              <a:rPr lang="en-US" altLang="zh-CN" dirty="0"/>
              <a:t>Prototype </a:t>
            </a:r>
            <a:r>
              <a:rPr lang="zh-CN" altLang="en-US" dirty="0"/>
              <a:t>）</a:t>
            </a:r>
          </a:p>
        </p:txBody>
      </p:sp>
      <p:sp>
        <p:nvSpPr>
          <p:cNvPr id="671747" name="Rectangle 3"/>
          <p:cNvSpPr>
            <a:spLocks noGrp="1" noChangeArrowheads="1"/>
          </p:cNvSpPr>
          <p:nvPr>
            <p:ph type="body" idx="1"/>
          </p:nvPr>
        </p:nvSpPr>
        <p:spPr>
          <a:xfrm>
            <a:off x="625068" y="2350044"/>
            <a:ext cx="11052034" cy="1943550"/>
          </a:xfrm>
        </p:spPr>
        <p:txBody>
          <a:bodyPr/>
          <a:lstStyle/>
          <a:p>
            <a:pPr marL="0" indent="0">
              <a:lnSpc>
                <a:spcPct val="100000"/>
              </a:lnSpc>
              <a:buNone/>
            </a:pPr>
            <a:r>
              <a:rPr lang="zh-CN" altLang="en-US" sz="3300" dirty="0">
                <a:latin typeface="宋体" pitchFamily="2" charset="-122"/>
              </a:rPr>
              <a:t>缺点</a:t>
            </a:r>
          </a:p>
          <a:p>
            <a:pPr marL="0" indent="0">
              <a:lnSpc>
                <a:spcPct val="100000"/>
              </a:lnSpc>
              <a:buNone/>
            </a:pPr>
            <a:r>
              <a:rPr lang="zh-CN" altLang="en-US" sz="3300" dirty="0">
                <a:latin typeface="楷体_GB2312" pitchFamily="49" charset="-122"/>
                <a:ea typeface="楷体_GB2312" pitchFamily="49" charset="-122"/>
              </a:rPr>
              <a:t>每一个类都必须配备一个克隆方法，对已存在的类不容易做到。</a:t>
            </a:r>
            <a:endParaRPr lang="zh-CN" altLang="en-US" sz="3300" dirty="0"/>
          </a:p>
        </p:txBody>
      </p:sp>
    </p:spTree>
    <p:extLst>
      <p:ext uri="{BB962C8B-B14F-4D97-AF65-F5344CB8AC3E}">
        <p14:creationId xmlns:p14="http://schemas.microsoft.com/office/powerpoint/2010/main" val="3202383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r>
              <a:rPr lang="zh-CN" altLang="en-US" dirty="0"/>
              <a:t>原型模式（ </a:t>
            </a:r>
            <a:r>
              <a:rPr lang="en-US" altLang="zh-CN" dirty="0"/>
              <a:t>Prototype </a:t>
            </a:r>
            <a:r>
              <a:rPr lang="zh-CN" altLang="en-US" dirty="0"/>
              <a:t>）</a:t>
            </a:r>
          </a:p>
        </p:txBody>
      </p:sp>
      <p:sp>
        <p:nvSpPr>
          <p:cNvPr id="3" name="内容占位符 2"/>
          <p:cNvSpPr>
            <a:spLocks noGrp="1"/>
          </p:cNvSpPr>
          <p:nvPr>
            <p:ph idx="1"/>
          </p:nvPr>
        </p:nvSpPr>
        <p:spPr/>
        <p:txBody>
          <a:bodyPr/>
          <a:lstStyle/>
          <a:p>
            <a:r>
              <a:rPr lang="en-US" altLang="zh-CN" dirty="0" err="1" smtClean="0"/>
              <a:t>Clonable</a:t>
            </a:r>
            <a:r>
              <a:rPr lang="zh-CN" altLang="en-US" dirty="0" smtClean="0"/>
              <a:t>接口</a:t>
            </a:r>
            <a:endParaRPr lang="en-US" altLang="zh-CN" dirty="0" smtClean="0"/>
          </a:p>
          <a:p>
            <a:r>
              <a:rPr lang="en-US" altLang="zh-CN" dirty="0" err="1" smtClean="0"/>
              <a:t>Object.clone</a:t>
            </a:r>
            <a:r>
              <a:rPr lang="en-US" altLang="zh-CN" dirty="0" smtClean="0"/>
              <a:t>()</a:t>
            </a:r>
          </a:p>
          <a:p>
            <a:pPr lvl="1"/>
            <a:r>
              <a:rPr lang="en-US" altLang="zh-CN" dirty="0" smtClean="0"/>
              <a:t>Clone</a:t>
            </a:r>
            <a:r>
              <a:rPr lang="zh-CN" altLang="en-US" dirty="0" smtClean="0"/>
              <a:t>方法一般需要通过</a:t>
            </a:r>
            <a:r>
              <a:rPr lang="en-US" altLang="zh-CN" dirty="0" err="1" smtClean="0"/>
              <a:t>super.clone</a:t>
            </a:r>
            <a:r>
              <a:rPr lang="en-US" altLang="zh-CN" dirty="0" smtClean="0"/>
              <a:t>()</a:t>
            </a:r>
            <a:r>
              <a:rPr lang="zh-CN" altLang="en-US" dirty="0" smtClean="0"/>
              <a:t>的到对象</a:t>
            </a:r>
            <a:endParaRPr lang="en-US" altLang="zh-CN" dirty="0" smtClean="0"/>
          </a:p>
          <a:p>
            <a:pPr lvl="1"/>
            <a:r>
              <a:rPr lang="zh-CN" altLang="en-US" dirty="0" smtClean="0"/>
              <a:t>对于不可变对象和</a:t>
            </a:r>
            <a:r>
              <a:rPr lang="en-US" altLang="zh-CN" dirty="0" smtClean="0"/>
              <a:t>primitive</a:t>
            </a:r>
            <a:r>
              <a:rPr lang="zh-CN" altLang="en-US" dirty="0" smtClean="0"/>
              <a:t>字段，不需要额外处理</a:t>
            </a:r>
            <a:endParaRPr lang="en-US" altLang="zh-CN" dirty="0" smtClean="0"/>
          </a:p>
          <a:p>
            <a:pPr lvl="1"/>
            <a:r>
              <a:rPr lang="zh-CN" altLang="en-US" dirty="0" smtClean="0"/>
              <a:t>对于可变对象字段，要注意深拷贝的问题</a:t>
            </a:r>
            <a:endParaRPr lang="en-US" altLang="zh-CN" dirty="0" smtClean="0"/>
          </a:p>
          <a:p>
            <a:pPr lvl="1"/>
            <a:r>
              <a:rPr lang="zh-CN" altLang="en-US" dirty="0" smtClean="0"/>
              <a:t>当可变对象为</a:t>
            </a:r>
            <a:r>
              <a:rPr lang="en-US" altLang="zh-CN" dirty="0" smtClean="0"/>
              <a:t>final</a:t>
            </a:r>
            <a:r>
              <a:rPr lang="zh-CN" altLang="en-US" dirty="0" smtClean="0"/>
              <a:t>时，通常需要去掉</a:t>
            </a:r>
            <a:r>
              <a:rPr lang="en-US" altLang="zh-CN" dirty="0" smtClean="0"/>
              <a:t>final</a:t>
            </a:r>
          </a:p>
          <a:p>
            <a:pPr lvl="1"/>
            <a:endParaRPr lang="en-US" altLang="zh-CN" dirty="0" smtClean="0"/>
          </a:p>
          <a:p>
            <a:pPr lvl="1"/>
            <a:endParaRPr lang="zh-CN" altLang="en-US" dirty="0"/>
          </a:p>
        </p:txBody>
      </p:sp>
    </p:spTree>
    <p:extLst>
      <p:ext uri="{BB962C8B-B14F-4D97-AF65-F5344CB8AC3E}">
        <p14:creationId xmlns:p14="http://schemas.microsoft.com/office/powerpoint/2010/main" val="4097700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五个模式的不同</a:t>
            </a:r>
          </a:p>
        </p:txBody>
      </p:sp>
      <p:sp>
        <p:nvSpPr>
          <p:cNvPr id="978947" name="Rectangle 3"/>
          <p:cNvSpPr>
            <a:spLocks noGrp="1" noChangeArrowheads="1"/>
          </p:cNvSpPr>
          <p:nvPr>
            <p:ph type="body" idx="1"/>
          </p:nvPr>
        </p:nvSpPr>
        <p:spPr/>
        <p:txBody>
          <a:bodyPr/>
          <a:lstStyle/>
          <a:p>
            <a:r>
              <a:rPr lang="zh-CN" altLang="en-US"/>
              <a:t>简单工厂</a:t>
            </a:r>
            <a:r>
              <a:rPr lang="en-US" altLang="zh-CN"/>
              <a:t>:</a:t>
            </a:r>
            <a:r>
              <a:rPr lang="zh-CN" altLang="en-US"/>
              <a:t>一个工厂生产多种产品</a:t>
            </a:r>
          </a:p>
          <a:p>
            <a:r>
              <a:rPr lang="zh-CN" altLang="en-US"/>
              <a:t>工厂方法</a:t>
            </a:r>
            <a:r>
              <a:rPr lang="en-US" altLang="zh-CN"/>
              <a:t>:</a:t>
            </a:r>
            <a:r>
              <a:rPr lang="zh-CN" altLang="en-US"/>
              <a:t>工厂的分厂生产不同产品</a:t>
            </a:r>
          </a:p>
          <a:p>
            <a:r>
              <a:rPr lang="zh-CN" altLang="en-US"/>
              <a:t>抽象工厂</a:t>
            </a:r>
            <a:r>
              <a:rPr lang="en-US" altLang="zh-CN"/>
              <a:t>:</a:t>
            </a:r>
            <a:r>
              <a:rPr lang="zh-CN" altLang="en-US"/>
              <a:t>工厂的每个分厂生产不同品牌的产品族</a:t>
            </a:r>
          </a:p>
          <a:p>
            <a:r>
              <a:rPr lang="zh-CN" altLang="en-US"/>
              <a:t>建造者</a:t>
            </a:r>
            <a:r>
              <a:rPr lang="en-US" altLang="zh-CN"/>
              <a:t>:</a:t>
            </a:r>
            <a:r>
              <a:rPr lang="zh-CN" altLang="en-US"/>
              <a:t>工厂的分厂制造零件</a:t>
            </a:r>
            <a:r>
              <a:rPr lang="en-US" altLang="zh-CN"/>
              <a:t>,</a:t>
            </a:r>
            <a:r>
              <a:rPr lang="zh-CN" altLang="en-US"/>
              <a:t>总厂负责装配</a:t>
            </a:r>
          </a:p>
          <a:p>
            <a:r>
              <a:rPr lang="zh-CN" altLang="en-US"/>
              <a:t>原型</a:t>
            </a:r>
            <a:r>
              <a:rPr lang="en-US" altLang="zh-CN"/>
              <a:t>:</a:t>
            </a:r>
            <a:r>
              <a:rPr lang="zh-CN" altLang="en-US"/>
              <a:t>复印商店</a:t>
            </a:r>
          </a:p>
        </p:txBody>
      </p:sp>
    </p:spTree>
    <p:extLst>
      <p:ext uri="{BB962C8B-B14F-4D97-AF65-F5344CB8AC3E}">
        <p14:creationId xmlns:p14="http://schemas.microsoft.com/office/powerpoint/2010/main" val="3566440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dirty="0" smtClean="0"/>
              <a:t> </a:t>
            </a:r>
            <a:r>
              <a:rPr lang="zh-CN" altLang="en-US" dirty="0"/>
              <a:t>单例模式（</a:t>
            </a:r>
            <a:r>
              <a:rPr lang="en-US" altLang="zh-CN" dirty="0"/>
              <a:t>Singleton</a:t>
            </a:r>
            <a:r>
              <a:rPr lang="zh-CN" altLang="en-US" dirty="0"/>
              <a:t>）</a:t>
            </a:r>
          </a:p>
        </p:txBody>
      </p:sp>
      <p:sp>
        <p:nvSpPr>
          <p:cNvPr id="1003523" name="Rectangle 3"/>
          <p:cNvSpPr>
            <a:spLocks noGrp="1" noChangeArrowheads="1"/>
          </p:cNvSpPr>
          <p:nvPr>
            <p:ph type="body" idx="1"/>
          </p:nvPr>
        </p:nvSpPr>
        <p:spPr>
          <a:xfrm>
            <a:off x="701750" y="1341562"/>
            <a:ext cx="10761749" cy="4754076"/>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marL="0" indent="0">
              <a:lnSpc>
                <a:spcPct val="70000"/>
              </a:lnSpc>
              <a:buNone/>
            </a:pPr>
            <a:r>
              <a:rPr lang="zh-CN" altLang="en-US" sz="2400" dirty="0" smtClean="0">
                <a:latin typeface="楷体_GB2312" pitchFamily="49" charset="-122"/>
                <a:ea typeface="楷体_GB2312" pitchFamily="49" charset="-122"/>
              </a:rPr>
              <a:t>单例模式</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Singleton</a:t>
            </a:r>
            <a:r>
              <a:rPr lang="zh-CN" altLang="en-US" sz="2400" dirty="0">
                <a:latin typeface="楷体_GB2312" pitchFamily="49" charset="-122"/>
                <a:ea typeface="楷体_GB2312" pitchFamily="49" charset="-122"/>
              </a:rPr>
              <a:t>）</a:t>
            </a:r>
          </a:p>
          <a:p>
            <a:pPr marL="0" indent="0">
              <a:lnSpc>
                <a:spcPct val="70000"/>
              </a:lnSpc>
              <a:buNone/>
            </a:pPr>
            <a:r>
              <a:rPr lang="en-US" altLang="zh-CN" sz="2400" dirty="0" smtClean="0">
                <a:latin typeface="Arial"/>
                <a:ea typeface="楷体_GB2312" pitchFamily="49" charset="-122"/>
              </a:rPr>
              <a:t>——</a:t>
            </a:r>
            <a:r>
              <a:rPr lang="zh-CN" altLang="en-US" sz="2400" dirty="0">
                <a:latin typeface="Arial"/>
                <a:ea typeface="楷体_GB2312" pitchFamily="49" charset="-122"/>
              </a:rPr>
              <a:t>孤子</a:t>
            </a:r>
            <a:r>
              <a:rPr lang="zh-CN" altLang="en-US" sz="2400" dirty="0" smtClean="0">
                <a:latin typeface="楷体_GB2312" pitchFamily="49" charset="-122"/>
                <a:ea typeface="楷体_GB2312" pitchFamily="49" charset="-122"/>
              </a:rPr>
              <a:t>模式</a:t>
            </a:r>
            <a:endParaRPr lang="zh-CN" altLang="en-US" sz="2400" dirty="0">
              <a:latin typeface="楷体_GB2312" pitchFamily="49" charset="-122"/>
              <a:ea typeface="楷体_GB2312" pitchFamily="49" charset="-122"/>
            </a:endParaRPr>
          </a:p>
          <a:p>
            <a:pPr marL="0" indent="0">
              <a:lnSpc>
                <a:spcPct val="70000"/>
              </a:lnSpc>
              <a:buNone/>
            </a:pP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单态模式</a:t>
            </a:r>
          </a:p>
          <a:p>
            <a:pPr marL="0" indent="0">
              <a:lnSpc>
                <a:spcPct val="100000"/>
              </a:lnSpc>
              <a:buNone/>
            </a:pPr>
            <a:r>
              <a:rPr lang="zh-CN" altLang="en-US" sz="2400" dirty="0">
                <a:latin typeface="楷体_GB2312" pitchFamily="49" charset="-122"/>
                <a:ea typeface="楷体_GB2312" pitchFamily="49" charset="-122"/>
              </a:rPr>
              <a:t>对象创建模式 </a:t>
            </a:r>
          </a:p>
          <a:p>
            <a:pPr marL="0" indent="0">
              <a:lnSpc>
                <a:spcPct val="100000"/>
              </a:lnSpc>
              <a:buNone/>
            </a:pPr>
            <a:r>
              <a:rPr lang="zh-CN" altLang="en-US" sz="2400" dirty="0">
                <a:latin typeface="楷体_GB2312" pitchFamily="49" charset="-122"/>
                <a:ea typeface="楷体_GB2312" pitchFamily="49" charset="-122"/>
              </a:rPr>
              <a:t>思路</a:t>
            </a:r>
            <a:r>
              <a:rPr lang="en-US" altLang="zh-CN" sz="2400" dirty="0">
                <a:latin typeface="楷体_GB2312" pitchFamily="49" charset="-122"/>
                <a:ea typeface="楷体_GB2312" pitchFamily="49" charset="-122"/>
              </a:rPr>
              <a:t>:</a:t>
            </a:r>
          </a:p>
          <a:p>
            <a:pPr marL="0" indent="0">
              <a:lnSpc>
                <a:spcPct val="100000"/>
              </a:lnSpc>
              <a:buNone/>
            </a:pPr>
            <a:r>
              <a:rPr lang="zh-CN" altLang="en-US" sz="2400" dirty="0">
                <a:latin typeface="楷体_GB2312" pitchFamily="49" charset="-122"/>
                <a:ea typeface="楷体_GB2312" pitchFamily="49" charset="-122"/>
              </a:rPr>
              <a:t>让类自己负责保存它唯一的实例。这个类可以保证不能再产生别的实例，而且提供获得这个实例的方法。</a:t>
            </a:r>
            <a:endParaRPr lang="zh-CN" altLang="en-US" sz="2400" dirty="0">
              <a:ea typeface="楷体_GB2312" pitchFamily="49" charset="-122"/>
            </a:endParaRPr>
          </a:p>
          <a:p>
            <a:pPr marL="0" indent="0">
              <a:lnSpc>
                <a:spcPct val="100000"/>
              </a:lnSpc>
              <a:buNone/>
            </a:pPr>
            <a:r>
              <a:rPr lang="zh-CN" altLang="en-US" sz="2400" dirty="0">
                <a:ea typeface="楷体_GB2312" pitchFamily="49" charset="-122"/>
              </a:rPr>
              <a:t>一、某个类只能有一个实例</a:t>
            </a:r>
          </a:p>
          <a:p>
            <a:pPr marL="0" indent="0">
              <a:lnSpc>
                <a:spcPct val="100000"/>
              </a:lnSpc>
              <a:buNone/>
            </a:pPr>
            <a:r>
              <a:rPr lang="zh-CN" altLang="en-US" sz="2400" dirty="0">
                <a:ea typeface="楷体_GB2312" pitchFamily="49" charset="-122"/>
              </a:rPr>
              <a:t>二、它必须自行创建这个实例：</a:t>
            </a:r>
          </a:p>
          <a:p>
            <a:pPr marL="0" indent="0">
              <a:lnSpc>
                <a:spcPct val="100000"/>
              </a:lnSpc>
              <a:buNone/>
            </a:pPr>
            <a:r>
              <a:rPr lang="zh-CN" altLang="en-US" sz="2400" dirty="0">
                <a:ea typeface="楷体_GB2312" pitchFamily="49" charset="-122"/>
              </a:rPr>
              <a:t>三、它必须自行向整个系统提供这个实例。</a:t>
            </a:r>
            <a:endParaRPr lang="zh-CN" altLang="en-US" sz="2400" dirty="0">
              <a:latin typeface="楷体_GB2312" pitchFamily="49" charset="-122"/>
              <a:ea typeface="楷体_GB2312" pitchFamily="49" charset="-122"/>
            </a:endParaRPr>
          </a:p>
          <a:p>
            <a:pPr marL="0" indent="0">
              <a:lnSpc>
                <a:spcPct val="70000"/>
              </a:lnSpc>
              <a:buNone/>
            </a:pPr>
            <a:endParaRPr lang="zh-CN" altLang="en-US" sz="2400" dirty="0">
              <a:latin typeface="楷体_GB2312" pitchFamily="49" charset="-122"/>
              <a:ea typeface="楷体_GB2312" pitchFamily="49" charset="-122"/>
            </a:endParaRPr>
          </a:p>
          <a:p>
            <a:pPr marL="0" indent="0">
              <a:lnSpc>
                <a:spcPct val="70000"/>
              </a:lnSpc>
              <a:buNone/>
            </a:pPr>
            <a:r>
              <a:rPr lang="zh-CN" altLang="en-US" sz="2400" dirty="0">
                <a:latin typeface="楷体_GB2312" pitchFamily="49" charset="-122"/>
                <a:ea typeface="楷体_GB2312" pitchFamily="49" charset="-122"/>
              </a:rPr>
              <a:t>这个类</a:t>
            </a:r>
            <a:r>
              <a:rPr lang="zh-CN" altLang="en-US" sz="2400" dirty="0" smtClean="0">
                <a:latin typeface="楷体_GB2312" pitchFamily="49" charset="-122"/>
                <a:ea typeface="楷体_GB2312" pitchFamily="49" charset="-122"/>
              </a:rPr>
              <a:t>称为单例类</a:t>
            </a:r>
            <a:r>
              <a:rPr lang="zh-CN" altLang="en-US" sz="2400" dirty="0">
                <a:latin typeface="楷体_GB2312" pitchFamily="49" charset="-122"/>
                <a:ea typeface="楷体_GB2312" pitchFamily="49" charset="-122"/>
              </a:rPr>
              <a:t>。</a:t>
            </a:r>
          </a:p>
        </p:txBody>
      </p:sp>
    </p:spTree>
    <p:extLst>
      <p:ext uri="{BB962C8B-B14F-4D97-AF65-F5344CB8AC3E}">
        <p14:creationId xmlns:p14="http://schemas.microsoft.com/office/powerpoint/2010/main" val="2428621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smtClean="0"/>
              <a:t>建造</a:t>
            </a:r>
            <a:r>
              <a:rPr lang="zh-CN" altLang="en-US" sz="3300" dirty="0"/>
              <a:t>者模式（ </a:t>
            </a:r>
            <a:r>
              <a:rPr lang="en-US" altLang="zh-CN" sz="3300" dirty="0"/>
              <a:t>Builder </a:t>
            </a:r>
            <a:r>
              <a:rPr lang="zh-CN" altLang="en-US" sz="3300" dirty="0"/>
              <a:t>）</a:t>
            </a:r>
          </a:p>
        </p:txBody>
      </p:sp>
      <p:sp>
        <p:nvSpPr>
          <p:cNvPr id="648195" name="Rectangle 3"/>
          <p:cNvSpPr>
            <a:spLocks noGrp="1" noChangeArrowheads="1"/>
          </p:cNvSpPr>
          <p:nvPr>
            <p:ph type="body" idx="1"/>
          </p:nvPr>
        </p:nvSpPr>
        <p:spPr>
          <a:xfrm>
            <a:off x="341710" y="1125538"/>
            <a:ext cx="11579632" cy="5112568"/>
          </a:xfrm>
        </p:spPr>
        <p:txBody>
          <a:bodyPr/>
          <a:lstStyle/>
          <a:p>
            <a:pPr marL="0" indent="0"/>
            <a:r>
              <a:rPr lang="zh-CN" altLang="en-US" sz="2800" dirty="0">
                <a:latin typeface="楷体_GB2312" pitchFamily="49" charset="-122"/>
                <a:ea typeface="楷体_GB2312" pitchFamily="49" charset="-122"/>
              </a:rPr>
              <a:t>产品的内部表象</a:t>
            </a:r>
          </a:p>
          <a:p>
            <a:pPr marL="0" indent="0">
              <a:buNone/>
            </a:pPr>
            <a:r>
              <a:rPr lang="zh-CN" altLang="en-US" sz="2800" dirty="0">
                <a:latin typeface="楷体_GB2312" pitchFamily="49" charset="-122"/>
                <a:ea typeface="楷体_GB2312" pitchFamily="49" charset="-122"/>
              </a:rPr>
              <a:t>一个产品常有不同的组成成分（零件）</a:t>
            </a:r>
          </a:p>
          <a:p>
            <a:pPr marL="0" indent="0">
              <a:buNone/>
            </a:pPr>
            <a:r>
              <a:rPr lang="zh-CN" altLang="en-US" sz="2800" dirty="0">
                <a:solidFill>
                  <a:srgbClr val="00FF00"/>
                </a:solidFill>
                <a:latin typeface="楷体_GB2312" pitchFamily="49" charset="-122"/>
                <a:ea typeface="楷体_GB2312" pitchFamily="49" charset="-122"/>
              </a:rPr>
              <a:t>如汽车</a:t>
            </a:r>
            <a:r>
              <a:rPr lang="en-US" altLang="zh-CN" sz="2800" dirty="0">
                <a:solidFill>
                  <a:srgbClr val="00FF00"/>
                </a:solidFill>
                <a:latin typeface="楷体_GB2312" pitchFamily="49" charset="-122"/>
                <a:ea typeface="楷体_GB2312" pitchFamily="49" charset="-122"/>
              </a:rPr>
              <a:t>,</a:t>
            </a:r>
            <a:r>
              <a:rPr lang="zh-CN" altLang="en-US" sz="2800" dirty="0">
                <a:solidFill>
                  <a:srgbClr val="00FF00"/>
                </a:solidFill>
                <a:latin typeface="楷体_GB2312" pitchFamily="49" charset="-122"/>
                <a:ea typeface="楷体_GB2312" pitchFamily="49" charset="-122"/>
              </a:rPr>
              <a:t>有很多部件</a:t>
            </a:r>
            <a:r>
              <a:rPr lang="en-US" altLang="zh-CN" sz="2800" dirty="0">
                <a:solidFill>
                  <a:srgbClr val="00FF00"/>
                </a:solidFill>
                <a:latin typeface="楷体_GB2312" pitchFamily="49" charset="-122"/>
                <a:ea typeface="楷体_GB2312" pitchFamily="49" charset="-122"/>
              </a:rPr>
              <a:t>:</a:t>
            </a:r>
            <a:r>
              <a:rPr lang="zh-CN" altLang="en-US" sz="2800" dirty="0">
                <a:solidFill>
                  <a:srgbClr val="00FF00"/>
                </a:solidFill>
                <a:latin typeface="楷体_GB2312" pitchFamily="49" charset="-122"/>
                <a:ea typeface="楷体_GB2312" pitchFamily="49" charset="-122"/>
              </a:rPr>
              <a:t>车轮 方向盘 发动机还有各种小零件等等</a:t>
            </a:r>
            <a:endParaRPr lang="zh-CN" altLang="en-US" sz="2800" dirty="0">
              <a:latin typeface="楷体_GB2312" pitchFamily="49" charset="-122"/>
              <a:ea typeface="楷体_GB2312" pitchFamily="49" charset="-122"/>
            </a:endParaRPr>
          </a:p>
          <a:p>
            <a:pPr marL="0" indent="0">
              <a:buNone/>
            </a:pPr>
            <a:r>
              <a:rPr lang="zh-CN" altLang="en-US" sz="2800" dirty="0">
                <a:latin typeface="楷体_GB2312" pitchFamily="49" charset="-122"/>
                <a:ea typeface="楷体_GB2312" pitchFamily="49" charset="-122"/>
              </a:rPr>
              <a:t>这些零件有可能是对象，也有可能不是对象。</a:t>
            </a:r>
          </a:p>
          <a:p>
            <a:pPr marL="0" indent="0">
              <a:buNone/>
            </a:pPr>
            <a:r>
              <a:rPr lang="zh-CN" altLang="en-US" sz="2800" dirty="0">
                <a:latin typeface="楷体_GB2312" pitchFamily="49" charset="-122"/>
                <a:ea typeface="楷体_GB2312" pitchFamily="49" charset="-122"/>
              </a:rPr>
              <a:t>它们通常叫做内部表象（</a:t>
            </a:r>
            <a:r>
              <a:rPr lang="en-US" altLang="zh-CN" sz="2400" dirty="0">
                <a:latin typeface="楷体_GB2312" pitchFamily="49" charset="-122"/>
                <a:ea typeface="楷体_GB2312" pitchFamily="49" charset="-122"/>
              </a:rPr>
              <a:t>internal representation</a:t>
            </a:r>
            <a:r>
              <a:rPr lang="zh-CN" altLang="en-US" sz="2800" dirty="0">
                <a:latin typeface="楷体_GB2312" pitchFamily="49" charset="-122"/>
                <a:ea typeface="楷体_GB2312" pitchFamily="49" charset="-122"/>
              </a:rPr>
              <a:t>）。</a:t>
            </a:r>
          </a:p>
          <a:p>
            <a:pPr marL="0" indent="0">
              <a:buNone/>
            </a:pPr>
            <a:r>
              <a:rPr lang="zh-CN" altLang="en-US" sz="2800" dirty="0">
                <a:latin typeface="楷体_GB2312" pitchFamily="49" charset="-122"/>
                <a:ea typeface="楷体_GB2312" pitchFamily="49" charset="-122"/>
              </a:rPr>
              <a:t>不同的产品可以有不同的内部表象。</a:t>
            </a:r>
          </a:p>
        </p:txBody>
      </p:sp>
    </p:spTree>
    <p:extLst>
      <p:ext uri="{BB962C8B-B14F-4D97-AF65-F5344CB8AC3E}">
        <p14:creationId xmlns:p14="http://schemas.microsoft.com/office/powerpoint/2010/main" val="1888865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a:xfrm>
            <a:off x="913235" y="476361"/>
            <a:ext cx="10785056" cy="658966"/>
          </a:xfrm>
        </p:spPr>
        <p:txBody>
          <a:bodyPr/>
          <a:lstStyle/>
          <a:p>
            <a:r>
              <a:rPr lang="en-US" altLang="zh-CN" sz="3300" dirty="0" smtClean="0"/>
              <a:t> </a:t>
            </a:r>
            <a:r>
              <a:rPr lang="zh-CN" altLang="en-US" sz="3300" dirty="0" smtClean="0"/>
              <a:t>单例模式</a:t>
            </a:r>
            <a:r>
              <a:rPr lang="zh-CN" altLang="en-US" sz="3300" dirty="0"/>
              <a:t>（</a:t>
            </a:r>
            <a:r>
              <a:rPr lang="en-US" altLang="zh-CN" sz="3300" dirty="0"/>
              <a:t>Singleton</a:t>
            </a:r>
            <a:r>
              <a:rPr lang="zh-CN" altLang="en-US" sz="3300" dirty="0"/>
              <a:t>）</a:t>
            </a:r>
          </a:p>
        </p:txBody>
      </p:sp>
      <p:pic>
        <p:nvPicPr>
          <p:cNvPr id="10045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51" y="1143022"/>
            <a:ext cx="11244851" cy="475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4548" name="AutoShape 4"/>
          <p:cNvSpPr>
            <a:spLocks noChangeArrowheads="1"/>
          </p:cNvSpPr>
          <p:nvPr/>
        </p:nvSpPr>
        <p:spPr bwMode="auto">
          <a:xfrm>
            <a:off x="8982670" y="3933851"/>
            <a:ext cx="2498150" cy="936104"/>
          </a:xfrm>
          <a:prstGeom prst="wedgeRoundRectCallout">
            <a:avLst>
              <a:gd name="adj1" fmla="val -84107"/>
              <a:gd name="adj2" fmla="val -2660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dirty="0" smtClean="0">
                <a:solidFill>
                  <a:schemeClr val="bg2"/>
                </a:solidFill>
              </a:rPr>
              <a:t>单例对象</a:t>
            </a:r>
            <a:r>
              <a:rPr lang="zh-CN" altLang="en-US" dirty="0">
                <a:solidFill>
                  <a:schemeClr val="bg2"/>
                </a:solidFill>
              </a:rPr>
              <a:t>持有对自己的引用。</a:t>
            </a:r>
          </a:p>
        </p:txBody>
      </p:sp>
      <p:sp>
        <p:nvSpPr>
          <p:cNvPr id="1004549" name="AutoShape 5"/>
          <p:cNvSpPr>
            <a:spLocks noChangeArrowheads="1"/>
          </p:cNvSpPr>
          <p:nvPr/>
        </p:nvSpPr>
        <p:spPr bwMode="auto">
          <a:xfrm>
            <a:off x="303193" y="4586386"/>
            <a:ext cx="3460118" cy="1224245"/>
          </a:xfrm>
          <a:prstGeom prst="wedgeRoundRectCallout">
            <a:avLst>
              <a:gd name="adj1" fmla="val 65431"/>
              <a:gd name="adj2" fmla="val -4961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dirty="0">
                <a:solidFill>
                  <a:schemeClr val="bg2"/>
                </a:solidFill>
              </a:rPr>
              <a:t>有一个</a:t>
            </a:r>
            <a:r>
              <a:rPr lang="zh-CN" altLang="en-US" dirty="0" smtClean="0">
                <a:solidFill>
                  <a:schemeClr val="bg2"/>
                </a:solidFill>
                <a:latin typeface="Arial"/>
              </a:rPr>
              <a:t>“</a:t>
            </a:r>
            <a:r>
              <a:rPr lang="zh-CN" altLang="en-US" dirty="0" smtClean="0">
                <a:solidFill>
                  <a:schemeClr val="bg2"/>
                </a:solidFill>
              </a:rPr>
              <a:t>单例对象</a:t>
            </a:r>
            <a:r>
              <a:rPr lang="zh-CN" altLang="en-US" dirty="0" smtClean="0">
                <a:solidFill>
                  <a:schemeClr val="bg2"/>
                </a:solidFill>
                <a:latin typeface="Arial"/>
              </a:rPr>
              <a:t>”</a:t>
            </a:r>
            <a:r>
              <a:rPr lang="zh-CN" altLang="en-US" dirty="0">
                <a:solidFill>
                  <a:schemeClr val="bg2"/>
                </a:solidFill>
              </a:rPr>
              <a:t>，而</a:t>
            </a:r>
            <a:r>
              <a:rPr lang="zh-CN" altLang="en-US" dirty="0">
                <a:solidFill>
                  <a:schemeClr val="bg2"/>
                </a:solidFill>
                <a:latin typeface="Arial"/>
              </a:rPr>
              <a:t>“</a:t>
            </a:r>
            <a:r>
              <a:rPr lang="zh-CN" altLang="en-US" dirty="0">
                <a:solidFill>
                  <a:schemeClr val="bg2"/>
                </a:solidFill>
              </a:rPr>
              <a:t>客户甲</a:t>
            </a:r>
            <a:r>
              <a:rPr lang="zh-CN" altLang="en-US" dirty="0">
                <a:solidFill>
                  <a:schemeClr val="bg2"/>
                </a:solidFill>
                <a:latin typeface="Arial"/>
              </a:rPr>
              <a:t>”</a:t>
            </a:r>
            <a:r>
              <a:rPr lang="zh-CN" altLang="en-US" dirty="0">
                <a:solidFill>
                  <a:schemeClr val="bg2"/>
                </a:solidFill>
              </a:rPr>
              <a:t>、</a:t>
            </a:r>
            <a:r>
              <a:rPr lang="zh-CN" altLang="en-US" dirty="0">
                <a:solidFill>
                  <a:schemeClr val="bg2"/>
                </a:solidFill>
                <a:latin typeface="Arial"/>
              </a:rPr>
              <a:t>“</a:t>
            </a:r>
            <a:r>
              <a:rPr lang="zh-CN" altLang="en-US" dirty="0">
                <a:solidFill>
                  <a:schemeClr val="bg2"/>
                </a:solidFill>
              </a:rPr>
              <a:t>客户乙</a:t>
            </a:r>
            <a:r>
              <a:rPr lang="zh-CN" altLang="en-US" dirty="0">
                <a:solidFill>
                  <a:schemeClr val="bg2"/>
                </a:solidFill>
                <a:latin typeface="Arial"/>
              </a:rPr>
              <a:t>”</a:t>
            </a:r>
            <a:r>
              <a:rPr lang="zh-CN" altLang="en-US" dirty="0">
                <a:solidFill>
                  <a:schemeClr val="bg2"/>
                </a:solidFill>
              </a:rPr>
              <a:t>和</a:t>
            </a:r>
            <a:r>
              <a:rPr lang="zh-CN" altLang="en-US" dirty="0">
                <a:solidFill>
                  <a:schemeClr val="bg2"/>
                </a:solidFill>
                <a:latin typeface="Arial"/>
              </a:rPr>
              <a:t>“</a:t>
            </a:r>
            <a:r>
              <a:rPr lang="zh-CN" altLang="en-US" dirty="0">
                <a:solidFill>
                  <a:schemeClr val="bg2"/>
                </a:solidFill>
              </a:rPr>
              <a:t>客户丙</a:t>
            </a:r>
            <a:r>
              <a:rPr lang="zh-CN" altLang="en-US" dirty="0">
                <a:solidFill>
                  <a:schemeClr val="bg2"/>
                </a:solidFill>
                <a:latin typeface="Arial"/>
              </a:rPr>
              <a:t>”</a:t>
            </a:r>
            <a:r>
              <a:rPr lang="zh-CN" altLang="en-US" dirty="0">
                <a:solidFill>
                  <a:schemeClr val="bg2"/>
                </a:solidFill>
              </a:rPr>
              <a:t>共享一</a:t>
            </a:r>
            <a:r>
              <a:rPr lang="zh-CN" altLang="en-US" dirty="0" smtClean="0">
                <a:solidFill>
                  <a:schemeClr val="bg2"/>
                </a:solidFill>
              </a:rPr>
              <a:t>个单例对象</a:t>
            </a:r>
            <a:r>
              <a:rPr lang="zh-CN" altLang="en-US" dirty="0">
                <a:solidFill>
                  <a:schemeClr val="bg2"/>
                </a:solidFill>
              </a:rPr>
              <a:t>。</a:t>
            </a:r>
          </a:p>
        </p:txBody>
      </p:sp>
    </p:spTree>
    <p:extLst>
      <p:ext uri="{BB962C8B-B14F-4D97-AF65-F5344CB8AC3E}">
        <p14:creationId xmlns:p14="http://schemas.microsoft.com/office/powerpoint/2010/main" val="1652470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a:xfrm>
            <a:off x="913235" y="476361"/>
            <a:ext cx="10785056" cy="658966"/>
          </a:xfrm>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sz="3300" dirty="0" smtClean="0"/>
              <a:t> </a:t>
            </a:r>
            <a:r>
              <a:rPr lang="zh-CN" altLang="en-US" sz="3300" dirty="0"/>
              <a:t>单例模式（</a:t>
            </a:r>
            <a:r>
              <a:rPr lang="en-US" altLang="zh-CN" sz="3300" dirty="0"/>
              <a:t>Singleton</a:t>
            </a:r>
            <a:r>
              <a:rPr lang="zh-CN" altLang="en-US" sz="3300" dirty="0"/>
              <a:t>）</a:t>
            </a:r>
          </a:p>
        </p:txBody>
      </p:sp>
      <p:sp>
        <p:nvSpPr>
          <p:cNvPr id="1005571" name="Rectangle 3"/>
          <p:cNvSpPr>
            <a:spLocks noGrp="1" noChangeArrowheads="1"/>
          </p:cNvSpPr>
          <p:nvPr>
            <p:ph type="body" idx="1"/>
          </p:nvPr>
        </p:nvSpPr>
        <p:spPr>
          <a:xfrm>
            <a:off x="625068" y="1268707"/>
            <a:ext cx="10954566" cy="5185976"/>
          </a:xfrm>
        </p:spPr>
        <p:txBody>
          <a:bodyPr/>
          <a:lstStyle/>
          <a:p>
            <a:pPr>
              <a:lnSpc>
                <a:spcPct val="100000"/>
              </a:lnSpc>
              <a:buFont typeface="Wingdings" pitchFamily="2" charset="2"/>
              <a:buNone/>
            </a:pPr>
            <a:r>
              <a:rPr lang="zh-CN" altLang="en-US" sz="2900">
                <a:latin typeface="楷体_GB2312" pitchFamily="49" charset="-122"/>
                <a:ea typeface="楷体_GB2312" pitchFamily="49" charset="-122"/>
              </a:rPr>
              <a:t>用途</a:t>
            </a:r>
          </a:p>
          <a:p>
            <a:pPr>
              <a:lnSpc>
                <a:spcPct val="100000"/>
              </a:lnSpc>
            </a:pPr>
            <a:r>
              <a:rPr lang="zh-CN" altLang="en-US" sz="2900">
                <a:latin typeface="楷体_GB2312" pitchFamily="49" charset="-122"/>
                <a:ea typeface="楷体_GB2312" pitchFamily="49" charset="-122"/>
              </a:rPr>
              <a:t>资源管理：</a:t>
            </a:r>
          </a:p>
          <a:p>
            <a:pPr>
              <a:lnSpc>
                <a:spcPct val="100000"/>
              </a:lnSpc>
              <a:buFont typeface="Wingdings" pitchFamily="2" charset="2"/>
              <a:buChar char="Ø"/>
            </a:pPr>
            <a:r>
              <a:rPr lang="zh-CN" altLang="en-US" sz="2900">
                <a:latin typeface="楷体_GB2312" pitchFamily="49" charset="-122"/>
                <a:ea typeface="楷体_GB2312" pitchFamily="49" charset="-122"/>
              </a:rPr>
              <a:t>打印机只能有一个 </a:t>
            </a:r>
            <a:r>
              <a:rPr lang="en-US" altLang="zh-CN" sz="2900">
                <a:latin typeface="楷体_GB2312" pitchFamily="49" charset="-122"/>
                <a:ea typeface="楷体_GB2312" pitchFamily="49" charset="-122"/>
              </a:rPr>
              <a:t>Printer Spooler </a:t>
            </a:r>
            <a:r>
              <a:rPr lang="en-US" altLang="zh-CN" sz="2900">
                <a:latin typeface="Arial"/>
                <a:ea typeface="楷体_GB2312" pitchFamily="49" charset="-122"/>
              </a:rPr>
              <a:t>——</a:t>
            </a:r>
            <a:r>
              <a:rPr lang="zh-CN" altLang="en-US" sz="2900">
                <a:latin typeface="楷体_GB2312" pitchFamily="49" charset="-122"/>
                <a:ea typeface="楷体_GB2312" pitchFamily="49" charset="-122"/>
              </a:rPr>
              <a:t>避免两个打印作业间时输出到打印机中。</a:t>
            </a:r>
          </a:p>
          <a:p>
            <a:pPr>
              <a:lnSpc>
                <a:spcPct val="100000"/>
              </a:lnSpc>
              <a:buFont typeface="Wingdings" pitchFamily="2" charset="2"/>
              <a:buChar char="Ø"/>
            </a:pPr>
            <a:r>
              <a:rPr lang="zh-CN" altLang="en-US" sz="2900">
                <a:latin typeface="楷体_GB2312" pitchFamily="49" charset="-122"/>
                <a:ea typeface="楷体_GB2312" pitchFamily="49" charset="-122"/>
              </a:rPr>
              <a:t>只应有一个软件负责管理传真卡</a:t>
            </a:r>
            <a:r>
              <a:rPr lang="en-US" altLang="zh-CN" sz="2900">
                <a:latin typeface="Arial"/>
                <a:ea typeface="楷体_GB2312" pitchFamily="49" charset="-122"/>
              </a:rPr>
              <a:t>——</a:t>
            </a:r>
            <a:r>
              <a:rPr lang="zh-CN" altLang="en-US" sz="2900">
                <a:latin typeface="楷体_GB2312" pitchFamily="49" charset="-122"/>
                <a:ea typeface="楷体_GB2312" pitchFamily="49" charset="-122"/>
              </a:rPr>
              <a:t>避免出现两份传真作业同时传到传真卡中的情况。</a:t>
            </a:r>
          </a:p>
          <a:p>
            <a:pPr>
              <a:lnSpc>
                <a:spcPct val="100000"/>
              </a:lnSpc>
              <a:buFont typeface="Wingdings" pitchFamily="2" charset="2"/>
              <a:buChar char="Ø"/>
            </a:pPr>
            <a:r>
              <a:rPr lang="zh-CN" altLang="en-US" sz="2900">
                <a:latin typeface="楷体_GB2312" pitchFamily="49" charset="-122"/>
                <a:ea typeface="楷体_GB2312" pitchFamily="49" charset="-122"/>
              </a:rPr>
              <a:t>通信端口管理</a:t>
            </a:r>
            <a:r>
              <a:rPr lang="en-US" altLang="zh-CN" sz="2900">
                <a:latin typeface="Arial"/>
                <a:ea typeface="楷体_GB2312" pitchFamily="49" charset="-122"/>
              </a:rPr>
              <a:t>——</a:t>
            </a:r>
            <a:r>
              <a:rPr lang="zh-CN" altLang="en-US" sz="2900">
                <a:latin typeface="楷体_GB2312" pitchFamily="49" charset="-122"/>
                <a:ea typeface="楷体_GB2312" pitchFamily="49" charset="-122"/>
              </a:rPr>
              <a:t>避免一个通信端口同时被</a:t>
            </a:r>
            <a:r>
              <a:rPr lang="en-US" altLang="zh-CN" sz="2900">
                <a:latin typeface="楷体_GB2312" pitchFamily="49" charset="-122"/>
                <a:ea typeface="楷体_GB2312" pitchFamily="49" charset="-122"/>
              </a:rPr>
              <a:t>2</a:t>
            </a:r>
            <a:r>
              <a:rPr lang="zh-CN" altLang="en-US" sz="2900">
                <a:latin typeface="楷体_GB2312" pitchFamily="49" charset="-122"/>
                <a:ea typeface="楷体_GB2312" pitchFamily="49" charset="-122"/>
              </a:rPr>
              <a:t>个请求同时调用。</a:t>
            </a:r>
          </a:p>
          <a:p>
            <a:pPr>
              <a:lnSpc>
                <a:spcPct val="100000"/>
              </a:lnSpc>
              <a:buFont typeface="Wingdings" pitchFamily="2" charset="2"/>
              <a:buChar char="Ø"/>
            </a:pPr>
            <a:r>
              <a:rPr lang="zh-CN" altLang="en-US" sz="2900">
                <a:latin typeface="楷体_GB2312" pitchFamily="49" charset="-122"/>
                <a:ea typeface="楷体_GB2312" pitchFamily="49" charset="-122"/>
              </a:rPr>
              <a:t>记录网站来访人数的部件</a:t>
            </a:r>
          </a:p>
          <a:p>
            <a:pPr>
              <a:lnSpc>
                <a:spcPct val="100000"/>
              </a:lnSpc>
              <a:buFont typeface="Wingdings" pitchFamily="2" charset="2"/>
              <a:buChar char="Ø"/>
            </a:pPr>
            <a:r>
              <a:rPr lang="zh-CN" altLang="en-US" sz="2900">
                <a:latin typeface="楷体_GB2312" pitchFamily="49" charset="-122"/>
                <a:ea typeface="楷体_GB2312" pitchFamily="49" charset="-122"/>
              </a:rPr>
              <a:t>记录软件系统内部事件、出错信息的部件</a:t>
            </a:r>
          </a:p>
          <a:p>
            <a:pPr>
              <a:lnSpc>
                <a:spcPct val="100000"/>
              </a:lnSpc>
              <a:buFont typeface="Wingdings" pitchFamily="2" charset="2"/>
              <a:buChar char="Ø"/>
            </a:pPr>
            <a:r>
              <a:rPr lang="zh-CN" altLang="en-US" sz="2900">
                <a:latin typeface="楷体_GB2312" pitchFamily="49" charset="-122"/>
                <a:ea typeface="楷体_GB2312" pitchFamily="49" charset="-122"/>
              </a:rPr>
              <a:t>对系统的表现进行检查的部件等。</a:t>
            </a:r>
          </a:p>
        </p:txBody>
      </p:sp>
    </p:spTree>
    <p:extLst>
      <p:ext uri="{BB962C8B-B14F-4D97-AF65-F5344CB8AC3E}">
        <p14:creationId xmlns:p14="http://schemas.microsoft.com/office/powerpoint/2010/main" val="3623555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sz="3300" dirty="0" smtClean="0"/>
              <a:t> </a:t>
            </a:r>
            <a:r>
              <a:rPr lang="zh-CN" altLang="en-US" sz="3300" dirty="0"/>
              <a:t>单例模式（</a:t>
            </a:r>
            <a:r>
              <a:rPr lang="en-US" altLang="zh-CN" sz="3300" dirty="0"/>
              <a:t>Singleton</a:t>
            </a:r>
            <a:r>
              <a:rPr lang="zh-CN" altLang="en-US" sz="3300" dirty="0"/>
              <a:t>）</a:t>
            </a:r>
          </a:p>
        </p:txBody>
      </p:sp>
      <p:sp>
        <p:nvSpPr>
          <p:cNvPr id="1006595" name="Rectangle 3"/>
          <p:cNvSpPr>
            <a:spLocks noGrp="1" noChangeArrowheads="1"/>
          </p:cNvSpPr>
          <p:nvPr>
            <p:ph type="body" idx="1"/>
          </p:nvPr>
        </p:nvSpPr>
        <p:spPr>
          <a:xfrm>
            <a:off x="239433" y="1981659"/>
            <a:ext cx="5958267" cy="3177324"/>
          </a:xfrm>
        </p:spPr>
        <p:txBody>
          <a:bodyPr/>
          <a:lstStyle/>
          <a:p>
            <a:pPr marL="0" indent="0">
              <a:lnSpc>
                <a:spcPct val="100000"/>
              </a:lnSpc>
            </a:pPr>
            <a:r>
              <a:rPr lang="en-US" altLang="zh-CN" sz="2900"/>
              <a:t>Windows </a:t>
            </a:r>
            <a:r>
              <a:rPr lang="zh-CN" altLang="en-US" sz="2900"/>
              <a:t>回收站 </a:t>
            </a:r>
          </a:p>
          <a:p>
            <a:pPr marL="0" indent="0">
              <a:lnSpc>
                <a:spcPct val="100000"/>
              </a:lnSpc>
              <a:buNone/>
            </a:pPr>
            <a:r>
              <a:rPr lang="zh-CN" altLang="en-US" sz="2900"/>
              <a:t>只有 一个实例；</a:t>
            </a:r>
          </a:p>
          <a:p>
            <a:pPr marL="0" indent="0">
              <a:lnSpc>
                <a:spcPct val="100000"/>
              </a:lnSpc>
              <a:buNone/>
            </a:pPr>
            <a:r>
              <a:rPr lang="zh-CN" altLang="en-US" sz="2900"/>
              <a:t>整个系统都使用这个实例；</a:t>
            </a:r>
          </a:p>
          <a:p>
            <a:pPr marL="0" indent="0">
              <a:lnSpc>
                <a:spcPct val="100000"/>
              </a:lnSpc>
              <a:buNone/>
            </a:pPr>
            <a:r>
              <a:rPr lang="zh-CN" altLang="en-US" sz="2900"/>
              <a:t>回收站自行创建自己的实例。</a:t>
            </a:r>
          </a:p>
        </p:txBody>
      </p:sp>
      <p:pic>
        <p:nvPicPr>
          <p:cNvPr id="1006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169" y="1845102"/>
            <a:ext cx="5265395" cy="421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72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sz="3300" dirty="0" smtClean="0"/>
              <a:t> </a:t>
            </a:r>
            <a:r>
              <a:rPr lang="zh-CN" altLang="en-US" sz="3300" dirty="0"/>
              <a:t>单例模式（</a:t>
            </a:r>
            <a:r>
              <a:rPr lang="en-US" altLang="zh-CN" sz="3300" dirty="0"/>
              <a:t>Singleton</a:t>
            </a:r>
            <a:r>
              <a:rPr lang="zh-CN" altLang="en-US" sz="3300" dirty="0"/>
              <a:t>）</a:t>
            </a:r>
          </a:p>
        </p:txBody>
      </p:sp>
      <p:sp>
        <p:nvSpPr>
          <p:cNvPr id="1007619" name="Rectangle 3"/>
          <p:cNvSpPr>
            <a:spLocks noGrp="1" noChangeArrowheads="1"/>
          </p:cNvSpPr>
          <p:nvPr>
            <p:ph type="body" idx="1"/>
          </p:nvPr>
        </p:nvSpPr>
        <p:spPr/>
        <p:txBody>
          <a:bodyPr/>
          <a:lstStyle/>
          <a:p>
            <a:r>
              <a:rPr lang="zh-CN" altLang="en-US" dirty="0"/>
              <a:t>保证一个类仅有一个实例</a:t>
            </a:r>
            <a:r>
              <a:rPr lang="en-US" altLang="zh-CN" dirty="0"/>
              <a:t>,</a:t>
            </a:r>
            <a:r>
              <a:rPr lang="zh-CN" altLang="en-US" dirty="0"/>
              <a:t>并且提供一个访问它的全局访问点</a:t>
            </a:r>
            <a:r>
              <a:rPr lang="en-US" altLang="zh-CN" dirty="0"/>
              <a:t>;</a:t>
            </a:r>
          </a:p>
          <a:p>
            <a:r>
              <a:rPr lang="zh-CN" altLang="en-US" dirty="0"/>
              <a:t>设计者的责任：如何绕过常规的构造器</a:t>
            </a:r>
            <a:r>
              <a:rPr lang="en-US" altLang="zh-CN" dirty="0"/>
              <a:t>,</a:t>
            </a:r>
            <a:r>
              <a:rPr lang="zh-CN" altLang="en-US" dirty="0"/>
              <a:t>提供一种机制来保证一个类只有一个实例</a:t>
            </a:r>
            <a:r>
              <a:rPr lang="en-US" altLang="zh-CN" dirty="0" smtClean="0"/>
              <a:t>?</a:t>
            </a:r>
          </a:p>
          <a:p>
            <a:r>
              <a:rPr lang="zh-CN" altLang="en-US" dirty="0"/>
              <a:t>类自身拥有一个特定的方法</a:t>
            </a:r>
            <a:r>
              <a:rPr lang="en-US" altLang="zh-CN" dirty="0"/>
              <a:t>,</a:t>
            </a:r>
            <a:r>
              <a:rPr lang="zh-CN" altLang="en-US" dirty="0"/>
              <a:t>这个方法被用于实例化需要的对象</a:t>
            </a:r>
          </a:p>
          <a:p>
            <a:r>
              <a:rPr lang="zh-CN" altLang="en-US" dirty="0"/>
              <a:t>当这个方法被调用的时候，它检查这个对象是否已经被实例化。如果已经被实例化，这个方法只返回这个对象的一个引用。</a:t>
            </a:r>
          </a:p>
          <a:p>
            <a:r>
              <a:rPr lang="zh-CN" altLang="en-US" dirty="0"/>
              <a:t>如果对象还未被实例化，这个方法将对象实例化并且返回这个新的实例的引用</a:t>
            </a:r>
          </a:p>
          <a:p>
            <a:endParaRPr lang="en-US" altLang="zh-CN" dirty="0"/>
          </a:p>
        </p:txBody>
      </p:sp>
    </p:spTree>
    <p:extLst>
      <p:ext uri="{BB962C8B-B14F-4D97-AF65-F5344CB8AC3E}">
        <p14:creationId xmlns:p14="http://schemas.microsoft.com/office/powerpoint/2010/main" val="3095282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07619">
                                            <p:txEl>
                                              <p:pRg st="0" end="0"/>
                                            </p:txEl>
                                          </p:spTgt>
                                        </p:tgtEl>
                                        <p:attrNameLst>
                                          <p:attrName>style.visibility</p:attrName>
                                        </p:attrNameLst>
                                      </p:cBhvr>
                                      <p:to>
                                        <p:strVal val="visible"/>
                                      </p:to>
                                    </p:set>
                                    <p:animEffect transition="in" filter="diamond(in)">
                                      <p:cBhvr>
                                        <p:cTn id="7" dur="2000"/>
                                        <p:tgtEl>
                                          <p:spTgt spid="1007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07619">
                                            <p:txEl>
                                              <p:pRg st="1" end="1"/>
                                            </p:txEl>
                                          </p:spTgt>
                                        </p:tgtEl>
                                        <p:attrNameLst>
                                          <p:attrName>style.visibility</p:attrName>
                                        </p:attrNameLst>
                                      </p:cBhvr>
                                      <p:to>
                                        <p:strVal val="visible"/>
                                      </p:to>
                                    </p:set>
                                    <p:animEffect transition="in" filter="box(in)">
                                      <p:cBhvr>
                                        <p:cTn id="12" dur="500"/>
                                        <p:tgtEl>
                                          <p:spTgt spid="1007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07619">
                                            <p:txEl>
                                              <p:pRg st="2" end="2"/>
                                            </p:txEl>
                                          </p:spTgt>
                                        </p:tgtEl>
                                        <p:attrNameLst>
                                          <p:attrName>style.visibility</p:attrName>
                                        </p:attrNameLst>
                                      </p:cBhvr>
                                      <p:to>
                                        <p:strVal val="visible"/>
                                      </p:to>
                                    </p:set>
                                    <p:animEffect transition="in" filter="box(in)">
                                      <p:cBhvr>
                                        <p:cTn id="17" dur="500"/>
                                        <p:tgtEl>
                                          <p:spTgt spid="1007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07619">
                                            <p:txEl>
                                              <p:pRg st="3" end="3"/>
                                            </p:txEl>
                                          </p:spTgt>
                                        </p:tgtEl>
                                        <p:attrNameLst>
                                          <p:attrName>style.visibility</p:attrName>
                                        </p:attrNameLst>
                                      </p:cBhvr>
                                      <p:to>
                                        <p:strVal val="visible"/>
                                      </p:to>
                                    </p:set>
                                    <p:animEffect transition="in" filter="box(in)">
                                      <p:cBhvr>
                                        <p:cTn id="22" dur="500"/>
                                        <p:tgtEl>
                                          <p:spTgt spid="1007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07619">
                                            <p:txEl>
                                              <p:pRg st="4" end="4"/>
                                            </p:txEl>
                                          </p:spTgt>
                                        </p:tgtEl>
                                        <p:attrNameLst>
                                          <p:attrName>style.visibility</p:attrName>
                                        </p:attrNameLst>
                                      </p:cBhvr>
                                      <p:to>
                                        <p:strVal val="visible"/>
                                      </p:to>
                                    </p:set>
                                    <p:animEffect transition="in" filter="box(in)">
                                      <p:cBhvr>
                                        <p:cTn id="27" dur="500"/>
                                        <p:tgtEl>
                                          <p:spTgt spid="1007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单例模式</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4004602729"/>
              </p:ext>
            </p:extLst>
          </p:nvPr>
        </p:nvGraphicFramePr>
        <p:xfrm>
          <a:off x="701750" y="1629594"/>
          <a:ext cx="6624736" cy="1188720"/>
        </p:xfrm>
        <a:graphic>
          <a:graphicData uri="http://schemas.openxmlformats.org/drawingml/2006/table">
            <a:tbl>
              <a:tblPr>
                <a:tableStyleId>{5C22544A-7EE6-4342-B048-85BDC9FD1C3A}</a:tableStyleId>
              </a:tblPr>
              <a:tblGrid>
                <a:gridCol w="3312368"/>
                <a:gridCol w="3312368"/>
              </a:tblGrid>
              <a:tr h="384043">
                <a:tc>
                  <a:txBody>
                    <a:bodyPr/>
                    <a:lstStyle/>
                    <a:p>
                      <a:pPr marL="0" marR="0" indent="0" algn="l">
                        <a:spcBef>
                          <a:spcPts val="0"/>
                        </a:spcBef>
                        <a:spcAft>
                          <a:spcPts val="0"/>
                        </a:spcAft>
                      </a:pPr>
                      <a:r>
                        <a:rPr lang="zh-CN" altLang="en-US" sz="2000">
                          <a:effectLst/>
                        </a:rPr>
                        <a:t>角色</a:t>
                      </a:r>
                      <a:endParaRPr lang="zh-CN" altLang="en-US" sz="2000">
                        <a:effectLst/>
                        <a:latin typeface="Times New Roman"/>
                      </a:endParaRPr>
                    </a:p>
                  </a:txBody>
                  <a:tcPr marL="68580" marR="68580"/>
                </a:tc>
                <a:tc>
                  <a:txBody>
                    <a:bodyPr/>
                    <a:lstStyle/>
                    <a:p>
                      <a:pPr marL="0" marR="0" indent="0" algn="l">
                        <a:spcBef>
                          <a:spcPts val="0"/>
                        </a:spcBef>
                        <a:spcAft>
                          <a:spcPts val="0"/>
                        </a:spcAft>
                      </a:pPr>
                      <a:r>
                        <a:rPr lang="zh-CN" altLang="en-US" sz="2000">
                          <a:effectLst/>
                        </a:rPr>
                        <a:t>作用</a:t>
                      </a:r>
                      <a:endParaRPr lang="zh-CN" altLang="en-US" sz="2000">
                        <a:effectLst/>
                        <a:latin typeface="Times New Roman"/>
                      </a:endParaRPr>
                    </a:p>
                  </a:txBody>
                  <a:tcPr marL="68580" marR="68580"/>
                </a:tc>
              </a:tr>
              <a:tr h="384043">
                <a:tc>
                  <a:txBody>
                    <a:bodyPr/>
                    <a:lstStyle/>
                    <a:p>
                      <a:pPr marL="0" marR="0" indent="0" algn="l">
                        <a:spcBef>
                          <a:spcPts val="0"/>
                        </a:spcBef>
                        <a:spcAft>
                          <a:spcPts val="0"/>
                        </a:spcAft>
                      </a:pPr>
                      <a:r>
                        <a:rPr lang="zh-CN" altLang="en-US" sz="2000">
                          <a:effectLst/>
                        </a:rPr>
                        <a:t>单例类</a:t>
                      </a:r>
                      <a:endParaRPr lang="zh-CN" altLang="en-US" sz="2000">
                        <a:effectLst/>
                        <a:latin typeface="Times New Roman"/>
                      </a:endParaRPr>
                    </a:p>
                  </a:txBody>
                  <a:tcPr marL="68580" marR="68580"/>
                </a:tc>
                <a:tc>
                  <a:txBody>
                    <a:bodyPr/>
                    <a:lstStyle/>
                    <a:p>
                      <a:pPr marL="0" marR="0" indent="0" algn="l">
                        <a:spcBef>
                          <a:spcPts val="0"/>
                        </a:spcBef>
                        <a:spcAft>
                          <a:spcPts val="0"/>
                        </a:spcAft>
                      </a:pPr>
                      <a:r>
                        <a:rPr lang="zh-CN" altLang="en-US" sz="2000">
                          <a:effectLst/>
                        </a:rPr>
                        <a:t>提供单例的工厂，返回单例</a:t>
                      </a:r>
                      <a:endParaRPr lang="zh-CN" altLang="en-US" sz="2000">
                        <a:effectLst/>
                        <a:latin typeface="Times New Roman"/>
                      </a:endParaRPr>
                    </a:p>
                  </a:txBody>
                  <a:tcPr marL="68580" marR="68580"/>
                </a:tc>
              </a:tr>
              <a:tr h="384043">
                <a:tc>
                  <a:txBody>
                    <a:bodyPr/>
                    <a:lstStyle/>
                    <a:p>
                      <a:pPr marL="0" marR="0" indent="0" algn="l">
                        <a:spcBef>
                          <a:spcPts val="0"/>
                        </a:spcBef>
                        <a:spcAft>
                          <a:spcPts val="0"/>
                        </a:spcAft>
                      </a:pPr>
                      <a:r>
                        <a:rPr lang="zh-CN" altLang="en-US" sz="2000">
                          <a:effectLst/>
                        </a:rPr>
                        <a:t>使用者</a:t>
                      </a:r>
                      <a:endParaRPr lang="zh-CN" altLang="en-US" sz="2000">
                        <a:effectLst/>
                        <a:latin typeface="Times New Roman"/>
                      </a:endParaRPr>
                    </a:p>
                  </a:txBody>
                  <a:tcPr marL="68580" marR="68580"/>
                </a:tc>
                <a:tc>
                  <a:txBody>
                    <a:bodyPr/>
                    <a:lstStyle/>
                    <a:p>
                      <a:pPr marL="0" marR="0" indent="0" algn="l">
                        <a:spcBef>
                          <a:spcPts val="0"/>
                        </a:spcBef>
                        <a:spcAft>
                          <a:spcPts val="0"/>
                        </a:spcAft>
                      </a:pPr>
                      <a:r>
                        <a:rPr lang="zh-CN" altLang="en-US" sz="2000" dirty="0">
                          <a:effectLst/>
                        </a:rPr>
                        <a:t>获取并使用单例类</a:t>
                      </a:r>
                      <a:endParaRPr lang="zh-CN" altLang="en-US" sz="2000" dirty="0">
                        <a:effectLst/>
                        <a:latin typeface="Times New Roman"/>
                      </a:endParaRPr>
                    </a:p>
                  </a:txBody>
                  <a:tcPr marL="68580" marR="68580"/>
                </a:tc>
              </a:tr>
            </a:tbl>
          </a:graphicData>
        </a:graphic>
      </p:graphicFrame>
      <p:pic>
        <p:nvPicPr>
          <p:cNvPr id="3074" name="Picture 2" descr="C:\Users\ADMINI~1\AppData\Local\Temp\ksohtml\wps4C4F.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50" y="3069754"/>
            <a:ext cx="4320480" cy="265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1629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单例模式</a:t>
            </a:r>
          </a:p>
        </p:txBody>
      </p:sp>
      <p:sp>
        <p:nvSpPr>
          <p:cNvPr id="4" name="矩形 3"/>
          <p:cNvSpPr/>
          <p:nvPr/>
        </p:nvSpPr>
        <p:spPr>
          <a:xfrm>
            <a:off x="629742" y="1557586"/>
            <a:ext cx="9937104"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dirty="0"/>
              <a:t>public class Singleton {</a:t>
            </a:r>
          </a:p>
          <a:p>
            <a:r>
              <a:rPr lang="en-US" altLang="zh-CN" dirty="0"/>
              <a:t>	</a:t>
            </a:r>
            <a:r>
              <a:rPr lang="en-US" altLang="zh-CN" b="1" dirty="0"/>
              <a:t>private</a:t>
            </a:r>
            <a:r>
              <a:rPr lang="en-US" altLang="zh-CN" dirty="0"/>
              <a:t> Singleton(){</a:t>
            </a:r>
          </a:p>
          <a:p>
            <a:r>
              <a:rPr lang="en-US" altLang="zh-CN" dirty="0"/>
              <a:t>		</a:t>
            </a:r>
            <a:r>
              <a:rPr lang="en-US" altLang="zh-CN" dirty="0" err="1"/>
              <a:t>System.out.println</a:t>
            </a:r>
            <a:r>
              <a:rPr lang="en-US" altLang="zh-CN" dirty="0"/>
              <a:t>("Singleton is create");	</a:t>
            </a:r>
            <a:endParaRPr lang="zh-CN" altLang="en-US" dirty="0" smtClean="0"/>
          </a:p>
          <a:p>
            <a:r>
              <a:rPr lang="zh-CN" altLang="en-US" dirty="0" smtClean="0"/>
              <a:t>	</a:t>
            </a:r>
            <a:r>
              <a:rPr lang="en-US" altLang="zh-CN" dirty="0" smtClean="0"/>
              <a:t>}</a:t>
            </a:r>
          </a:p>
          <a:p>
            <a:r>
              <a:rPr lang="en-US" altLang="zh-CN" dirty="0"/>
              <a:t>	private </a:t>
            </a:r>
            <a:r>
              <a:rPr lang="en-US" altLang="zh-CN" b="1" dirty="0"/>
              <a:t>static</a:t>
            </a:r>
            <a:r>
              <a:rPr lang="en-US" altLang="zh-CN" dirty="0"/>
              <a:t> Singleton instance = new Singleton();</a:t>
            </a:r>
          </a:p>
          <a:p>
            <a:r>
              <a:rPr lang="en-US" altLang="zh-CN" dirty="0"/>
              <a:t>	public </a:t>
            </a:r>
            <a:r>
              <a:rPr lang="en-US" altLang="zh-CN" b="1" dirty="0"/>
              <a:t>static</a:t>
            </a:r>
            <a:r>
              <a:rPr lang="en-US" altLang="zh-CN" dirty="0"/>
              <a:t> Singleton </a:t>
            </a:r>
            <a:r>
              <a:rPr lang="en-US" altLang="zh-CN" b="1" dirty="0" err="1"/>
              <a:t>getInstance</a:t>
            </a:r>
            <a:r>
              <a:rPr lang="en-US" altLang="zh-CN" dirty="0"/>
              <a:t>() {</a:t>
            </a:r>
          </a:p>
          <a:p>
            <a:r>
              <a:rPr lang="en-US" altLang="zh-CN" dirty="0"/>
              <a:t>		return instance;</a:t>
            </a:r>
          </a:p>
          <a:p>
            <a:r>
              <a:rPr lang="en-US" altLang="zh-CN" dirty="0"/>
              <a:t>	} </a:t>
            </a:r>
          </a:p>
          <a:p>
            <a:r>
              <a:rPr lang="en-US" altLang="zh-CN" dirty="0"/>
              <a:t>}</a:t>
            </a:r>
          </a:p>
        </p:txBody>
      </p:sp>
    </p:spTree>
    <p:extLst>
      <p:ext uri="{BB962C8B-B14F-4D97-AF65-F5344CB8AC3E}">
        <p14:creationId xmlns:p14="http://schemas.microsoft.com/office/powerpoint/2010/main" val="13579387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单例模式</a:t>
            </a:r>
          </a:p>
        </p:txBody>
      </p:sp>
      <p:sp>
        <p:nvSpPr>
          <p:cNvPr id="4" name="矩形 3"/>
          <p:cNvSpPr/>
          <p:nvPr/>
        </p:nvSpPr>
        <p:spPr>
          <a:xfrm>
            <a:off x="701750" y="1125538"/>
            <a:ext cx="10585176"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dirty="0"/>
              <a:t>public class Singleton {</a:t>
            </a:r>
          </a:p>
          <a:p>
            <a:r>
              <a:rPr lang="en-US" altLang="zh-CN" dirty="0"/>
              <a:t>	</a:t>
            </a:r>
            <a:r>
              <a:rPr lang="en-US" altLang="zh-CN" b="1" dirty="0"/>
              <a:t>private</a:t>
            </a:r>
            <a:r>
              <a:rPr lang="en-US" altLang="zh-CN" dirty="0"/>
              <a:t> Singleton() {</a:t>
            </a:r>
          </a:p>
          <a:p>
            <a:r>
              <a:rPr lang="en-US" altLang="zh-CN" dirty="0"/>
              <a:t>		</a:t>
            </a:r>
            <a:r>
              <a:rPr lang="en-US" altLang="zh-CN" dirty="0" err="1"/>
              <a:t>System.out.println</a:t>
            </a:r>
            <a:r>
              <a:rPr lang="en-US" altLang="zh-CN" dirty="0"/>
              <a:t>("Singleton is create");	</a:t>
            </a:r>
            <a:r>
              <a:rPr lang="en-US" altLang="zh-CN" dirty="0" smtClean="0"/>
              <a:t>//</a:t>
            </a:r>
            <a:r>
              <a:rPr lang="zh-CN" altLang="en-US" dirty="0"/>
              <a:t>创建单例的过程可能会比较慢</a:t>
            </a:r>
          </a:p>
          <a:p>
            <a:r>
              <a:rPr lang="zh-CN" altLang="en-US" dirty="0"/>
              <a:t>	</a:t>
            </a:r>
            <a:r>
              <a:rPr lang="en-US" altLang="zh-CN" dirty="0"/>
              <a:t>}</a:t>
            </a:r>
          </a:p>
          <a:p>
            <a:r>
              <a:rPr lang="en-US" altLang="zh-CN" dirty="0"/>
              <a:t> </a:t>
            </a:r>
          </a:p>
          <a:p>
            <a:r>
              <a:rPr lang="en-US" altLang="zh-CN" dirty="0"/>
              <a:t>	</a:t>
            </a:r>
            <a:r>
              <a:rPr lang="en-US" altLang="zh-CN" b="1" dirty="0"/>
              <a:t>private</a:t>
            </a:r>
            <a:r>
              <a:rPr lang="en-US" altLang="zh-CN" dirty="0"/>
              <a:t> static Singleton instance = new Singleton();</a:t>
            </a:r>
          </a:p>
          <a:p>
            <a:r>
              <a:rPr lang="en-US" altLang="zh-CN" dirty="0"/>
              <a:t>	public </a:t>
            </a:r>
            <a:r>
              <a:rPr lang="en-US" altLang="zh-CN" b="1" dirty="0"/>
              <a:t>static</a:t>
            </a:r>
            <a:r>
              <a:rPr lang="en-US" altLang="zh-CN" dirty="0"/>
              <a:t> Singleton </a:t>
            </a:r>
            <a:r>
              <a:rPr lang="en-US" altLang="zh-CN" b="1" dirty="0" err="1"/>
              <a:t>getInstance</a:t>
            </a:r>
            <a:r>
              <a:rPr lang="en-US" altLang="zh-CN" dirty="0"/>
              <a:t>() {</a:t>
            </a:r>
          </a:p>
          <a:p>
            <a:r>
              <a:rPr lang="en-US" altLang="zh-CN" dirty="0"/>
              <a:t>		return instance;</a:t>
            </a:r>
          </a:p>
          <a:p>
            <a:r>
              <a:rPr lang="en-US" altLang="zh-CN" dirty="0"/>
              <a:t>	}</a:t>
            </a:r>
          </a:p>
          <a:p>
            <a:r>
              <a:rPr lang="en-US" altLang="zh-CN" dirty="0"/>
              <a:t> </a:t>
            </a:r>
          </a:p>
          <a:p>
            <a:r>
              <a:rPr lang="en-US" altLang="zh-CN" dirty="0"/>
              <a:t>	public static void </a:t>
            </a:r>
            <a:r>
              <a:rPr lang="en-US" altLang="zh-CN" dirty="0" err="1"/>
              <a:t>createString</a:t>
            </a:r>
            <a:r>
              <a:rPr lang="en-US" altLang="zh-CN" dirty="0"/>
              <a:t>(){		</a:t>
            </a:r>
            <a:r>
              <a:rPr lang="en-US" altLang="zh-CN" dirty="0" smtClean="0"/>
              <a:t>//</a:t>
            </a:r>
            <a:r>
              <a:rPr lang="zh-CN" altLang="en-US" dirty="0"/>
              <a:t>这是模拟单例类扮演其他角色</a:t>
            </a:r>
          </a:p>
          <a:p>
            <a:r>
              <a:rPr lang="zh-CN" altLang="en-US" dirty="0"/>
              <a:t>		</a:t>
            </a:r>
            <a:r>
              <a:rPr lang="en-US" altLang="zh-CN" dirty="0" err="1"/>
              <a:t>System.out.println</a:t>
            </a:r>
            <a:r>
              <a:rPr lang="en-US" altLang="zh-CN" dirty="0"/>
              <a:t>("</a:t>
            </a:r>
            <a:r>
              <a:rPr lang="en-US" altLang="zh-CN" dirty="0" err="1"/>
              <a:t>createString</a:t>
            </a:r>
            <a:r>
              <a:rPr lang="en-US" altLang="zh-CN" dirty="0"/>
              <a:t> in Singleton");</a:t>
            </a:r>
          </a:p>
          <a:p>
            <a:r>
              <a:rPr lang="en-US" altLang="zh-CN" dirty="0"/>
              <a:t>	}</a:t>
            </a:r>
          </a:p>
          <a:p>
            <a:r>
              <a:rPr lang="en-US" altLang="zh-CN" dirty="0"/>
              <a:t>}</a:t>
            </a:r>
          </a:p>
        </p:txBody>
      </p:sp>
      <p:sp>
        <p:nvSpPr>
          <p:cNvPr id="5" name="矩形 4"/>
          <p:cNvSpPr/>
          <p:nvPr/>
        </p:nvSpPr>
        <p:spPr>
          <a:xfrm>
            <a:off x="702380" y="5229994"/>
            <a:ext cx="610235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zh-CN" altLang="en-US" dirty="0"/>
              <a:t>当使用</a:t>
            </a:r>
            <a:r>
              <a:rPr lang="en-US" altLang="zh-CN" dirty="0" err="1"/>
              <a:t>Singleton.createString</a:t>
            </a:r>
            <a:r>
              <a:rPr lang="en-US" altLang="zh-CN" dirty="0"/>
              <a:t>()</a:t>
            </a:r>
            <a:r>
              <a:rPr lang="zh-CN" altLang="en-US" dirty="0"/>
              <a:t>执行任务时，程序输出：</a:t>
            </a:r>
          </a:p>
          <a:p>
            <a:r>
              <a:rPr lang="en-US" altLang="zh-CN" b="1" dirty="0"/>
              <a:t>Singleton is create</a:t>
            </a:r>
            <a:endParaRPr lang="en-US" altLang="zh-CN" dirty="0"/>
          </a:p>
          <a:p>
            <a:r>
              <a:rPr lang="en-US" altLang="zh-CN" dirty="0" err="1"/>
              <a:t>createString</a:t>
            </a:r>
            <a:r>
              <a:rPr lang="en-US" altLang="zh-CN" dirty="0"/>
              <a:t> in Singleton</a:t>
            </a:r>
          </a:p>
        </p:txBody>
      </p:sp>
    </p:spTree>
    <p:extLst>
      <p:ext uri="{BB962C8B-B14F-4D97-AF65-F5344CB8AC3E}">
        <p14:creationId xmlns:p14="http://schemas.microsoft.com/office/powerpoint/2010/main" val="40857804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单例模式</a:t>
            </a:r>
          </a:p>
        </p:txBody>
      </p:sp>
      <p:sp>
        <p:nvSpPr>
          <p:cNvPr id="4" name="矩形 3"/>
          <p:cNvSpPr/>
          <p:nvPr/>
        </p:nvSpPr>
        <p:spPr>
          <a:xfrm>
            <a:off x="557734" y="1413570"/>
            <a:ext cx="8856984"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dirty="0"/>
              <a:t>public class </a:t>
            </a:r>
            <a:r>
              <a:rPr lang="en-US" altLang="zh-CN" dirty="0" err="1"/>
              <a:t>LazySingleton</a:t>
            </a:r>
            <a:r>
              <a:rPr lang="en-US" altLang="zh-CN" dirty="0"/>
              <a:t> {</a:t>
            </a:r>
          </a:p>
          <a:p>
            <a:r>
              <a:rPr lang="en-US" altLang="zh-CN" dirty="0"/>
              <a:t>	</a:t>
            </a:r>
            <a:r>
              <a:rPr lang="en-US" altLang="zh-CN" b="1" dirty="0"/>
              <a:t>private</a:t>
            </a:r>
            <a:r>
              <a:rPr lang="en-US" altLang="zh-CN" dirty="0"/>
              <a:t> </a:t>
            </a:r>
            <a:r>
              <a:rPr lang="en-US" altLang="zh-CN" dirty="0" err="1"/>
              <a:t>LazySingleton</a:t>
            </a:r>
            <a:r>
              <a:rPr lang="en-US" altLang="zh-CN" dirty="0"/>
              <a:t>(){</a:t>
            </a:r>
          </a:p>
          <a:p>
            <a:r>
              <a:rPr lang="en-US" altLang="zh-CN" dirty="0"/>
              <a:t>		</a:t>
            </a:r>
            <a:r>
              <a:rPr lang="en-US" altLang="zh-CN" dirty="0" err="1"/>
              <a:t>System.out.println</a:t>
            </a:r>
            <a:r>
              <a:rPr lang="en-US" altLang="zh-CN" dirty="0"/>
              <a:t>("</a:t>
            </a:r>
            <a:r>
              <a:rPr lang="en-US" altLang="zh-CN" dirty="0" err="1"/>
              <a:t>LazySingleton</a:t>
            </a:r>
            <a:r>
              <a:rPr lang="en-US" altLang="zh-CN" dirty="0"/>
              <a:t> is create");		</a:t>
            </a:r>
            <a:r>
              <a:rPr lang="zh-CN" altLang="en-US" dirty="0"/>
              <a:t>	</a:t>
            </a:r>
            <a:r>
              <a:rPr lang="en-US" altLang="zh-CN" dirty="0"/>
              <a:t>}</a:t>
            </a:r>
          </a:p>
          <a:p>
            <a:r>
              <a:rPr lang="en-US" altLang="zh-CN" dirty="0"/>
              <a:t>	</a:t>
            </a:r>
            <a:r>
              <a:rPr lang="en-US" altLang="zh-CN" b="1" dirty="0"/>
              <a:t>private</a:t>
            </a:r>
            <a:r>
              <a:rPr lang="en-US" altLang="zh-CN" dirty="0"/>
              <a:t> </a:t>
            </a:r>
            <a:r>
              <a:rPr lang="en-US" altLang="zh-CN" b="1" dirty="0"/>
              <a:t>static</a:t>
            </a:r>
            <a:r>
              <a:rPr lang="en-US" altLang="zh-CN" dirty="0"/>
              <a:t> </a:t>
            </a:r>
            <a:r>
              <a:rPr lang="en-US" altLang="zh-CN" dirty="0" err="1"/>
              <a:t>LazySingleton</a:t>
            </a:r>
            <a:r>
              <a:rPr lang="en-US" altLang="zh-CN" dirty="0"/>
              <a:t> instance = null;</a:t>
            </a:r>
          </a:p>
          <a:p>
            <a:r>
              <a:rPr lang="en-US" altLang="zh-CN" dirty="0"/>
              <a:t>	</a:t>
            </a:r>
            <a:r>
              <a:rPr lang="en-US" altLang="zh-CN" dirty="0" smtClean="0"/>
              <a:t>public </a:t>
            </a:r>
            <a:r>
              <a:rPr lang="en-US" altLang="zh-CN" dirty="0"/>
              <a:t>static </a:t>
            </a:r>
            <a:r>
              <a:rPr lang="en-US" altLang="zh-CN" b="1" dirty="0"/>
              <a:t>synchronized</a:t>
            </a:r>
            <a:r>
              <a:rPr lang="en-US" altLang="zh-CN" dirty="0"/>
              <a:t> </a:t>
            </a:r>
            <a:r>
              <a:rPr lang="en-US" altLang="zh-CN" dirty="0" err="1"/>
              <a:t>LazySingleton</a:t>
            </a:r>
            <a:r>
              <a:rPr lang="en-US" altLang="zh-CN" dirty="0"/>
              <a:t> </a:t>
            </a:r>
            <a:r>
              <a:rPr lang="en-US" altLang="zh-CN" dirty="0" err="1"/>
              <a:t>getInstance</a:t>
            </a:r>
            <a:r>
              <a:rPr lang="en-US" altLang="zh-CN" dirty="0"/>
              <a:t>() {</a:t>
            </a:r>
          </a:p>
          <a:p>
            <a:r>
              <a:rPr lang="en-US" altLang="zh-CN" dirty="0"/>
              <a:t>		if (instance==null)</a:t>
            </a:r>
          </a:p>
          <a:p>
            <a:r>
              <a:rPr lang="en-US" altLang="zh-CN" dirty="0"/>
              <a:t>			instance=new </a:t>
            </a:r>
            <a:r>
              <a:rPr lang="en-US" altLang="zh-CN" dirty="0" err="1"/>
              <a:t>LazySingleton</a:t>
            </a:r>
            <a:r>
              <a:rPr lang="en-US" altLang="zh-CN" dirty="0"/>
              <a:t>();</a:t>
            </a:r>
          </a:p>
          <a:p>
            <a:r>
              <a:rPr lang="en-US" altLang="zh-CN" dirty="0"/>
              <a:t>		return instance;</a:t>
            </a:r>
          </a:p>
          <a:p>
            <a:r>
              <a:rPr lang="en-US" altLang="zh-CN" dirty="0"/>
              <a:t>	}</a:t>
            </a:r>
          </a:p>
          <a:p>
            <a:r>
              <a:rPr lang="en-US" altLang="zh-CN" dirty="0"/>
              <a:t>}</a:t>
            </a:r>
          </a:p>
        </p:txBody>
      </p:sp>
    </p:spTree>
    <p:extLst>
      <p:ext uri="{BB962C8B-B14F-4D97-AF65-F5344CB8AC3E}">
        <p14:creationId xmlns:p14="http://schemas.microsoft.com/office/powerpoint/2010/main" val="1459191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单例模式</a:t>
            </a:r>
          </a:p>
        </p:txBody>
      </p:sp>
      <p:sp>
        <p:nvSpPr>
          <p:cNvPr id="4" name="矩形 3"/>
          <p:cNvSpPr/>
          <p:nvPr/>
        </p:nvSpPr>
        <p:spPr>
          <a:xfrm>
            <a:off x="1133798" y="1455421"/>
            <a:ext cx="9361040"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dirty="0"/>
              <a:t>public class </a:t>
            </a:r>
            <a:r>
              <a:rPr lang="en-US" altLang="zh-CN" dirty="0" err="1"/>
              <a:t>StaticSingleton</a:t>
            </a:r>
            <a:r>
              <a:rPr lang="en-US" altLang="zh-CN" dirty="0"/>
              <a:t> {</a:t>
            </a:r>
          </a:p>
          <a:p>
            <a:r>
              <a:rPr lang="en-US" altLang="zh-CN" dirty="0"/>
              <a:t>	</a:t>
            </a:r>
            <a:r>
              <a:rPr lang="en-US" altLang="zh-CN" b="1" dirty="0"/>
              <a:t>private</a:t>
            </a:r>
            <a:r>
              <a:rPr lang="en-US" altLang="zh-CN" dirty="0"/>
              <a:t> </a:t>
            </a:r>
            <a:r>
              <a:rPr lang="en-US" altLang="zh-CN" dirty="0" err="1"/>
              <a:t>StaticSingleton</a:t>
            </a:r>
            <a:r>
              <a:rPr lang="en-US" altLang="zh-CN" dirty="0"/>
              <a:t>(){</a:t>
            </a:r>
          </a:p>
          <a:p>
            <a:r>
              <a:rPr lang="en-US" altLang="zh-CN" dirty="0"/>
              <a:t>		</a:t>
            </a:r>
            <a:r>
              <a:rPr lang="en-US" altLang="zh-CN" dirty="0" err="1"/>
              <a:t>System.out.println</a:t>
            </a:r>
            <a:r>
              <a:rPr lang="en-US" altLang="zh-CN" dirty="0"/>
              <a:t>("</a:t>
            </a:r>
            <a:r>
              <a:rPr lang="en-US" altLang="zh-CN" dirty="0" err="1"/>
              <a:t>StaticSingleton</a:t>
            </a:r>
            <a:r>
              <a:rPr lang="en-US" altLang="zh-CN" dirty="0"/>
              <a:t> is create");</a:t>
            </a:r>
          </a:p>
          <a:p>
            <a:r>
              <a:rPr lang="en-US" altLang="zh-CN" dirty="0"/>
              <a:t>	}</a:t>
            </a:r>
          </a:p>
          <a:p>
            <a:r>
              <a:rPr lang="en-US" altLang="zh-CN" dirty="0"/>
              <a:t>	</a:t>
            </a:r>
            <a:r>
              <a:rPr lang="en-US" altLang="zh-CN" b="1" dirty="0"/>
              <a:t>private</a:t>
            </a:r>
            <a:r>
              <a:rPr lang="en-US" altLang="zh-CN" dirty="0"/>
              <a:t> </a:t>
            </a:r>
            <a:r>
              <a:rPr lang="en-US" altLang="zh-CN" b="1" dirty="0"/>
              <a:t>static class </a:t>
            </a:r>
            <a:r>
              <a:rPr lang="en-US" altLang="zh-CN" b="1" dirty="0" err="1"/>
              <a:t>SingletonHolder</a:t>
            </a:r>
            <a:r>
              <a:rPr lang="en-US" altLang="zh-CN" dirty="0"/>
              <a:t> {</a:t>
            </a:r>
          </a:p>
          <a:p>
            <a:r>
              <a:rPr lang="en-US" altLang="zh-CN" dirty="0"/>
              <a:t>		</a:t>
            </a:r>
            <a:r>
              <a:rPr lang="en-US" altLang="zh-CN" b="1" dirty="0"/>
              <a:t>private</a:t>
            </a:r>
            <a:r>
              <a:rPr lang="en-US" altLang="zh-CN" dirty="0"/>
              <a:t> </a:t>
            </a:r>
            <a:r>
              <a:rPr lang="en-US" altLang="zh-CN" b="1" dirty="0"/>
              <a:t>static</a:t>
            </a:r>
            <a:r>
              <a:rPr lang="en-US" altLang="zh-CN" dirty="0"/>
              <a:t> </a:t>
            </a:r>
            <a:r>
              <a:rPr lang="en-US" altLang="zh-CN" dirty="0" err="1"/>
              <a:t>StaticSingleton</a:t>
            </a:r>
            <a:r>
              <a:rPr lang="en-US" altLang="zh-CN" dirty="0"/>
              <a:t> instance = new </a:t>
            </a:r>
            <a:r>
              <a:rPr lang="en-US" altLang="zh-CN" dirty="0" err="1"/>
              <a:t>StaticSingleton</a:t>
            </a:r>
            <a:r>
              <a:rPr lang="en-US" altLang="zh-CN" dirty="0"/>
              <a:t>();</a:t>
            </a:r>
          </a:p>
          <a:p>
            <a:r>
              <a:rPr lang="en-US" altLang="zh-CN" dirty="0"/>
              <a:t>	}</a:t>
            </a:r>
          </a:p>
          <a:p>
            <a:r>
              <a:rPr lang="en-US" altLang="zh-CN" dirty="0"/>
              <a:t>	public </a:t>
            </a:r>
            <a:r>
              <a:rPr lang="en-US" altLang="zh-CN" b="1" dirty="0"/>
              <a:t>static</a:t>
            </a:r>
            <a:r>
              <a:rPr lang="en-US" altLang="zh-CN" dirty="0"/>
              <a:t> </a:t>
            </a:r>
            <a:r>
              <a:rPr lang="en-US" altLang="zh-CN" dirty="0" err="1"/>
              <a:t>StaticSingleton</a:t>
            </a:r>
            <a:r>
              <a:rPr lang="en-US" altLang="zh-CN" dirty="0"/>
              <a:t> </a:t>
            </a:r>
            <a:r>
              <a:rPr lang="en-US" altLang="zh-CN" dirty="0" err="1"/>
              <a:t>getInstance</a:t>
            </a:r>
            <a:r>
              <a:rPr lang="en-US" altLang="zh-CN" dirty="0"/>
              <a:t>() {</a:t>
            </a:r>
          </a:p>
          <a:p>
            <a:r>
              <a:rPr lang="en-US" altLang="zh-CN" dirty="0"/>
              <a:t>		return </a:t>
            </a:r>
            <a:r>
              <a:rPr lang="en-US" altLang="zh-CN" dirty="0" err="1"/>
              <a:t>SingletonHolder.instance</a:t>
            </a:r>
            <a:r>
              <a:rPr lang="en-US" altLang="zh-CN" dirty="0"/>
              <a:t>;</a:t>
            </a:r>
          </a:p>
          <a:p>
            <a:r>
              <a:rPr lang="en-US" altLang="zh-CN" dirty="0"/>
              <a:t>	}</a:t>
            </a:r>
          </a:p>
          <a:p>
            <a:r>
              <a:rPr lang="en-US" altLang="zh-CN" dirty="0"/>
              <a:t>}</a:t>
            </a:r>
          </a:p>
        </p:txBody>
      </p:sp>
    </p:spTree>
    <p:extLst>
      <p:ext uri="{BB962C8B-B14F-4D97-AF65-F5344CB8AC3E}">
        <p14:creationId xmlns:p14="http://schemas.microsoft.com/office/powerpoint/2010/main" val="30208775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单例模式</a:t>
            </a:r>
          </a:p>
        </p:txBody>
      </p:sp>
      <p:sp>
        <p:nvSpPr>
          <p:cNvPr id="4" name="矩形 3"/>
          <p:cNvSpPr/>
          <p:nvPr/>
        </p:nvSpPr>
        <p:spPr>
          <a:xfrm>
            <a:off x="629742" y="1341562"/>
            <a:ext cx="936104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dirty="0"/>
              <a:t>public </a:t>
            </a:r>
            <a:r>
              <a:rPr lang="en-US" altLang="zh-CN" b="1" dirty="0" err="1"/>
              <a:t>enum</a:t>
            </a:r>
            <a:r>
              <a:rPr lang="en-US" altLang="zh-CN" dirty="0"/>
              <a:t> Singleton implements </a:t>
            </a:r>
            <a:r>
              <a:rPr lang="en-US" altLang="zh-CN" dirty="0" err="1"/>
              <a:t>MySingleton</a:t>
            </a:r>
            <a:r>
              <a:rPr lang="en-US" altLang="zh-CN" dirty="0"/>
              <a:t> {</a:t>
            </a:r>
          </a:p>
          <a:p>
            <a:r>
              <a:rPr lang="en-US" altLang="zh-CN" dirty="0"/>
              <a:t>    INSTANCE {</a:t>
            </a:r>
          </a:p>
          <a:p>
            <a:r>
              <a:rPr lang="en-US" altLang="zh-CN" dirty="0"/>
              <a:t>        @Override</a:t>
            </a:r>
          </a:p>
          <a:p>
            <a:r>
              <a:rPr lang="en-US" altLang="zh-CN" dirty="0"/>
              <a:t>        public void </a:t>
            </a:r>
            <a:r>
              <a:rPr lang="en-US" altLang="zh-CN" dirty="0" err="1"/>
              <a:t>doSomething</a:t>
            </a:r>
            <a:r>
              <a:rPr lang="en-US" altLang="zh-CN" dirty="0"/>
              <a:t>() {</a:t>
            </a:r>
          </a:p>
          <a:p>
            <a:r>
              <a:rPr lang="en-US" altLang="zh-CN" dirty="0"/>
              <a:t>            </a:t>
            </a:r>
            <a:r>
              <a:rPr lang="en-US" altLang="zh-CN" dirty="0" err="1"/>
              <a:t>System.out.println</a:t>
            </a:r>
            <a:r>
              <a:rPr lang="en-US" altLang="zh-CN" dirty="0"/>
              <a:t>("complete singleton");</a:t>
            </a:r>
          </a:p>
          <a:p>
            <a:r>
              <a:rPr lang="en-US" altLang="zh-CN" dirty="0"/>
              <a:t>        }</a:t>
            </a:r>
          </a:p>
          <a:p>
            <a:r>
              <a:rPr lang="en-US" altLang="zh-CN" dirty="0"/>
              <a:t>    };</a:t>
            </a:r>
          </a:p>
          <a:p>
            <a:endParaRPr lang="en-US" altLang="zh-CN" dirty="0"/>
          </a:p>
          <a:p>
            <a:r>
              <a:rPr lang="en-US" altLang="zh-CN" dirty="0"/>
              <a:t>    public static </a:t>
            </a:r>
            <a:r>
              <a:rPr lang="en-US" altLang="zh-CN" dirty="0" err="1"/>
              <a:t>MySingleton</a:t>
            </a:r>
            <a:r>
              <a:rPr lang="en-US" altLang="zh-CN" dirty="0"/>
              <a:t> </a:t>
            </a:r>
            <a:r>
              <a:rPr lang="en-US" altLang="zh-CN" dirty="0" err="1"/>
              <a:t>getInstance</a:t>
            </a:r>
            <a:r>
              <a:rPr lang="en-US" altLang="zh-CN" dirty="0"/>
              <a:t>() {</a:t>
            </a:r>
          </a:p>
          <a:p>
            <a:r>
              <a:rPr lang="en-US" altLang="zh-CN" dirty="0"/>
              <a:t>        return </a:t>
            </a:r>
            <a:r>
              <a:rPr lang="en-US" altLang="zh-CN" dirty="0" err="1"/>
              <a:t>Singleton.INSTANCE</a:t>
            </a:r>
            <a:r>
              <a:rPr lang="en-US" altLang="zh-CN" dirty="0"/>
              <a:t>;</a:t>
            </a:r>
          </a:p>
          <a:p>
            <a:r>
              <a:rPr lang="en-US" altLang="zh-CN" dirty="0"/>
              <a:t>    }</a:t>
            </a:r>
          </a:p>
          <a:p>
            <a:r>
              <a:rPr lang="en-US" altLang="zh-CN" dirty="0"/>
              <a:t>}</a:t>
            </a:r>
          </a:p>
        </p:txBody>
      </p:sp>
    </p:spTree>
    <p:extLst>
      <p:ext uri="{BB962C8B-B14F-4D97-AF65-F5344CB8AC3E}">
        <p14:creationId xmlns:p14="http://schemas.microsoft.com/office/powerpoint/2010/main" val="2805550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57734" y="261442"/>
            <a:ext cx="10785056" cy="87491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sp>
        <p:nvSpPr>
          <p:cNvPr id="133123" name="Rectangle 3"/>
          <p:cNvSpPr>
            <a:spLocks noGrp="1" noChangeArrowheads="1"/>
          </p:cNvSpPr>
          <p:nvPr>
            <p:ph type="body" idx="1"/>
          </p:nvPr>
        </p:nvSpPr>
        <p:spPr>
          <a:xfrm>
            <a:off x="557734" y="1269554"/>
            <a:ext cx="10956684" cy="3674326"/>
          </a:xfrm>
        </p:spPr>
        <p:txBody>
          <a:bodyPr/>
          <a:lstStyle/>
          <a:p>
            <a:pPr marL="0" indent="0">
              <a:lnSpc>
                <a:spcPct val="100000"/>
              </a:lnSpc>
              <a:buNone/>
            </a:pPr>
            <a:r>
              <a:rPr lang="zh-CN" altLang="en-US" sz="2900" dirty="0">
                <a:latin typeface="楷体_GB2312" pitchFamily="49" charset="-122"/>
                <a:ea typeface="楷体_GB2312" pitchFamily="49" charset="-122"/>
              </a:rPr>
              <a:t>解决方案：</a:t>
            </a:r>
          </a:p>
          <a:p>
            <a:pPr marL="0" indent="0" algn="just">
              <a:lnSpc>
                <a:spcPct val="100000"/>
              </a:lnSpc>
              <a:buNone/>
            </a:pP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1</a:t>
            </a:r>
            <a:r>
              <a:rPr lang="zh-CN" altLang="en-US" sz="2900" dirty="0">
                <a:latin typeface="楷体_GB2312" pitchFamily="49" charset="-122"/>
                <a:ea typeface="楷体_GB2312" pitchFamily="49" charset="-122"/>
              </a:rPr>
              <a:t>）思路</a:t>
            </a:r>
          </a:p>
          <a:p>
            <a:pPr marL="0" indent="0" algn="just">
              <a:lnSpc>
                <a:spcPct val="100000"/>
              </a:lnSpc>
              <a:buNone/>
            </a:pPr>
            <a:r>
              <a:rPr lang="zh-CN" altLang="en-US" sz="2900" dirty="0">
                <a:latin typeface="楷体_GB2312" pitchFamily="49" charset="-122"/>
                <a:ea typeface="楷体_GB2312" pitchFamily="49" charset="-122"/>
              </a:rPr>
              <a:t>目的：</a:t>
            </a:r>
          </a:p>
          <a:p>
            <a:pPr marL="0" indent="0">
              <a:lnSpc>
                <a:spcPct val="100000"/>
              </a:lnSpc>
            </a:pPr>
            <a:r>
              <a:rPr lang="zh-CN" altLang="en-US" sz="2900" dirty="0">
                <a:latin typeface="楷体_GB2312" pitchFamily="49" charset="-122"/>
                <a:ea typeface="楷体_GB2312" pitchFamily="49" charset="-122"/>
              </a:rPr>
              <a:t>将复杂对象的部件内部表象和复杂对象构建过程分开</a:t>
            </a:r>
          </a:p>
          <a:p>
            <a:pPr marL="0" indent="0">
              <a:lnSpc>
                <a:spcPct val="100000"/>
              </a:lnSpc>
            </a:pPr>
            <a:r>
              <a:rPr lang="zh-CN" altLang="en-US" sz="2900" dirty="0">
                <a:latin typeface="楷体_GB2312" pitchFamily="49" charset="-122"/>
                <a:ea typeface="楷体_GB2312" pitchFamily="49" charset="-122"/>
              </a:rPr>
              <a:t>同样的构建过程可以创建不同的表示</a:t>
            </a:r>
          </a:p>
          <a:p>
            <a:pPr marL="0" indent="0">
              <a:lnSpc>
                <a:spcPct val="100000"/>
              </a:lnSpc>
            </a:pPr>
            <a:r>
              <a:rPr lang="zh-CN" altLang="en-US" sz="2900" dirty="0">
                <a:latin typeface="楷体_GB2312" pitchFamily="49" charset="-122"/>
                <a:ea typeface="楷体_GB2312" pitchFamily="49" charset="-122"/>
              </a:rPr>
              <a:t>用户不知道具体构建细节。只通过指定对象的类型和内容构建它们</a:t>
            </a:r>
          </a:p>
          <a:p>
            <a:pPr marL="0" indent="0">
              <a:lnSpc>
                <a:spcPct val="100000"/>
              </a:lnSpc>
              <a:buNone/>
            </a:pPr>
            <a:r>
              <a:rPr lang="zh-CN" altLang="en-US" sz="2900" dirty="0">
                <a:latin typeface="楷体_GB2312" pitchFamily="49" charset="-122"/>
                <a:ea typeface="楷体_GB2312" pitchFamily="49" charset="-122"/>
              </a:rPr>
              <a:t>类似抽象工厂模式。</a:t>
            </a:r>
          </a:p>
        </p:txBody>
      </p:sp>
    </p:spTree>
    <p:extLst>
      <p:ext uri="{BB962C8B-B14F-4D97-AF65-F5344CB8AC3E}">
        <p14:creationId xmlns:p14="http://schemas.microsoft.com/office/powerpoint/2010/main" val="28893615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title"/>
          </p:nvPr>
        </p:nvSpPr>
        <p:spPr/>
        <p:txBody>
          <a:bodyPr/>
          <a:lstStyle/>
          <a:p>
            <a:r>
              <a:rPr lang="en-US" altLang="zh-CN" sz="3300" dirty="0" smtClean="0"/>
              <a:t> </a:t>
            </a:r>
            <a:r>
              <a:rPr lang="zh-CN" altLang="en-US" sz="3300" dirty="0" smtClean="0"/>
              <a:t>单例模式</a:t>
            </a:r>
            <a:r>
              <a:rPr lang="zh-CN" altLang="en-US" sz="3300" dirty="0"/>
              <a:t>（</a:t>
            </a:r>
            <a:r>
              <a:rPr lang="en-US" altLang="zh-CN" sz="3300" dirty="0"/>
              <a:t>Singleton</a:t>
            </a:r>
            <a:r>
              <a:rPr lang="zh-CN" altLang="en-US" sz="3300" dirty="0"/>
              <a:t>）</a:t>
            </a:r>
          </a:p>
        </p:txBody>
      </p:sp>
      <p:sp>
        <p:nvSpPr>
          <p:cNvPr id="1017859" name="Rectangle 3"/>
          <p:cNvSpPr>
            <a:spLocks noGrp="1" noChangeArrowheads="1"/>
          </p:cNvSpPr>
          <p:nvPr>
            <p:ph type="body" idx="1"/>
          </p:nvPr>
        </p:nvSpPr>
        <p:spPr>
          <a:xfrm>
            <a:off x="557734" y="1485578"/>
            <a:ext cx="10164227" cy="3324995"/>
          </a:xfrm>
        </p:spPr>
        <p:txBody>
          <a:bodyPr/>
          <a:lstStyle/>
          <a:p>
            <a:pPr marL="0" indent="0" algn="just">
              <a:buNone/>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）参与者职责</a:t>
            </a:r>
          </a:p>
          <a:p>
            <a:pPr marL="0" indent="0" algn="just">
              <a:buNone/>
            </a:pPr>
            <a:r>
              <a:rPr lang="zh-CN" altLang="en-US" sz="2400" dirty="0" smtClean="0">
                <a:latin typeface="楷体_GB2312" pitchFamily="49" charset="-122"/>
                <a:ea typeface="楷体_GB2312" pitchFamily="49" charset="-122"/>
              </a:rPr>
              <a:t>单例（</a:t>
            </a:r>
            <a:r>
              <a:rPr lang="en-US" altLang="zh-CN" sz="2400" dirty="0">
                <a:latin typeface="楷体_GB2312" pitchFamily="49" charset="-122"/>
                <a:ea typeface="楷体_GB2312" pitchFamily="49" charset="-122"/>
              </a:rPr>
              <a:t>Singleton</a:t>
            </a:r>
            <a:r>
              <a:rPr lang="zh-CN" altLang="en-US" sz="2400" dirty="0">
                <a:latin typeface="楷体_GB2312" pitchFamily="49" charset="-122"/>
                <a:ea typeface="楷体_GB2312" pitchFamily="49" charset="-122"/>
              </a:rPr>
              <a:t>）</a:t>
            </a:r>
          </a:p>
          <a:p>
            <a:pPr marL="0" indent="0" algn="just">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定义一个实例操作</a:t>
            </a:r>
            <a:r>
              <a:rPr lang="en-US" altLang="zh-CN" sz="2400" dirty="0">
                <a:latin typeface="楷体_GB2312" pitchFamily="49" charset="-122"/>
                <a:ea typeface="楷体_GB2312" pitchFamily="49" charset="-122"/>
              </a:rPr>
              <a:t>Instance </a:t>
            </a:r>
            <a:r>
              <a:rPr lang="zh-CN" altLang="en-US" sz="2400" dirty="0">
                <a:latin typeface="楷体_GB2312" pitchFamily="49" charset="-122"/>
                <a:ea typeface="楷体_GB2312" pitchFamily="49" charset="-122"/>
              </a:rPr>
              <a:t>，允许客户得到它唯一的实例。</a:t>
            </a:r>
            <a:r>
              <a:rPr lang="en-US" altLang="zh-CN" sz="2400" dirty="0">
                <a:latin typeface="楷体_GB2312" pitchFamily="49" charset="-122"/>
                <a:ea typeface="楷体_GB2312" pitchFamily="49" charset="-122"/>
              </a:rPr>
              <a:t>Instance </a:t>
            </a:r>
            <a:r>
              <a:rPr lang="zh-CN" altLang="en-US" sz="2400" dirty="0">
                <a:latin typeface="楷体_GB2312" pitchFamily="49" charset="-122"/>
                <a:ea typeface="楷体_GB2312" pitchFamily="49" charset="-122"/>
              </a:rPr>
              <a:t>是一个类操作。</a:t>
            </a:r>
          </a:p>
          <a:p>
            <a:pPr marL="0" indent="0" algn="just">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负责创建自己唯一的实例。</a:t>
            </a:r>
          </a:p>
          <a:p>
            <a:pPr marL="0" indent="0" algn="just">
              <a:buNone/>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）协作</a:t>
            </a:r>
          </a:p>
          <a:p>
            <a:pPr marL="0" indent="0" algn="just">
              <a:buNone/>
            </a:pPr>
            <a:r>
              <a:rPr lang="zh-CN" altLang="en-US" sz="2400" dirty="0">
                <a:latin typeface="楷体_GB2312" pitchFamily="49" charset="-122"/>
                <a:ea typeface="楷体_GB2312" pitchFamily="49" charset="-122"/>
              </a:rPr>
              <a:t>客户只</a:t>
            </a:r>
            <a:r>
              <a:rPr lang="zh-CN" altLang="en-US" sz="2400" dirty="0" smtClean="0">
                <a:latin typeface="楷体_GB2312" pitchFamily="49" charset="-122"/>
                <a:ea typeface="楷体_GB2312" pitchFamily="49" charset="-122"/>
              </a:rPr>
              <a:t>从单例的</a:t>
            </a:r>
            <a:r>
              <a:rPr lang="zh-CN" altLang="en-US" sz="2400" dirty="0">
                <a:latin typeface="楷体_GB2312" pitchFamily="49" charset="-122"/>
                <a:ea typeface="楷体_GB2312" pitchFamily="49" charset="-122"/>
              </a:rPr>
              <a:t>实例操作</a:t>
            </a:r>
            <a:r>
              <a:rPr lang="en-US" altLang="zh-CN" sz="2400" dirty="0">
                <a:latin typeface="楷体_GB2312" pitchFamily="49" charset="-122"/>
                <a:ea typeface="楷体_GB2312" pitchFamily="49" charset="-122"/>
              </a:rPr>
              <a:t>Instance </a:t>
            </a:r>
            <a:r>
              <a:rPr lang="zh-CN" altLang="en-US" sz="2400" dirty="0">
                <a:latin typeface="楷体_GB2312" pitchFamily="49" charset="-122"/>
                <a:ea typeface="楷体_GB2312" pitchFamily="49" charset="-122"/>
              </a:rPr>
              <a:t>那里</a:t>
            </a:r>
            <a:r>
              <a:rPr lang="zh-CN" altLang="en-US" sz="2400" dirty="0" smtClean="0">
                <a:latin typeface="楷体_GB2312" pitchFamily="49" charset="-122"/>
                <a:ea typeface="楷体_GB2312" pitchFamily="49" charset="-122"/>
              </a:rPr>
              <a:t>存取单例实例</a:t>
            </a:r>
            <a:r>
              <a:rPr lang="zh-CN" altLang="en-US" sz="2400" dirty="0">
                <a:latin typeface="楷体_GB2312" pitchFamily="49" charset="-122"/>
                <a:ea typeface="楷体_GB2312" pitchFamily="49" charset="-122"/>
              </a:rPr>
              <a:t>。</a:t>
            </a:r>
          </a:p>
        </p:txBody>
      </p:sp>
    </p:spTree>
    <p:extLst>
      <p:ext uri="{BB962C8B-B14F-4D97-AF65-F5344CB8AC3E}">
        <p14:creationId xmlns:p14="http://schemas.microsoft.com/office/powerpoint/2010/main" val="18020448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p:txBody>
          <a:bodyPr/>
          <a:lstStyle/>
          <a:p>
            <a:r>
              <a:rPr lang="en-US" altLang="zh-CN" sz="3300" dirty="0" smtClean="0"/>
              <a:t> </a:t>
            </a:r>
            <a:r>
              <a:rPr lang="zh-CN" altLang="en-US" sz="3300" dirty="0" smtClean="0"/>
              <a:t>单例模式</a:t>
            </a:r>
            <a:r>
              <a:rPr lang="zh-CN" altLang="en-US" sz="3300" dirty="0"/>
              <a:t>（</a:t>
            </a:r>
            <a:r>
              <a:rPr lang="en-US" altLang="zh-CN" sz="3300" dirty="0"/>
              <a:t>Singleton</a:t>
            </a:r>
            <a:r>
              <a:rPr lang="zh-CN" altLang="en-US" sz="3300" dirty="0"/>
              <a:t>）</a:t>
            </a:r>
          </a:p>
        </p:txBody>
      </p:sp>
      <p:sp>
        <p:nvSpPr>
          <p:cNvPr id="1018883" name="Rectangle 3"/>
          <p:cNvSpPr>
            <a:spLocks noGrp="1" noChangeArrowheads="1"/>
          </p:cNvSpPr>
          <p:nvPr>
            <p:ph type="body" idx="1"/>
          </p:nvPr>
        </p:nvSpPr>
        <p:spPr>
          <a:xfrm>
            <a:off x="629742" y="1629594"/>
            <a:ext cx="11340200" cy="3672737"/>
          </a:xfrm>
        </p:spPr>
        <p:txBody>
          <a:bodyPr/>
          <a:lstStyle/>
          <a:p>
            <a:pPr algn="just">
              <a:lnSpc>
                <a:spcPct val="100000"/>
              </a:lnSpc>
              <a:buFont typeface="Wingdings" pitchFamily="2" charset="2"/>
              <a:buNone/>
            </a:pP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5</a:t>
            </a:r>
            <a:r>
              <a:rPr lang="zh-CN" altLang="en-US" sz="2900" dirty="0">
                <a:latin typeface="楷体_GB2312" pitchFamily="49" charset="-122"/>
                <a:ea typeface="楷体_GB2312" pitchFamily="49" charset="-122"/>
              </a:rPr>
              <a:t>）使用条件</a:t>
            </a:r>
          </a:p>
          <a:p>
            <a:pPr algn="just">
              <a:lnSpc>
                <a:spcPct val="100000"/>
              </a:lnSpc>
              <a:buFont typeface="Wingdings" pitchFamily="2" charset="2"/>
              <a:buNone/>
            </a:pPr>
            <a:r>
              <a:rPr lang="zh-CN" altLang="en-US" sz="2900" dirty="0"/>
              <a:t>必要条件：</a:t>
            </a:r>
            <a:r>
              <a:rPr lang="zh-CN" altLang="en-US" sz="2900" dirty="0">
                <a:latin typeface="楷体_GB2312" pitchFamily="49" charset="-122"/>
                <a:ea typeface="楷体_GB2312" pitchFamily="49" charset="-122"/>
              </a:rPr>
              <a:t>一个类有且只能有一个实例，而且客户可以通过一个公布的获取点得到它。</a:t>
            </a:r>
          </a:p>
          <a:p>
            <a:pPr algn="just">
              <a:lnSpc>
                <a:spcPct val="100000"/>
              </a:lnSpc>
              <a:buFont typeface="Wingdings" pitchFamily="2" charset="2"/>
              <a:buNone/>
            </a:pPr>
            <a:r>
              <a:rPr lang="zh-CN" altLang="en-US" sz="2900" dirty="0">
                <a:solidFill>
                  <a:srgbClr val="48F50B"/>
                </a:solidFill>
              </a:rPr>
              <a:t>如果一个类可以有几个实例共存．就没有必要</a:t>
            </a:r>
            <a:r>
              <a:rPr lang="zh-CN" altLang="en-US" sz="2900" dirty="0" smtClean="0">
                <a:solidFill>
                  <a:srgbClr val="48F50B"/>
                </a:solidFill>
              </a:rPr>
              <a:t>使用单例类</a:t>
            </a:r>
            <a:r>
              <a:rPr lang="zh-CN" altLang="en-US" sz="2900" dirty="0">
                <a:solidFill>
                  <a:srgbClr val="48F50B"/>
                </a:solidFill>
              </a:rPr>
              <a:t>。</a:t>
            </a:r>
            <a:endParaRPr lang="zh-CN" altLang="en-US" sz="2900" dirty="0">
              <a:latin typeface="楷体_GB2312" pitchFamily="49" charset="-122"/>
              <a:ea typeface="楷体_GB2312" pitchFamily="49" charset="-122"/>
            </a:endParaRPr>
          </a:p>
        </p:txBody>
      </p:sp>
    </p:spTree>
    <p:extLst>
      <p:ext uri="{BB962C8B-B14F-4D97-AF65-F5344CB8AC3E}">
        <p14:creationId xmlns:p14="http://schemas.microsoft.com/office/powerpoint/2010/main" val="24028851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sz="3300" dirty="0" smtClean="0"/>
              <a:t> </a:t>
            </a:r>
            <a:r>
              <a:rPr lang="zh-CN" altLang="en-US" sz="3300" dirty="0"/>
              <a:t>单例模式（</a:t>
            </a:r>
            <a:r>
              <a:rPr lang="en-US" altLang="zh-CN" sz="3300" dirty="0"/>
              <a:t>Singleton</a:t>
            </a:r>
            <a:r>
              <a:rPr lang="zh-CN" altLang="en-US" sz="3300" dirty="0"/>
              <a:t>）</a:t>
            </a:r>
          </a:p>
        </p:txBody>
      </p:sp>
      <p:sp>
        <p:nvSpPr>
          <p:cNvPr id="1019907" name="Rectangle 3"/>
          <p:cNvSpPr>
            <a:spLocks noGrp="1" noChangeArrowheads="1"/>
          </p:cNvSpPr>
          <p:nvPr>
            <p:ph type="body" idx="1"/>
          </p:nvPr>
        </p:nvSpPr>
        <p:spPr>
          <a:xfrm>
            <a:off x="773758" y="1269554"/>
            <a:ext cx="10373995" cy="4682621"/>
          </a:xfrm>
        </p:spPr>
        <p:txBody>
          <a:bodyPr/>
          <a:lstStyle/>
          <a:p>
            <a:pPr>
              <a:lnSpc>
                <a:spcPct val="100000"/>
              </a:lnSpc>
            </a:pPr>
            <a:r>
              <a:rPr lang="zh-CN" altLang="en-US" sz="2400" dirty="0">
                <a:latin typeface="宋体" pitchFamily="2" charset="-122"/>
              </a:rPr>
              <a:t>错误使用例： “全程”变量</a:t>
            </a:r>
            <a:r>
              <a:rPr lang="zh-CN" altLang="en-US" sz="2400" dirty="0" smtClean="0">
                <a:latin typeface="宋体" pitchFamily="2" charset="-122"/>
              </a:rPr>
              <a:t>用单例模式</a:t>
            </a:r>
            <a:r>
              <a:rPr lang="zh-CN" altLang="en-US" sz="2400" dirty="0">
                <a:latin typeface="宋体" pitchFamily="2" charset="-122"/>
              </a:rPr>
              <a:t>。</a:t>
            </a:r>
          </a:p>
          <a:p>
            <a:pPr>
              <a:lnSpc>
                <a:spcPct val="100000"/>
              </a:lnSpc>
              <a:buFont typeface="Wingdings" pitchFamily="2" charset="2"/>
              <a:buNone/>
            </a:pPr>
            <a:r>
              <a:rPr lang="en-US" altLang="zh-CN" sz="2400" dirty="0">
                <a:latin typeface="宋体" pitchFamily="2" charset="-122"/>
              </a:rPr>
              <a:t>——</a:t>
            </a:r>
            <a:r>
              <a:rPr lang="zh-CN" altLang="en-US" sz="2400" dirty="0" smtClean="0">
                <a:latin typeface="宋体" pitchFamily="2" charset="-122"/>
              </a:rPr>
              <a:t>违背单例模式</a:t>
            </a:r>
            <a:r>
              <a:rPr lang="zh-CN" altLang="en-US" sz="2400" dirty="0">
                <a:latin typeface="宋体" pitchFamily="2" charset="-122"/>
              </a:rPr>
              <a:t>的用意，不能用全局对象代替 </a:t>
            </a:r>
            <a:r>
              <a:rPr lang="en-US" altLang="zh-CN" sz="2400" dirty="0">
                <a:latin typeface="宋体" pitchFamily="2" charset="-122"/>
              </a:rPr>
              <a:t>singleton </a:t>
            </a:r>
            <a:r>
              <a:rPr lang="zh-CN" altLang="en-US" sz="2400" dirty="0">
                <a:latin typeface="宋体" pitchFamily="2" charset="-122"/>
              </a:rPr>
              <a:t>模式。这些变量应当放到它们所描述的实体所对应的类中去。</a:t>
            </a:r>
          </a:p>
          <a:p>
            <a:pPr>
              <a:lnSpc>
                <a:spcPct val="100000"/>
              </a:lnSpc>
            </a:pPr>
            <a:r>
              <a:rPr lang="zh-CN" altLang="en-US" sz="2400" dirty="0">
                <a:latin typeface="宋体" pitchFamily="2" charset="-122"/>
              </a:rPr>
              <a:t>大量使用全局对象会使得程序质量降低；一个设计得当的系统不应当有所谓的“全局”变量。</a:t>
            </a:r>
          </a:p>
          <a:p>
            <a:pPr>
              <a:lnSpc>
                <a:spcPct val="100000"/>
              </a:lnSpc>
            </a:pPr>
            <a:r>
              <a:rPr lang="zh-CN" altLang="en-US" sz="2400" dirty="0">
                <a:latin typeface="宋体" pitchFamily="2" charset="-122"/>
              </a:rPr>
              <a:t>将一些“全程”变量</a:t>
            </a:r>
            <a:r>
              <a:rPr lang="zh-CN" altLang="en-US" sz="2400" dirty="0" smtClean="0">
                <a:latin typeface="宋体" pitchFamily="2" charset="-122"/>
              </a:rPr>
              <a:t>用单例模式</a:t>
            </a:r>
            <a:r>
              <a:rPr lang="zh-CN" altLang="en-US" sz="2400" dirty="0">
                <a:latin typeface="宋体" pitchFamily="2" charset="-122"/>
              </a:rPr>
              <a:t>放到一个类中，使得这些变量产生错误的依赖关系和耦合关系。</a:t>
            </a:r>
          </a:p>
          <a:p>
            <a:pPr>
              <a:lnSpc>
                <a:spcPct val="100000"/>
              </a:lnSpc>
            </a:pPr>
            <a:r>
              <a:rPr lang="zh-CN" altLang="en-US" sz="2400" dirty="0">
                <a:latin typeface="宋体" pitchFamily="2" charset="-122"/>
              </a:rPr>
              <a:t>有些编程语言不支持全局变量；</a:t>
            </a:r>
          </a:p>
          <a:p>
            <a:pPr>
              <a:lnSpc>
                <a:spcPct val="100000"/>
              </a:lnSpc>
            </a:pPr>
            <a:r>
              <a:rPr lang="zh-CN" altLang="en-US" sz="2400" b="1" dirty="0">
                <a:solidFill>
                  <a:srgbClr val="75F747"/>
                </a:solidFill>
                <a:latin typeface="宋体" pitchFamily="2" charset="-122"/>
              </a:rPr>
              <a:t>全局对象方法并不能阻止人们将一个类实例化多次。而 </a:t>
            </a:r>
            <a:r>
              <a:rPr lang="en-US" altLang="zh-CN" sz="2400" b="1" dirty="0">
                <a:solidFill>
                  <a:srgbClr val="75F747"/>
                </a:solidFill>
                <a:latin typeface="宋体" pitchFamily="2" charset="-122"/>
              </a:rPr>
              <a:t>singleton </a:t>
            </a:r>
            <a:r>
              <a:rPr lang="zh-CN" altLang="en-US" sz="2400" b="1" dirty="0">
                <a:solidFill>
                  <a:srgbClr val="75F747"/>
                </a:solidFill>
                <a:latin typeface="宋体" pitchFamily="2" charset="-122"/>
              </a:rPr>
              <a:t>模式开发人员不可能再有其它途径得到类的多个实例；</a:t>
            </a:r>
          </a:p>
        </p:txBody>
      </p:sp>
    </p:spTree>
    <p:extLst>
      <p:ext uri="{BB962C8B-B14F-4D97-AF65-F5344CB8AC3E}">
        <p14:creationId xmlns:p14="http://schemas.microsoft.com/office/powerpoint/2010/main" val="2921926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en-US" altLang="zh-CN" sz="3300" dirty="0" smtClean="0"/>
              <a:t> </a:t>
            </a:r>
            <a:r>
              <a:rPr lang="zh-CN" altLang="en-US" sz="3300" dirty="0"/>
              <a:t>单例模式（</a:t>
            </a:r>
            <a:r>
              <a:rPr lang="en-US" altLang="zh-CN" sz="3300" dirty="0"/>
              <a:t>Singleton</a:t>
            </a:r>
            <a:r>
              <a:rPr lang="zh-CN" altLang="en-US" sz="3300" dirty="0"/>
              <a:t>）</a:t>
            </a:r>
          </a:p>
        </p:txBody>
      </p:sp>
      <p:sp>
        <p:nvSpPr>
          <p:cNvPr id="1020931" name="Rectangle 3"/>
          <p:cNvSpPr>
            <a:spLocks noGrp="1" noChangeArrowheads="1"/>
          </p:cNvSpPr>
          <p:nvPr>
            <p:ph type="body" idx="1"/>
          </p:nvPr>
        </p:nvSpPr>
        <p:spPr>
          <a:xfrm>
            <a:off x="341710" y="1629594"/>
            <a:ext cx="11342320" cy="4115753"/>
          </a:xfrm>
        </p:spPr>
        <p:txBody>
          <a:bodyPr/>
          <a:lstStyle/>
          <a:p>
            <a:pPr algn="just">
              <a:lnSpc>
                <a:spcPct val="100000"/>
              </a:lnSpc>
              <a:buFont typeface="Wingdings" pitchFamily="2" charset="2"/>
              <a:buNone/>
            </a:pPr>
            <a:r>
              <a:rPr lang="zh-CN" altLang="en-US" sz="2800" b="1" dirty="0">
                <a:latin typeface="楷体_GB2312" pitchFamily="49" charset="-122"/>
                <a:ea typeface="楷体_GB2312" pitchFamily="49" charset="-122"/>
              </a:rPr>
              <a:t>后果：</a:t>
            </a:r>
          </a:p>
          <a:p>
            <a:pPr algn="just">
              <a:lnSpc>
                <a:spcPct val="100000"/>
              </a:lnSpc>
              <a:buFont typeface="Wingdings" pitchFamily="2" charset="2"/>
              <a:buNone/>
            </a:pPr>
            <a:r>
              <a:rPr lang="zh-CN" altLang="en-US" sz="2800" dirty="0">
                <a:latin typeface="楷体_GB2312" pitchFamily="49" charset="-122"/>
                <a:ea typeface="楷体_GB2312" pitchFamily="49" charset="-122"/>
              </a:rPr>
              <a:t>    有控制地得到唯一的实例。</a:t>
            </a:r>
          </a:p>
          <a:p>
            <a:pPr algn="just">
              <a:lnSpc>
                <a:spcPct val="100000"/>
              </a:lnSpc>
              <a:buFont typeface="Wingdings" pitchFamily="2" charset="2"/>
              <a:buNone/>
            </a:pPr>
            <a:r>
              <a:rPr lang="zh-CN" altLang="en-US" sz="2800" dirty="0">
                <a:latin typeface="楷体_GB2312" pitchFamily="49" charset="-122"/>
                <a:ea typeface="楷体_GB2312" pitchFamily="49" charset="-122"/>
              </a:rPr>
              <a:t>    限制了实例个数，减小了内存空间。</a:t>
            </a:r>
            <a:endParaRPr lang="zh-CN" altLang="en-US" sz="3600" dirty="0"/>
          </a:p>
        </p:txBody>
      </p:sp>
    </p:spTree>
    <p:extLst>
      <p:ext uri="{BB962C8B-B14F-4D97-AF65-F5344CB8AC3E}">
        <p14:creationId xmlns:p14="http://schemas.microsoft.com/office/powerpoint/2010/main" val="30290610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t>多例模式</a:t>
            </a:r>
          </a:p>
        </p:txBody>
      </p:sp>
      <p:sp>
        <p:nvSpPr>
          <p:cNvPr id="3" name="内容占位符 2"/>
          <p:cNvSpPr>
            <a:spLocks noGrp="1"/>
          </p:cNvSpPr>
          <p:nvPr>
            <p:ph idx="1"/>
          </p:nvPr>
        </p:nvSpPr>
        <p:spPr/>
        <p:txBody>
          <a:bodyPr/>
          <a:lstStyle/>
          <a:p>
            <a:r>
              <a:rPr lang="zh-CN" altLang="en-US" dirty="0" smtClean="0"/>
              <a:t>有上限多例</a:t>
            </a:r>
            <a:endParaRPr lang="en-US" altLang="zh-CN" dirty="0" smtClean="0"/>
          </a:p>
          <a:p>
            <a:pPr lvl="1"/>
            <a:r>
              <a:rPr lang="zh-CN" altLang="en-US" dirty="0"/>
              <a:t>单</a:t>
            </a:r>
            <a:r>
              <a:rPr lang="zh-CN" altLang="en-US" dirty="0" smtClean="0"/>
              <a:t>例的推广</a:t>
            </a:r>
            <a:endParaRPr lang="en-US" altLang="zh-CN" dirty="0"/>
          </a:p>
          <a:p>
            <a:pPr lvl="1"/>
            <a:r>
              <a:rPr lang="zh-CN" altLang="en-US" dirty="0" smtClean="0"/>
              <a:t>比如麻将牌的两个骰子</a:t>
            </a:r>
            <a:endParaRPr lang="en-US" altLang="zh-CN" dirty="0" smtClean="0"/>
          </a:p>
          <a:p>
            <a:r>
              <a:rPr lang="zh-CN" altLang="en-US" dirty="0" smtClean="0"/>
              <a:t>无上限多例</a:t>
            </a:r>
            <a:endParaRPr lang="en-US" altLang="zh-CN" dirty="0"/>
          </a:p>
          <a:p>
            <a:r>
              <a:rPr lang="zh-CN" altLang="en-US" dirty="0" smtClean="0"/>
              <a:t>特点</a:t>
            </a:r>
            <a:endParaRPr lang="en-US" altLang="zh-CN" dirty="0" smtClean="0"/>
          </a:p>
          <a:p>
            <a:pPr lvl="1"/>
            <a:r>
              <a:rPr lang="zh-CN" altLang="en-US" dirty="0"/>
              <a:t>多</a:t>
            </a:r>
            <a:r>
              <a:rPr lang="zh-CN" altLang="en-US" dirty="0" smtClean="0"/>
              <a:t>例类可以有多个实例</a:t>
            </a:r>
            <a:endParaRPr lang="en-US" altLang="zh-CN" dirty="0" smtClean="0"/>
          </a:p>
          <a:p>
            <a:pPr lvl="1"/>
            <a:r>
              <a:rPr lang="zh-CN" altLang="en-US" dirty="0"/>
              <a:t> 多例类必须自己创建自己的实例，并管理自己的实例，和向外界提供自己的实例</a:t>
            </a:r>
            <a:endParaRPr lang="en-US" altLang="zh-CN" dirty="0" smtClean="0"/>
          </a:p>
          <a:p>
            <a:endParaRPr lang="zh-CN" altLang="en-US" dirty="0"/>
          </a:p>
        </p:txBody>
      </p:sp>
    </p:spTree>
    <p:extLst>
      <p:ext uri="{BB962C8B-B14F-4D97-AF65-F5344CB8AC3E}">
        <p14:creationId xmlns:p14="http://schemas.microsoft.com/office/powerpoint/2010/main" val="2625725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多例模式</a:t>
            </a:r>
          </a:p>
        </p:txBody>
      </p:sp>
      <p:sp>
        <p:nvSpPr>
          <p:cNvPr id="3" name="内容占位符 2"/>
          <p:cNvSpPr>
            <a:spLocks noGrp="1"/>
          </p:cNvSpPr>
          <p:nvPr>
            <p:ph idx="1"/>
          </p:nvPr>
        </p:nvSpPr>
        <p:spPr/>
        <p:txBody>
          <a:bodyPr/>
          <a:lstStyle/>
          <a:p>
            <a:r>
              <a:rPr lang="zh-CN" altLang="en-US" dirty="0"/>
              <a:t>有上限多例</a:t>
            </a:r>
            <a:endParaRPr lang="en-US" altLang="zh-CN" dirty="0"/>
          </a:p>
          <a:p>
            <a:endParaRPr lang="zh-CN" altLang="en-US" dirty="0"/>
          </a:p>
        </p:txBody>
      </p:sp>
      <p:sp>
        <p:nvSpPr>
          <p:cNvPr id="4" name="矩形 3"/>
          <p:cNvSpPr/>
          <p:nvPr/>
        </p:nvSpPr>
        <p:spPr>
          <a:xfrm>
            <a:off x="1133798" y="1773610"/>
            <a:ext cx="7083623" cy="39440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500"/>
              </a:lnSpc>
            </a:pPr>
            <a:r>
              <a:rPr lang="en-US" altLang="zh-CN" dirty="0"/>
              <a:t>public class Die</a:t>
            </a:r>
          </a:p>
          <a:p>
            <a:pPr>
              <a:lnSpc>
                <a:spcPts val="1500"/>
              </a:lnSpc>
            </a:pPr>
            <a:r>
              <a:rPr lang="en-US" altLang="zh-CN" dirty="0"/>
              <a:t>{</a:t>
            </a:r>
          </a:p>
          <a:p>
            <a:pPr>
              <a:lnSpc>
                <a:spcPts val="1500"/>
              </a:lnSpc>
            </a:pPr>
            <a:r>
              <a:rPr lang="en-US" altLang="zh-CN" dirty="0"/>
              <a:t>    private static Die die1 = new Die();</a:t>
            </a:r>
          </a:p>
          <a:p>
            <a:pPr>
              <a:lnSpc>
                <a:spcPts val="1500"/>
              </a:lnSpc>
            </a:pPr>
            <a:r>
              <a:rPr lang="en-US" altLang="zh-CN" dirty="0"/>
              <a:t>    private static Die die2 = new Die();</a:t>
            </a:r>
          </a:p>
          <a:p>
            <a:pPr>
              <a:lnSpc>
                <a:spcPts val="1500"/>
              </a:lnSpc>
            </a:pPr>
            <a:endParaRPr lang="en-US" altLang="zh-CN" dirty="0"/>
          </a:p>
          <a:p>
            <a:pPr>
              <a:lnSpc>
                <a:spcPts val="1500"/>
              </a:lnSpc>
            </a:pPr>
            <a:r>
              <a:rPr lang="en-US" altLang="zh-CN" dirty="0"/>
              <a:t>    private Die()</a:t>
            </a:r>
          </a:p>
          <a:p>
            <a:pPr>
              <a:lnSpc>
                <a:spcPts val="1500"/>
              </a:lnSpc>
            </a:pPr>
            <a:r>
              <a:rPr lang="en-US" altLang="zh-CN" dirty="0"/>
              <a:t>    {</a:t>
            </a:r>
          </a:p>
          <a:p>
            <a:pPr>
              <a:lnSpc>
                <a:spcPts val="1500"/>
              </a:lnSpc>
            </a:pPr>
            <a:r>
              <a:rPr lang="en-US" altLang="zh-CN" dirty="0"/>
              <a:t>    }</a:t>
            </a:r>
          </a:p>
          <a:p>
            <a:pPr>
              <a:lnSpc>
                <a:spcPts val="1500"/>
              </a:lnSpc>
            </a:pPr>
            <a:endParaRPr lang="en-US" altLang="zh-CN" dirty="0"/>
          </a:p>
          <a:p>
            <a:pPr>
              <a:lnSpc>
                <a:spcPts val="1500"/>
              </a:lnSpc>
            </a:pPr>
            <a:r>
              <a:rPr lang="en-US" altLang="zh-CN" dirty="0"/>
              <a:t>    public static Die </a:t>
            </a:r>
            <a:r>
              <a:rPr lang="en-US" altLang="zh-CN" dirty="0" err="1"/>
              <a:t>getInstance</a:t>
            </a:r>
            <a:r>
              <a:rPr lang="en-US" altLang="zh-CN" dirty="0"/>
              <a:t>(</a:t>
            </a:r>
            <a:r>
              <a:rPr lang="en-US" altLang="zh-CN" dirty="0" err="1"/>
              <a:t>int</a:t>
            </a:r>
            <a:r>
              <a:rPr lang="en-US" altLang="zh-CN" dirty="0"/>
              <a:t> </a:t>
            </a:r>
            <a:r>
              <a:rPr lang="en-US" altLang="zh-CN" dirty="0" err="1"/>
              <a:t>whichOne</a:t>
            </a:r>
            <a:r>
              <a:rPr lang="en-US" altLang="zh-CN" dirty="0"/>
              <a:t>)</a:t>
            </a:r>
          </a:p>
          <a:p>
            <a:pPr>
              <a:lnSpc>
                <a:spcPts val="1500"/>
              </a:lnSpc>
            </a:pPr>
            <a:r>
              <a:rPr lang="en-US" altLang="zh-CN" dirty="0"/>
              <a:t>    {</a:t>
            </a:r>
          </a:p>
          <a:p>
            <a:pPr>
              <a:lnSpc>
                <a:spcPts val="1500"/>
              </a:lnSpc>
            </a:pPr>
            <a:r>
              <a:rPr lang="en-US" altLang="zh-CN" dirty="0"/>
              <a:t>        if (</a:t>
            </a:r>
            <a:r>
              <a:rPr lang="en-US" altLang="zh-CN" dirty="0" err="1"/>
              <a:t>whichOne</a:t>
            </a:r>
            <a:r>
              <a:rPr lang="en-US" altLang="zh-CN" dirty="0"/>
              <a:t> == 1)</a:t>
            </a:r>
          </a:p>
          <a:p>
            <a:pPr>
              <a:lnSpc>
                <a:spcPts val="1500"/>
              </a:lnSpc>
            </a:pPr>
            <a:r>
              <a:rPr lang="en-US" altLang="zh-CN" dirty="0"/>
              <a:t>        {</a:t>
            </a:r>
          </a:p>
          <a:p>
            <a:pPr>
              <a:lnSpc>
                <a:spcPts val="1500"/>
              </a:lnSpc>
            </a:pPr>
            <a:r>
              <a:rPr lang="en-US" altLang="zh-CN" dirty="0"/>
              <a:t>            return die1;</a:t>
            </a:r>
          </a:p>
          <a:p>
            <a:pPr>
              <a:lnSpc>
                <a:spcPts val="1500"/>
              </a:lnSpc>
            </a:pPr>
            <a:r>
              <a:rPr lang="en-US" altLang="zh-CN" dirty="0"/>
              <a:t>        }</a:t>
            </a:r>
          </a:p>
          <a:p>
            <a:pPr>
              <a:lnSpc>
                <a:spcPts val="1500"/>
              </a:lnSpc>
            </a:pPr>
            <a:r>
              <a:rPr lang="en-US" altLang="zh-CN" dirty="0"/>
              <a:t>        else</a:t>
            </a:r>
          </a:p>
          <a:p>
            <a:pPr>
              <a:lnSpc>
                <a:spcPts val="1500"/>
              </a:lnSpc>
            </a:pPr>
            <a:r>
              <a:rPr lang="en-US" altLang="zh-CN" dirty="0"/>
              <a:t>        {</a:t>
            </a:r>
          </a:p>
          <a:p>
            <a:pPr>
              <a:lnSpc>
                <a:spcPts val="1500"/>
              </a:lnSpc>
            </a:pPr>
            <a:r>
              <a:rPr lang="en-US" altLang="zh-CN" dirty="0"/>
              <a:t>            return die2;</a:t>
            </a:r>
          </a:p>
          <a:p>
            <a:pPr>
              <a:lnSpc>
                <a:spcPts val="1500"/>
              </a:lnSpc>
            </a:pPr>
            <a:r>
              <a:rPr lang="en-US" altLang="zh-CN" dirty="0"/>
              <a:t>        }</a:t>
            </a:r>
          </a:p>
          <a:p>
            <a:pPr>
              <a:lnSpc>
                <a:spcPts val="1500"/>
              </a:lnSpc>
            </a:pPr>
            <a:r>
              <a:rPr lang="en-US" altLang="zh-CN" dirty="0"/>
              <a:t>    }</a:t>
            </a:r>
            <a:endParaRPr lang="zh-CN" altLang="en-US" dirty="0"/>
          </a:p>
        </p:txBody>
      </p:sp>
    </p:spTree>
    <p:extLst>
      <p:ext uri="{BB962C8B-B14F-4D97-AF65-F5344CB8AC3E}">
        <p14:creationId xmlns:p14="http://schemas.microsoft.com/office/powerpoint/2010/main" val="19538729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多例模式</a:t>
            </a:r>
          </a:p>
        </p:txBody>
      </p:sp>
      <p:sp>
        <p:nvSpPr>
          <p:cNvPr id="3" name="内容占位符 2"/>
          <p:cNvSpPr>
            <a:spLocks noGrp="1"/>
          </p:cNvSpPr>
          <p:nvPr>
            <p:ph idx="1"/>
          </p:nvPr>
        </p:nvSpPr>
        <p:spPr/>
        <p:txBody>
          <a:bodyPr/>
          <a:lstStyle/>
          <a:p>
            <a:r>
              <a:rPr lang="zh-CN" altLang="en-US" dirty="0" smtClean="0"/>
              <a:t>无上限的多例</a:t>
            </a:r>
            <a:endParaRPr lang="en-US" altLang="zh-CN" dirty="0" smtClean="0"/>
          </a:p>
          <a:p>
            <a:pPr lvl="1"/>
            <a:r>
              <a:rPr lang="zh-CN" altLang="en-US" dirty="0" smtClean="0"/>
              <a:t>比如：国际化支持</a:t>
            </a:r>
            <a:endParaRPr lang="en-US" altLang="zh-CN" dirty="0" smtClean="0"/>
          </a:p>
          <a:p>
            <a:pPr lvl="1"/>
            <a:r>
              <a:rPr lang="zh-CN" altLang="en-US" dirty="0">
                <a:hlinkClick r:id="rId2" action="ppaction://hlinkfile"/>
              </a:rPr>
              <a:t>例子</a:t>
            </a:r>
            <a:endParaRPr lang="en-US" altLang="zh-CN" dirty="0" smtClean="0"/>
          </a:p>
          <a:p>
            <a:pPr lvl="1"/>
            <a:endParaRPr lang="zh-CN" altLang="en-US" dirty="0"/>
          </a:p>
        </p:txBody>
      </p:sp>
    </p:spTree>
    <p:extLst>
      <p:ext uri="{BB962C8B-B14F-4D97-AF65-F5344CB8AC3E}">
        <p14:creationId xmlns:p14="http://schemas.microsoft.com/office/powerpoint/2010/main" val="11627290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746702" y="6432453"/>
            <a:ext cx="2847763" cy="365210"/>
          </a:xfrm>
          <a:prstGeom prst="rect">
            <a:avLst/>
          </a:prstGeom>
        </p:spPr>
        <p:txBody>
          <a:bodyPr/>
          <a:lstStyle/>
          <a:p>
            <a:pPr>
              <a:defRPr/>
            </a:pPr>
            <a:fld id="{7277B87E-B5C5-40CB-9E3E-78438E974F9E}" type="slidenum">
              <a:rPr lang="zh-CN" altLang="en-US"/>
              <a:pPr>
                <a:defRPr/>
              </a:pPr>
              <a:t>57</a:t>
            </a:fld>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sp>
        <p:nvSpPr>
          <p:cNvPr id="650243" name="Rectangle 3"/>
          <p:cNvSpPr>
            <a:spLocks noGrp="1" noChangeArrowheads="1"/>
          </p:cNvSpPr>
          <p:nvPr>
            <p:ph type="body" idx="1"/>
          </p:nvPr>
        </p:nvSpPr>
        <p:spPr>
          <a:xfrm>
            <a:off x="773758" y="1485578"/>
            <a:ext cx="10373995" cy="4248472"/>
          </a:xfrm>
        </p:spPr>
        <p:txBody>
          <a:bodyPr/>
          <a:lstStyle/>
          <a:p>
            <a:pPr>
              <a:buFont typeface="Wingdings" pitchFamily="2" charset="2"/>
              <a:buNone/>
            </a:pPr>
            <a:r>
              <a:rPr lang="zh-CN" altLang="en-US" sz="2900" dirty="0"/>
              <a:t>建造模式使客户端不需要知道：</a:t>
            </a:r>
          </a:p>
          <a:p>
            <a:r>
              <a:rPr lang="zh-CN" altLang="en-US" sz="2900" dirty="0">
                <a:solidFill>
                  <a:srgbClr val="48F50B"/>
                </a:solidFill>
              </a:rPr>
              <a:t>所生成的产品对象有哪些零件</a:t>
            </a:r>
          </a:p>
          <a:p>
            <a:r>
              <a:rPr lang="zh-CN" altLang="en-US" sz="2900" dirty="0">
                <a:solidFill>
                  <a:srgbClr val="48F50B"/>
                </a:solidFill>
              </a:rPr>
              <a:t>每个产品的对应零件彼此有何不同</a:t>
            </a:r>
          </a:p>
          <a:p>
            <a:r>
              <a:rPr lang="zh-CN" altLang="en-US" sz="2900" dirty="0">
                <a:solidFill>
                  <a:srgbClr val="48F50B"/>
                </a:solidFill>
              </a:rPr>
              <a:t>是怎么建造出来的</a:t>
            </a:r>
          </a:p>
          <a:p>
            <a:r>
              <a:rPr lang="zh-CN" altLang="en-US" sz="2900" dirty="0">
                <a:solidFill>
                  <a:srgbClr val="48F50B"/>
                </a:solidFill>
              </a:rPr>
              <a:t>怎样组成产品。</a:t>
            </a:r>
            <a:endParaRPr lang="zh-CN" altLang="en-US" sz="2900" dirty="0"/>
          </a:p>
        </p:txBody>
      </p:sp>
    </p:spTree>
    <p:extLst>
      <p:ext uri="{BB962C8B-B14F-4D97-AF65-F5344CB8AC3E}">
        <p14:creationId xmlns:p14="http://schemas.microsoft.com/office/powerpoint/2010/main" val="272123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pic>
        <p:nvPicPr>
          <p:cNvPr id="64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774" y="1557586"/>
            <a:ext cx="9804018" cy="451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66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sp>
        <p:nvSpPr>
          <p:cNvPr id="651267" name="Rectangle 3"/>
          <p:cNvSpPr>
            <a:spLocks noGrp="1" noChangeArrowheads="1"/>
          </p:cNvSpPr>
          <p:nvPr>
            <p:ph type="body" idx="1"/>
          </p:nvPr>
        </p:nvSpPr>
        <p:spPr/>
        <p:txBody>
          <a:bodyPr/>
          <a:lstStyle/>
          <a:p>
            <a:pPr>
              <a:lnSpc>
                <a:spcPct val="100000"/>
              </a:lnSpc>
            </a:pPr>
            <a:r>
              <a:rPr lang="zh-CN" altLang="en-US" sz="2400">
                <a:latin typeface="宋体" pitchFamily="2" charset="-122"/>
              </a:rPr>
              <a:t>众神造人的神话故事 </a:t>
            </a:r>
            <a:r>
              <a:rPr lang="en-US" altLang="zh-CN" sz="2400">
                <a:latin typeface="宋体" pitchFamily="2" charset="-122"/>
              </a:rPr>
              <a:t>《 </a:t>
            </a:r>
            <a:r>
              <a:rPr lang="zh-CN" altLang="en-US" sz="2400">
                <a:latin typeface="宋体" pitchFamily="2" charset="-122"/>
              </a:rPr>
              <a:t>淮南户说林篇 </a:t>
            </a:r>
            <a:r>
              <a:rPr lang="en-US" altLang="zh-CN" sz="2400">
                <a:latin typeface="宋体" pitchFamily="2" charset="-122"/>
              </a:rPr>
              <a:t>》 </a:t>
            </a:r>
            <a:r>
              <a:rPr lang="zh-CN" altLang="en-US" sz="2400">
                <a:latin typeface="宋体" pitchFamily="2" charset="-122"/>
              </a:rPr>
              <a:t>说：“黄帝生阴阳，上聠造月日，桑林生臂手，此女娲所以七十化也”。</a:t>
            </a:r>
          </a:p>
          <a:p>
            <a:pPr>
              <a:lnSpc>
                <a:spcPct val="100000"/>
              </a:lnSpc>
              <a:buFont typeface="Wingdings" pitchFamily="2" charset="2"/>
              <a:buNone/>
            </a:pPr>
            <a:r>
              <a:rPr lang="zh-CN" altLang="en-US" sz="2400">
                <a:latin typeface="宋体" pitchFamily="2" charset="-122"/>
              </a:rPr>
              <a:t>关健含义：</a:t>
            </a:r>
          </a:p>
          <a:p>
            <a:pPr>
              <a:lnSpc>
                <a:spcPct val="100000"/>
              </a:lnSpc>
              <a:buFont typeface="Wingdings" pitchFamily="2" charset="2"/>
              <a:buNone/>
            </a:pPr>
            <a:r>
              <a:rPr lang="zh-CN" altLang="en-US" sz="2400" b="1">
                <a:latin typeface="宋体" pitchFamily="2" charset="-122"/>
              </a:rPr>
              <a:t>把人划分成灵魂（阴阳）、感觉器官（耳目）和四肢（臂手）等 </a:t>
            </a:r>
            <a:r>
              <a:rPr lang="en-US" altLang="zh-CN" sz="2400" b="1">
                <a:latin typeface="宋体" pitchFamily="2" charset="-122"/>
              </a:rPr>
              <a:t>70</a:t>
            </a:r>
            <a:r>
              <a:rPr lang="zh-CN" altLang="en-US" sz="2400" b="1">
                <a:latin typeface="宋体" pitchFamily="2" charset="-122"/>
              </a:rPr>
              <a:t>个内部表象，而女娲在整个个过程中通过向诸神的委派创造出最终产品类的所有组成部分，并组成最终产品。</a:t>
            </a:r>
          </a:p>
          <a:p>
            <a:pPr>
              <a:lnSpc>
                <a:spcPct val="100000"/>
              </a:lnSpc>
              <a:buFont typeface="Wingdings" pitchFamily="2" charset="2"/>
              <a:buNone/>
            </a:pPr>
            <a:r>
              <a:rPr lang="zh-CN" altLang="en-US" sz="2400" b="1">
                <a:latin typeface="宋体" pitchFamily="2" charset="-122"/>
              </a:rPr>
              <a:t>女娲：扮演建造者（ </a:t>
            </a:r>
            <a:r>
              <a:rPr lang="en-US" altLang="zh-CN" sz="2400" b="1">
                <a:latin typeface="宋体" pitchFamily="2" charset="-122"/>
              </a:rPr>
              <a:t>Buillder </a:t>
            </a:r>
            <a:r>
              <a:rPr lang="zh-CN" altLang="en-US" sz="2400" b="1">
                <a:latin typeface="宋体" pitchFamily="2" charset="-122"/>
              </a:rPr>
              <a:t>）的角色，控制造人的诸神</a:t>
            </a:r>
          </a:p>
          <a:p>
            <a:pPr>
              <a:lnSpc>
                <a:spcPct val="100000"/>
              </a:lnSpc>
              <a:buFont typeface="Wingdings" pitchFamily="2" charset="2"/>
              <a:buNone/>
            </a:pPr>
            <a:endParaRPr lang="zh-CN" altLang="en-US" sz="2400">
              <a:latin typeface="宋体" pitchFamily="2" charset="-122"/>
            </a:endParaRPr>
          </a:p>
          <a:p>
            <a:pPr>
              <a:lnSpc>
                <a:spcPct val="100000"/>
              </a:lnSpc>
              <a:buFont typeface="Wingdings" pitchFamily="2" charset="2"/>
              <a:buNone/>
            </a:pPr>
            <a:r>
              <a:rPr lang="zh-CN" altLang="en-US" sz="2400">
                <a:solidFill>
                  <a:srgbClr val="48F50B"/>
                </a:solidFill>
                <a:latin typeface="宋体" pitchFamily="2" charset="-122"/>
              </a:rPr>
              <a:t>与女蜗抟土造人和举绳造人的神话不同，众神造人的神话是说人是一部分一部分地造出来的。</a:t>
            </a:r>
          </a:p>
        </p:txBody>
      </p:sp>
    </p:spTree>
    <p:extLst>
      <p:ext uri="{BB962C8B-B14F-4D97-AF65-F5344CB8AC3E}">
        <p14:creationId xmlns:p14="http://schemas.microsoft.com/office/powerpoint/2010/main" val="131588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smtClean="0"/>
              <a:t>建造</a:t>
            </a:r>
            <a:r>
              <a:rPr lang="zh-CN" altLang="en-US" dirty="0"/>
              <a:t>者模式（ </a:t>
            </a:r>
            <a:r>
              <a:rPr lang="en-US" altLang="zh-CN" dirty="0"/>
              <a:t>Builder </a:t>
            </a:r>
            <a:r>
              <a:rPr lang="zh-CN" altLang="en-US" dirty="0"/>
              <a:t>）</a:t>
            </a:r>
          </a:p>
        </p:txBody>
      </p:sp>
      <p:pic>
        <p:nvPicPr>
          <p:cNvPr id="65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50" y="1413570"/>
            <a:ext cx="10285002" cy="439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387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微软雅黑"/>
        <a:ea typeface="微软雅黑"/>
        <a:cs typeface=""/>
      </a:majorFont>
      <a:minorFont>
        <a:latin typeface="微软雅黑"/>
        <a:ea typeface="微软雅黑"/>
        <a:cs typeface=""/>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8264</TotalTime>
  <Words>3151</Words>
  <Application>Microsoft Office PowerPoint</Application>
  <PresentationFormat>自定义</PresentationFormat>
  <Paragraphs>373</Paragraphs>
  <Slides>57</Slides>
  <Notes>2</Notes>
  <HiddenSlides>0</HiddenSlides>
  <MMClips>0</MMClips>
  <ScaleCrop>false</ScaleCrop>
  <HeadingPairs>
    <vt:vector size="4" baseType="variant">
      <vt:variant>
        <vt:lpstr>主题</vt:lpstr>
      </vt:variant>
      <vt:variant>
        <vt:i4>1</vt:i4>
      </vt:variant>
      <vt:variant>
        <vt:lpstr>幻灯片标题</vt:lpstr>
      </vt:variant>
      <vt:variant>
        <vt:i4>57</vt:i4>
      </vt:variant>
    </vt:vector>
  </HeadingPairs>
  <TitlesOfParts>
    <vt:vector size="58" baseType="lpstr">
      <vt:lpstr>Office 主题</vt:lpstr>
      <vt:lpstr>深入浅出设计模式 第3周</vt:lpstr>
      <vt:lpstr>法律声明</vt:lpstr>
      <vt:lpstr>设计模式目录与工厂模式</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建造者模式（ Builder ）</vt:lpstr>
      <vt:lpstr> 原型模式（ Prototype ）</vt:lpstr>
      <vt:lpstr> 原型模式（ Prototype ）</vt:lpstr>
      <vt:lpstr> 原型模式（ Prototype ）</vt:lpstr>
      <vt:lpstr> 原型模式（ Prototype ）</vt:lpstr>
      <vt:lpstr> 原型模式（ Prototype ）</vt:lpstr>
      <vt:lpstr> 原型模式（ Prototype ）</vt:lpstr>
      <vt:lpstr> 原型模式（ Prototype ）</vt:lpstr>
      <vt:lpstr> 原型模式（ Prototype ）</vt:lpstr>
      <vt:lpstr> 原型模式（ Prototype ）</vt:lpstr>
      <vt:lpstr> 原型模式（ Prototype ）</vt:lpstr>
      <vt:lpstr> 原型模式（ Prototype ）</vt:lpstr>
      <vt:lpstr> 原型模式（ Prototype ）</vt:lpstr>
      <vt:lpstr> 原型模式（ Prototype ）</vt:lpstr>
      <vt:lpstr> 原型模式（ Prototype ）</vt:lpstr>
      <vt:lpstr> 原型模式（ Prototype ）</vt:lpstr>
      <vt:lpstr> 原型模式（ Prototype ）</vt:lpstr>
      <vt:lpstr>五个模式的不同</vt:lpstr>
      <vt:lpstr> 单例模式（Singleton）</vt:lpstr>
      <vt:lpstr> 单例模式（Singleton）</vt:lpstr>
      <vt:lpstr> 单例模式（Singleton）</vt:lpstr>
      <vt:lpstr> 单例模式（Singleton）</vt:lpstr>
      <vt:lpstr> 单例模式（Singleton）</vt:lpstr>
      <vt:lpstr>单例模式</vt:lpstr>
      <vt:lpstr>单例模式</vt:lpstr>
      <vt:lpstr>单例模式</vt:lpstr>
      <vt:lpstr>单例模式</vt:lpstr>
      <vt:lpstr>单例模式</vt:lpstr>
      <vt:lpstr>单例模式</vt:lpstr>
      <vt:lpstr> 单例模式（Singleton）</vt:lpstr>
      <vt:lpstr> 单例模式（Singleton）</vt:lpstr>
      <vt:lpstr> 单例模式（Singleton）</vt:lpstr>
      <vt:lpstr> 单例模式（Singleton）</vt:lpstr>
      <vt:lpstr>多例模式</vt:lpstr>
      <vt:lpstr>多例模式</vt:lpstr>
      <vt:lpstr>多例模式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黄志洪</dc:creator>
  <cp:lastModifiedBy>Microsoft</cp:lastModifiedBy>
  <cp:revision>851</cp:revision>
  <cp:lastPrinted>2012-03-16T05:44:49Z</cp:lastPrinted>
  <dcterms:modified xsi:type="dcterms:W3CDTF">2017-11-18T06:30:05Z</dcterms:modified>
</cp:coreProperties>
</file>