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265" r:id="rId31"/>
  </p:sldIdLst>
  <p:sldSz cx="12204700" cy="6859588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4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89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633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17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723312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3267974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812637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4357299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CB2DCEA-F6BB-4663-8ECE-25F9A0DAD485}">
          <p14:sldIdLst>
            <p14:sldId id="256"/>
            <p14:sldId id="298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72877" autoAdjust="0"/>
  </p:normalViewPr>
  <p:slideViewPr>
    <p:cSldViewPr>
      <p:cViewPr varScale="1">
        <p:scale>
          <a:sx n="76" d="100"/>
          <a:sy n="76" d="100"/>
        </p:scale>
        <p:origin x="-120" y="-102"/>
      </p:cViewPr>
      <p:guideLst>
        <p:guide orient="horz" pos="2161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522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0E44AF-0D8D-4B66-BECC-4D5B9292E151}" type="datetimeFigureOut">
              <a:rPr lang="zh-CN" altLang="en-US"/>
              <a:pPr>
                <a:defRPr/>
              </a:pPr>
              <a:t>2017/11/5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C35A87-E971-49BF-8F02-A5CE2B85C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119A08-1D2F-470C-8FD3-E69459F4B57D}" type="datetimeFigureOut">
              <a:rPr lang="zh-CN" altLang="en-US"/>
              <a:pPr>
                <a:defRPr/>
              </a:pPr>
              <a:t>2017/11/5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004EB-C740-4F3D-A864-243FCB14D1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9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66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9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86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004EB-C740-4F3D-A864-243FCB14D11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004EB-C740-4F3D-A864-243FCB14D11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2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这样的设计可以让飞行和瓜瓜做的动作被其他的对象复用，因为这些行为已经与鸭子类无关了，而我们可以新增一些行为，不会影响到既有的行为类，也不会影响使用到飞行行为的鸭子，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004EB-C740-4F3D-A864-243FCB14D11E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69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Whip </a:t>
            </a:r>
            <a:r>
              <a:rPr lang="zh-CN" altLang="en-US" dirty="0" smtClean="0"/>
              <a:t>奶泡</a:t>
            </a:r>
            <a:endParaRPr lang="en-US" altLang="zh-CN" dirty="0" smtClean="0"/>
          </a:p>
          <a:p>
            <a:r>
              <a:rPr lang="en-US" altLang="zh-CN" dirty="0" smtClean="0"/>
              <a:t>Mocha </a:t>
            </a:r>
            <a:r>
              <a:rPr lang="zh-CN" altLang="en-US" dirty="0" smtClean="0"/>
              <a:t>摩卡</a:t>
            </a:r>
            <a:endParaRPr lang="en-US" altLang="zh-CN" dirty="0" smtClean="0"/>
          </a:p>
          <a:p>
            <a:r>
              <a:rPr lang="en-US" altLang="zh-CN" dirty="0" err="1" smtClean="0"/>
              <a:t>DarkRoast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004EB-C740-4F3D-A864-243FCB14D11E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0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 txBox="1">
            <a:spLocks/>
          </p:cNvSpPr>
          <p:nvPr userDrawn="1"/>
        </p:nvSpPr>
        <p:spPr>
          <a:xfrm>
            <a:off x="239599" y="6434041"/>
            <a:ext cx="4228870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i="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rPr>
              <a:t>深入浅出设计模式 讲师 </a:t>
            </a:r>
            <a:r>
              <a:rPr lang="zh-CN" altLang="en-US" sz="1300" baseline="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葛一鸣</a:t>
            </a:r>
            <a:endParaRPr lang="en-US" altLang="zh-CN" sz="1300" baseline="0" dirty="0" smtClean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aseline="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主页 </a:t>
            </a:r>
            <a:r>
              <a:rPr lang="en-US" altLang="zh-CN" sz="1300" baseline="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http://www.uucode.net</a:t>
            </a:r>
            <a:endParaRPr lang="zh-CN" altLang="en-US" sz="13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5" name="组合 19"/>
          <p:cNvGrpSpPr>
            <a:grpSpLocks/>
          </p:cNvGrpSpPr>
          <p:nvPr userDrawn="1"/>
        </p:nvGrpSpPr>
        <p:grpSpPr bwMode="auto">
          <a:xfrm>
            <a:off x="0" y="6238758"/>
            <a:ext cx="12204700" cy="273832"/>
            <a:chOff x="0" y="6237927"/>
            <a:chExt cx="9144000" cy="272911"/>
          </a:xfrm>
        </p:grpSpPr>
        <p:cxnSp>
          <p:nvCxnSpPr>
            <p:cNvPr id="6" name="直接连接符 5"/>
            <p:cNvCxnSpPr>
              <a:endCxn id="7" idx="1"/>
            </p:cNvCxnSpPr>
            <p:nvPr userDrawn="1"/>
          </p:nvCxnSpPr>
          <p:spPr>
            <a:xfrm flipV="1">
              <a:off x="0" y="6374383"/>
              <a:ext cx="32758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7" idx="3"/>
            </p:cNvCxnSpPr>
            <p:nvPr userDrawn="1"/>
          </p:nvCxnSpPr>
          <p:spPr>
            <a:xfrm>
              <a:off x="5826944" y="6374383"/>
              <a:ext cx="33170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 userDrawn="1"/>
          </p:nvSpPr>
          <p:spPr>
            <a:xfrm>
              <a:off x="3275856" y="6237927"/>
              <a:ext cx="2551088" cy="272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3" y="2929613"/>
            <a:ext cx="10373995" cy="928910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5353" y="3887100"/>
            <a:ext cx="8543290" cy="685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sym typeface="Wingdings" pitchFamily="2" charset="2"/>
              </a:defRPr>
            </a:lvl1pPr>
            <a:lvl2pPr marL="54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5017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42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742" y="405458"/>
            <a:ext cx="8279325" cy="57606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69564"/>
            <a:ext cx="12204700" cy="6018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29363" y="1703784"/>
            <a:ext cx="652508" cy="611329"/>
          </a:xfrm>
          <a:prstGeom prst="rect">
            <a:avLst/>
          </a:prstGeom>
          <a:solidFill>
            <a:schemeClr val="accent4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页脚占位符 4"/>
          <p:cNvSpPr txBox="1">
            <a:spLocks/>
          </p:cNvSpPr>
          <p:nvPr userDrawn="1"/>
        </p:nvSpPr>
        <p:spPr>
          <a:xfrm>
            <a:off x="610235" y="6434041"/>
            <a:ext cx="4443274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DATAGURU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专业数据分析网站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57734" y="1197546"/>
            <a:ext cx="864096" cy="828867"/>
          </a:xfrm>
          <a:prstGeom prst="rect">
            <a:avLst/>
          </a:prstGeom>
          <a:solidFill>
            <a:schemeClr val="accent4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2153" y="2107102"/>
            <a:ext cx="5339556" cy="1541157"/>
          </a:xfrm>
          <a:prstGeom prst="rect">
            <a:avLst/>
          </a:prstGeom>
          <a:noFill/>
        </p:spPr>
        <p:txBody>
          <a:bodyPr lIns="108932" tIns="54466" rIns="108932" bIns="5446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Thanks</a:t>
            </a:r>
            <a:endParaRPr lang="zh-CN" altLang="en-US" sz="9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9012" y="3581432"/>
            <a:ext cx="2517159" cy="771715"/>
          </a:xfrm>
          <a:prstGeom prst="rect">
            <a:avLst/>
          </a:prstGeom>
          <a:noFill/>
        </p:spPr>
        <p:txBody>
          <a:bodyPr wrap="none" lIns="108932" tIns="54466" rIns="108932" bIns="54466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FAQ</a:t>
            </a:r>
            <a:r>
              <a:rPr lang="zh-CN" altLang="en-US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时间</a:t>
            </a:r>
            <a:endParaRPr lang="en-US" altLang="zh-CN" sz="430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</p:txBody>
      </p:sp>
      <p:pic>
        <p:nvPicPr>
          <p:cNvPr id="4505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686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29742" y="405458"/>
            <a:ext cx="82793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10235" y="1197546"/>
            <a:ext cx="10984230" cy="50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3718" y="1053530"/>
            <a:ext cx="11251208" cy="158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页脚占位符 4"/>
          <p:cNvSpPr txBox="1">
            <a:spLocks/>
          </p:cNvSpPr>
          <p:nvPr userDrawn="1"/>
        </p:nvSpPr>
        <p:spPr>
          <a:xfrm>
            <a:off x="239598" y="6434041"/>
            <a:ext cx="4324981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0" i="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宋体" pitchFamily="2" charset="-122"/>
                <a:cs typeface="+mn-cs"/>
              </a:rPr>
              <a:t>深入浅出设计模式 讲师 </a:t>
            </a:r>
            <a:r>
              <a:rPr lang="zh-CN" altLang="en-US" sz="12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葛一鸣</a:t>
            </a:r>
            <a:endParaRPr lang="en-US" altLang="zh-CN" sz="1200" baseline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主页 </a:t>
            </a:r>
            <a:r>
              <a:rPr lang="en-US" altLang="zh-CN" sz="12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http://www.uucode.net</a:t>
            </a:r>
            <a:endParaRPr lang="zh-CN" altLang="en-US" sz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5726" y="405458"/>
            <a:ext cx="118690" cy="4990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2059" name="组合 18"/>
          <p:cNvGrpSpPr>
            <a:grpSpLocks/>
          </p:cNvGrpSpPr>
          <p:nvPr userDrawn="1"/>
        </p:nvGrpSpPr>
        <p:grpSpPr bwMode="auto">
          <a:xfrm>
            <a:off x="0" y="6238756"/>
            <a:ext cx="12204700" cy="288099"/>
            <a:chOff x="0" y="6237942"/>
            <a:chExt cx="9144000" cy="287130"/>
          </a:xfrm>
        </p:grpSpPr>
        <p:cxnSp>
          <p:nvCxnSpPr>
            <p:cNvPr id="20" name="直接连接符 19"/>
            <p:cNvCxnSpPr>
              <a:endCxn id="27" idx="1"/>
            </p:cNvCxnSpPr>
            <p:nvPr userDrawn="1"/>
          </p:nvCxnSpPr>
          <p:spPr>
            <a:xfrm>
              <a:off x="0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 userDrawn="1"/>
          </p:nvSpPr>
          <p:spPr>
            <a:xfrm>
              <a:off x="3347864" y="6237942"/>
              <a:ext cx="2448272" cy="28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3"/>
            </p:cNvCxnSpPr>
            <p:nvPr userDrawn="1"/>
          </p:nvCxnSpPr>
          <p:spPr>
            <a:xfrm>
              <a:off x="5796136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02" name="Picture 2" descr="炼数成金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8694" y="117426"/>
            <a:ext cx="2400300" cy="10287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3" r:id="rId3"/>
    <p:sldLayoutId id="2147483724" r:id="rId4"/>
    <p:sldLayoutId id="2147483725" r:id="rId5"/>
    <p:sldLayoutId id="21474837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544662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1089325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63398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2178649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408497" indent="-408497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u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85076" indent="-340414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656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318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981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.dataguru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816263" y="5302437"/>
            <a:ext cx="10668285" cy="84432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dirty="0" smtClean="0"/>
              <a:t>深入浅出设计模式 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周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934" y="1485578"/>
            <a:ext cx="7560840" cy="36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针对接口编程，将行为分开</a:t>
            </a:r>
            <a:r>
              <a:rPr lang="zh-CN" altLang="en-US" dirty="0" smtClean="0"/>
              <a:t>在类中</a:t>
            </a:r>
            <a:r>
              <a:rPr lang="zh-CN" altLang="en-US" dirty="0"/>
              <a:t>，这样鸭子就不需要知道行为的实现细节，</a:t>
            </a:r>
          </a:p>
        </p:txBody>
      </p:sp>
      <p:pic>
        <p:nvPicPr>
          <p:cNvPr id="5124" name="Picture 4" descr="C:\Users\BILLYK~1\AppData\Local\Temp\SNAGHTML240a0f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6" y="2493690"/>
            <a:ext cx="101250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整合鸭子的</a:t>
            </a:r>
            <a:r>
              <a:rPr lang="zh-CN" altLang="en-US" dirty="0" smtClean="0"/>
              <a:t>行为</a:t>
            </a:r>
            <a:endParaRPr lang="zh-CN" altLang="en-US" dirty="0"/>
          </a:p>
        </p:txBody>
      </p:sp>
      <p:pic>
        <p:nvPicPr>
          <p:cNvPr id="6146" name="Picture 2" descr="C:\Users\BILLYK~1\AppData\Local\Temp\SNAGHTML240c0c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6" y="2369040"/>
            <a:ext cx="88582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5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197546"/>
            <a:ext cx="2755811" cy="5041187"/>
          </a:xfrm>
        </p:spPr>
        <p:txBody>
          <a:bodyPr/>
          <a:lstStyle/>
          <a:p>
            <a:r>
              <a:rPr lang="zh-CN" altLang="en-US" dirty="0"/>
              <a:t>星巴</a:t>
            </a:r>
            <a:r>
              <a:rPr lang="zh-CN" altLang="en-US" dirty="0" smtClean="0"/>
              <a:t>兹是以扩张</a:t>
            </a:r>
            <a:r>
              <a:rPr lang="zh-CN" altLang="en-US" dirty="0"/>
              <a:t>速度最快而闻名的咖啡连锁店，因为扩张速度实在太快了，他们准备更新订单系统，以合乎他们的饮料供应要求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62" y="1053530"/>
            <a:ext cx="8245872" cy="525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0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197546"/>
            <a:ext cx="3403883" cy="5041187"/>
          </a:xfrm>
        </p:spPr>
        <p:txBody>
          <a:bodyPr/>
          <a:lstStyle/>
          <a:p>
            <a:r>
              <a:rPr lang="zh-CN" altLang="en-US" dirty="0"/>
              <a:t>购买咖啡时也可以要求加入各种调料</a:t>
            </a:r>
            <a:r>
              <a:rPr lang="zh-CN" altLang="en-US" dirty="0" smtClean="0"/>
              <a:t>，</a:t>
            </a:r>
            <a:r>
              <a:rPr lang="zh-CN" altLang="en-US" dirty="0"/>
              <a:t>牛奶</a:t>
            </a:r>
            <a:r>
              <a:rPr lang="zh-CN" altLang="en-US" dirty="0" smtClean="0"/>
              <a:t>，</a:t>
            </a:r>
            <a:r>
              <a:rPr lang="zh-CN" altLang="en-US" dirty="0"/>
              <a:t>豆浆，摩卡</a:t>
            </a:r>
            <a:r>
              <a:rPr lang="zh-CN" altLang="en-US" dirty="0" smtClean="0"/>
              <a:t>，</a:t>
            </a:r>
            <a:r>
              <a:rPr lang="zh-CN" altLang="en-US" dirty="0"/>
              <a:t>这时</a:t>
            </a:r>
            <a:r>
              <a:rPr lang="zh-CN" altLang="en-US" dirty="0" smtClean="0"/>
              <a:t>价格</a:t>
            </a:r>
            <a:r>
              <a:rPr lang="zh-CN" altLang="en-US" dirty="0"/>
              <a:t>该如何计算呢？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6" y="1197546"/>
            <a:ext cx="6912768" cy="493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改造基类，</a:t>
            </a:r>
            <a:r>
              <a:rPr lang="zh-CN" altLang="en-US" dirty="0"/>
              <a:t>让它支持不同的</a:t>
            </a:r>
            <a:r>
              <a:rPr lang="zh-CN" altLang="en-US" dirty="0" smtClean="0"/>
              <a:t>调料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2" y="1773610"/>
            <a:ext cx="714216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34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197546"/>
            <a:ext cx="2323763" cy="5041187"/>
          </a:xfrm>
        </p:spPr>
        <p:txBody>
          <a:bodyPr/>
          <a:lstStyle/>
          <a:p>
            <a:r>
              <a:rPr lang="zh-CN" altLang="en-US" dirty="0" smtClean="0"/>
              <a:t>那增加调料类型的时候呢？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70" y="1197545"/>
            <a:ext cx="7879805" cy="50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9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一个更好的方案是使用装饰者</a:t>
            </a:r>
            <a:r>
              <a:rPr lang="zh-CN" altLang="en-US" dirty="0" smtClean="0"/>
              <a:t>模式</a:t>
            </a:r>
            <a:endParaRPr lang="zh-CN" altLang="en-US" dirty="0"/>
          </a:p>
        </p:txBody>
      </p:sp>
      <p:pic>
        <p:nvPicPr>
          <p:cNvPr id="11268" name="Picture 4" descr="C:\Users\BILLYK~1\AppData\Local\Temp\SNAGHTML2423fd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34" y="1701602"/>
            <a:ext cx="7310264" cy="44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0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4" y="117426"/>
            <a:ext cx="8164413" cy="61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</p:spTree>
    <p:extLst>
      <p:ext uri="{BB962C8B-B14F-4D97-AF65-F5344CB8AC3E}">
        <p14:creationId xmlns:p14="http://schemas.microsoft.com/office/powerpoint/2010/main" val="174330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星巴兹供应茶</a:t>
            </a:r>
            <a:r>
              <a:rPr lang="zh-CN" altLang="en-US" dirty="0" smtClean="0"/>
              <a:t>了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43" y="1125539"/>
            <a:ext cx="585860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00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54" y="261443"/>
            <a:ext cx="863265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82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法律声明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429081"/>
            <a:ext cx="10970424" cy="4809652"/>
          </a:xfrm>
        </p:spPr>
        <p:txBody>
          <a:bodyPr/>
          <a:lstStyle/>
          <a:p>
            <a:pPr>
              <a:buNone/>
            </a:pPr>
            <a:r>
              <a:rPr lang="en-US" altLang="zh-CN" sz="33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3300" b="1" dirty="0" smtClean="0">
                <a:solidFill>
                  <a:srgbClr val="FF0000"/>
                </a:solidFill>
              </a:rPr>
              <a:t>声明</a:t>
            </a:r>
            <a:r>
              <a:rPr lang="en-US" altLang="zh-CN" sz="3300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3300" b="1" dirty="0" smtClean="0"/>
              <a:t>本视频和幻灯片为炼数成金网络课程的教学资料，所有资料只能在课程内使用，不得在课程以外范围散播，违者将可能被追究法律和经济责任。</a:t>
            </a:r>
            <a:endParaRPr lang="en-US" altLang="zh-CN" sz="3300" b="1" dirty="0" smtClean="0"/>
          </a:p>
          <a:p>
            <a:pPr>
              <a:buNone/>
            </a:pPr>
            <a:r>
              <a:rPr lang="zh-CN" altLang="en-US" sz="3300" b="1" dirty="0" smtClean="0">
                <a:solidFill>
                  <a:srgbClr val="003399"/>
                </a:solidFill>
              </a:rPr>
              <a:t>课程详情访问炼数成金培训网站</a:t>
            </a:r>
            <a:endParaRPr lang="en-US" altLang="zh-CN" sz="3300" b="1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en-US" altLang="zh-CN" sz="3300" b="1" dirty="0" smtClean="0">
                <a:solidFill>
                  <a:srgbClr val="FF0000"/>
                </a:solidFill>
                <a:hlinkClick r:id="rId3"/>
              </a:rPr>
              <a:t>http://edu.dataguru.cn</a:t>
            </a:r>
            <a:endParaRPr lang="en-US" altLang="zh-CN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74" y="261442"/>
            <a:ext cx="9085263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7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12" y="333450"/>
            <a:ext cx="879951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冲泡</a:t>
            </a:r>
            <a:r>
              <a:rPr lang="zh-CN" altLang="en-US" dirty="0"/>
              <a:t>方法真的完全不同吗？事实上，主要的冲泡步骤是一样的，因此将冲泡方法作为抽象方法，未免太过简单粗暴了！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21" y="2349674"/>
            <a:ext cx="816133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8" y="1845618"/>
            <a:ext cx="845661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3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24" y="1485578"/>
            <a:ext cx="768508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1990" y="393385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它们如此相似，你想到了什么？</a:t>
            </a:r>
          </a:p>
        </p:txBody>
      </p:sp>
    </p:spTree>
    <p:extLst>
      <p:ext uri="{BB962C8B-B14F-4D97-AF65-F5344CB8AC3E}">
        <p14:creationId xmlns:p14="http://schemas.microsoft.com/office/powerpoint/2010/main" val="125336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对这两个方法进一步抽象，不需要关心浸泡，或者冲泡的对象，你不需要关心加入的调料是什么？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8" y="3213799"/>
            <a:ext cx="27622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7011" y="23903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一种抽象和通用的</a:t>
            </a:r>
            <a:r>
              <a:rPr lang="zh-CN" altLang="en-US" sz="2400" dirty="0" smtClean="0"/>
              <a:t>设计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102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现在我们有了一个统一的冲泡</a:t>
            </a:r>
            <a:r>
              <a:rPr lang="zh-CN" altLang="en-US" dirty="0" smtClean="0"/>
              <a:t>方案：</a:t>
            </a:r>
            <a:endParaRPr lang="zh-CN" altLang="en-US" dirty="0"/>
          </a:p>
        </p:txBody>
      </p:sp>
      <p:pic>
        <p:nvPicPr>
          <p:cNvPr id="21506" name="Picture 2" descr="C:\Users\BILLYK~1\AppData\Local\Temp\SNAGHTML24511c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38" y="1053530"/>
            <a:ext cx="55626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37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星巴兹咖啡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实现具体的茶和</a:t>
            </a:r>
            <a:r>
              <a:rPr lang="zh-CN" altLang="en-US" dirty="0" smtClean="0"/>
              <a:t>咖啡</a:t>
            </a:r>
            <a:endParaRPr lang="zh-CN" altLang="en-US" dirty="0"/>
          </a:p>
        </p:txBody>
      </p:sp>
      <p:pic>
        <p:nvPicPr>
          <p:cNvPr id="22530" name="Picture 2" descr="C:\Users\BILLYK~1\AppData\Local\Temp\SNAGHTML245389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94" y="1341562"/>
            <a:ext cx="7038975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67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回顾设计原则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开</a:t>
            </a:r>
            <a:r>
              <a:rPr lang="en-US" altLang="zh-CN" dirty="0"/>
              <a:t>-</a:t>
            </a:r>
            <a:r>
              <a:rPr lang="zh-CN" altLang="en-US" dirty="0"/>
              <a:t>闭原则</a:t>
            </a:r>
            <a:r>
              <a:rPr lang="en-US" altLang="zh-CN" dirty="0"/>
              <a:t>(Open-Closed Principle, OCP)</a:t>
            </a:r>
          </a:p>
          <a:p>
            <a:r>
              <a:rPr lang="zh-CN" altLang="en-US" dirty="0"/>
              <a:t>里氏代换原则</a:t>
            </a:r>
            <a:r>
              <a:rPr lang="en-US" altLang="zh-CN" dirty="0"/>
              <a:t>(</a:t>
            </a:r>
            <a:r>
              <a:rPr lang="en-US" altLang="zh-CN" dirty="0" err="1"/>
              <a:t>Liskov</a:t>
            </a:r>
            <a:r>
              <a:rPr lang="en-US" altLang="zh-CN" dirty="0"/>
              <a:t> Substitution Principle,</a:t>
            </a:r>
            <a:r>
              <a:rPr lang="zh-CN" altLang="en-US" dirty="0"/>
              <a:t>常缩写为</a:t>
            </a:r>
            <a:r>
              <a:rPr lang="en-US" altLang="zh-CN" dirty="0"/>
              <a:t>.LSP)</a:t>
            </a:r>
          </a:p>
          <a:p>
            <a:r>
              <a:rPr lang="zh-CN" altLang="en-US" dirty="0"/>
              <a:t>依赖倒置原则</a:t>
            </a:r>
            <a:r>
              <a:rPr lang="en-US" altLang="zh-CN" dirty="0"/>
              <a:t>(Dependence Inversion Principle)</a:t>
            </a:r>
          </a:p>
          <a:p>
            <a:r>
              <a:rPr lang="zh-CN" altLang="en-US" dirty="0"/>
              <a:t>接口隔离原则</a:t>
            </a:r>
            <a:r>
              <a:rPr lang="en-US" altLang="zh-CN" dirty="0"/>
              <a:t>(Interface Segregation Principle, ISP)</a:t>
            </a:r>
          </a:p>
          <a:p>
            <a:r>
              <a:rPr lang="zh-CN" altLang="en-US" dirty="0"/>
              <a:t>合成</a:t>
            </a:r>
            <a:r>
              <a:rPr lang="en-US" altLang="zh-CN" dirty="0"/>
              <a:t>/</a:t>
            </a:r>
            <a:r>
              <a:rPr lang="zh-CN" altLang="en-US" dirty="0"/>
              <a:t>聚合复用原则</a:t>
            </a:r>
            <a:r>
              <a:rPr lang="en-US" altLang="zh-CN" dirty="0"/>
              <a:t>(Composite/Aggregate Reuse </a:t>
            </a:r>
            <a:r>
              <a:rPr lang="en-US" altLang="zh-CN" dirty="0" err="1"/>
              <a:t>Principle,CARP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迪米特法则</a:t>
            </a:r>
            <a:r>
              <a:rPr lang="en-US" altLang="zh-CN" dirty="0"/>
              <a:t>(Law of Demeter </a:t>
            </a:r>
            <a:r>
              <a:rPr lang="en-US" altLang="zh-CN" dirty="0" err="1"/>
              <a:t>LoD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单一职责原则</a:t>
            </a:r>
            <a:r>
              <a:rPr lang="en-US" altLang="zh-CN" dirty="0"/>
              <a:t>(Simple responsibility </a:t>
            </a:r>
            <a:r>
              <a:rPr lang="en-US" altLang="zh-CN" dirty="0" err="1"/>
              <a:t>pinciple</a:t>
            </a:r>
            <a:r>
              <a:rPr lang="en-US" altLang="zh-CN" dirty="0"/>
              <a:t> SRP)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1311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正确的心态对待模式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设计模式不是万能的</a:t>
            </a:r>
            <a:endParaRPr lang="en-US" altLang="zh-CN" dirty="0" smtClean="0"/>
          </a:p>
          <a:p>
            <a:r>
              <a:rPr lang="zh-CN" altLang="en-US" dirty="0" smtClean="0"/>
              <a:t>好与不好之间只隔着一层纱</a:t>
            </a:r>
            <a:endParaRPr lang="en-US" altLang="zh-CN" dirty="0" smtClean="0"/>
          </a:p>
          <a:p>
            <a:r>
              <a:rPr lang="zh-CN" altLang="en-US" dirty="0" smtClean="0"/>
              <a:t>滥用模式 会导致过度设计</a:t>
            </a:r>
            <a:endParaRPr lang="en-US" altLang="zh-CN" dirty="0" smtClean="0"/>
          </a:p>
          <a:p>
            <a:r>
              <a:rPr lang="zh-CN" altLang="en-US"/>
              <a:t>设计</a:t>
            </a:r>
            <a:r>
              <a:rPr lang="zh-CN" altLang="en-US" smtClean="0"/>
              <a:t>模式是经验的</a:t>
            </a:r>
            <a:r>
              <a:rPr lang="zh-CN" altLang="en-US"/>
              <a:t>总结</a:t>
            </a:r>
            <a:r>
              <a:rPr lang="zh-CN" altLang="en-US"/>
              <a:t>，我们必须关注其背后的设计原则</a:t>
            </a:r>
            <a:r>
              <a:rPr lang="zh-CN" altLang="en-US"/>
              <a:t>和</a:t>
            </a:r>
            <a:r>
              <a:rPr lang="zh-CN" altLang="en-US" smtClean="0"/>
              <a:t>思想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15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设计模式复习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鸭子</a:t>
            </a:r>
            <a:r>
              <a:rPr lang="zh-CN" altLang="en-US" dirty="0" smtClean="0"/>
              <a:t>游戏</a:t>
            </a:r>
            <a:endParaRPr lang="en-US" altLang="zh-CN" dirty="0" smtClean="0"/>
          </a:p>
          <a:p>
            <a:r>
              <a:rPr lang="zh-CN" altLang="en-US" dirty="0"/>
              <a:t>星巴兹</a:t>
            </a:r>
            <a:r>
              <a:rPr lang="zh-CN" altLang="en-US" dirty="0" smtClean="0"/>
              <a:t>咖啡</a:t>
            </a:r>
            <a:endParaRPr lang="en-US" altLang="zh-CN" dirty="0" smtClean="0"/>
          </a:p>
          <a:p>
            <a:r>
              <a:rPr lang="zh-CN" altLang="en-US" dirty="0" smtClean="0"/>
              <a:t>设计原则回顾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64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746702" y="6432453"/>
            <a:ext cx="2847763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77B87E-B5C5-40CB-9E3E-78438E974F9E}" type="slidenum">
              <a:rPr lang="zh-CN" altLang="en-US"/>
              <a:pPr>
                <a:defRPr/>
              </a:pPr>
              <a:t>30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</a:t>
            </a:r>
            <a:r>
              <a:rPr lang="zh-CN" altLang="en-US" dirty="0" smtClean="0"/>
              <a:t>游戏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公司做了一套相当成功的模拟鸭子</a:t>
            </a:r>
            <a:r>
              <a:rPr lang="zh-CN" altLang="en-US" dirty="0" smtClean="0"/>
              <a:t>游戏</a:t>
            </a:r>
            <a:r>
              <a:rPr lang="en-US" altLang="zh-CN" dirty="0" err="1" smtClean="0"/>
              <a:t>SimUDuck</a:t>
            </a:r>
            <a:r>
              <a:rPr lang="zh-CN" altLang="en-US" dirty="0"/>
              <a:t>。游戏中会出现各种鸭子，一边游泳戏水，一边呱呱叫，子系统内部设计使用了标准</a:t>
            </a:r>
            <a:r>
              <a:rPr lang="zh-CN" altLang="en-US" dirty="0" smtClean="0"/>
              <a:t>的</a:t>
            </a:r>
            <a:r>
              <a:rPr lang="en-US" altLang="zh-CN" dirty="0"/>
              <a:t>OO</a:t>
            </a:r>
            <a:r>
              <a:rPr lang="zh-CN" altLang="en-US" dirty="0"/>
              <a:t>技术，设计了一个鸭子</a:t>
            </a:r>
            <a:r>
              <a:rPr lang="zh-CN" altLang="en-US" dirty="0" smtClean="0"/>
              <a:t>的</a:t>
            </a:r>
            <a:r>
              <a:rPr lang="zh-CN" altLang="en-US" dirty="0"/>
              <a:t>超类，并让各种鸭子继承自超</a:t>
            </a:r>
            <a:r>
              <a:rPr lang="zh-CN" altLang="en-US" dirty="0" smtClean="0"/>
              <a:t>类。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C:\Users\BILLYK~1\AppData\Local\Temp\SNAGHTML239d23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90" y="2709714"/>
            <a:ext cx="94674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5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让鸭子飞起来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Duck</a:t>
            </a:r>
            <a:r>
              <a:rPr lang="zh-CN" altLang="en-US" dirty="0" smtClean="0"/>
              <a:t>类中加上</a:t>
            </a:r>
            <a:r>
              <a:rPr lang="en-US" altLang="zh-CN" dirty="0" smtClean="0"/>
              <a:t>fly()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4" y="1269554"/>
            <a:ext cx="6624787" cy="45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2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橡皮鸭子也可以在银幕上飞来飞去，我们忽略了一件事，并非所有的鸭子都会</a:t>
            </a:r>
            <a:r>
              <a:rPr lang="zh-CN" altLang="en-US" dirty="0" smtClean="0"/>
              <a:t>飞。</a:t>
            </a:r>
            <a:endParaRPr lang="en-US" altLang="zh-CN" dirty="0" smtClean="0"/>
          </a:p>
          <a:p>
            <a:r>
              <a:rPr lang="zh-CN" altLang="en-US" dirty="0"/>
              <a:t>在超类上</a:t>
            </a:r>
            <a:r>
              <a:rPr lang="zh-CN" altLang="en-US" dirty="0" smtClean="0"/>
              <a:t>加上</a:t>
            </a:r>
            <a:r>
              <a:rPr lang="en-US" altLang="zh-CN" dirty="0" smtClean="0"/>
              <a:t>fly()</a:t>
            </a:r>
            <a:r>
              <a:rPr lang="zh-CN" altLang="en-US" dirty="0"/>
              <a:t>，会导致所有的子类</a:t>
            </a:r>
            <a:r>
              <a:rPr lang="zh-CN" altLang="en-US" dirty="0" smtClean="0"/>
              <a:t>，都具备</a:t>
            </a:r>
            <a:r>
              <a:rPr lang="en-US" altLang="zh-CN" dirty="0" smtClean="0"/>
              <a:t>fly()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C:\Users\BILLYK~1\AppData\Local\Temp\SNAGHTML240050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82" y="2338798"/>
            <a:ext cx="7151950" cy="35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一种方案是在橡皮鸭中加入</a:t>
            </a:r>
            <a:r>
              <a:rPr lang="en-US" altLang="zh-CN" dirty="0" smtClean="0"/>
              <a:t>fly()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r>
              <a:rPr lang="zh-CN" altLang="en-US" dirty="0"/>
              <a:t>可是</a:t>
            </a:r>
            <a:r>
              <a:rPr lang="zh-CN" altLang="en-US" dirty="0" smtClean="0"/>
              <a:t>木头</a:t>
            </a:r>
            <a:r>
              <a:rPr lang="zh-CN" altLang="en-US" dirty="0"/>
              <a:t>鸭</a:t>
            </a:r>
            <a:r>
              <a:rPr lang="zh-CN" altLang="en-US" dirty="0" smtClean="0"/>
              <a:t>也</a:t>
            </a:r>
            <a:r>
              <a:rPr lang="zh-CN" altLang="en-US" dirty="0"/>
              <a:t>不会飞，也</a:t>
            </a:r>
            <a:r>
              <a:rPr lang="zh-CN" altLang="en-US" dirty="0" smtClean="0"/>
              <a:t>不会</a:t>
            </a:r>
            <a:r>
              <a:rPr lang="zh-CN" altLang="en-US" dirty="0"/>
              <a:t>叫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6" y="2421682"/>
            <a:ext cx="2438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58" y="2565698"/>
            <a:ext cx="23526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7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因此在这里继承可能不是最好的</a:t>
            </a:r>
            <a:r>
              <a:rPr lang="zh-CN" altLang="en-US" dirty="0" smtClean="0"/>
              <a:t>方法。</a:t>
            </a:r>
            <a:endParaRPr lang="en-US" altLang="zh-CN" dirty="0" smtClean="0"/>
          </a:p>
          <a:p>
            <a:r>
              <a:rPr lang="zh-CN" altLang="en-US" dirty="0"/>
              <a:t>我们可以打</a:t>
            </a:r>
            <a:r>
              <a:rPr lang="en-US" altLang="zh-CN" dirty="0" smtClean="0"/>
              <a:t>fly()</a:t>
            </a:r>
            <a:r>
              <a:rPr lang="zh-CN" altLang="en-US" dirty="0"/>
              <a:t>从</a:t>
            </a:r>
            <a:r>
              <a:rPr lang="zh-CN" altLang="en-US" dirty="0" smtClean="0"/>
              <a:t>超</a:t>
            </a:r>
            <a:r>
              <a:rPr lang="zh-CN" altLang="en-US" dirty="0"/>
              <a:t>类中抽取出来，</a:t>
            </a:r>
            <a:r>
              <a:rPr lang="zh-CN" altLang="en-US" dirty="0" smtClean="0"/>
              <a:t>形成</a:t>
            </a:r>
            <a:r>
              <a:rPr lang="zh-CN" altLang="en-US" dirty="0"/>
              <a:t>一个接口。用同样的方式也可以</a:t>
            </a:r>
            <a:r>
              <a:rPr lang="zh-CN" altLang="en-US" dirty="0" smtClean="0"/>
              <a:t>处理</a:t>
            </a:r>
            <a:r>
              <a:rPr lang="en-US" altLang="zh-CN" dirty="0" smtClean="0"/>
              <a:t>quack()</a:t>
            </a:r>
            <a:r>
              <a:rPr lang="zh-CN" altLang="en-US" dirty="0"/>
              <a:t>方法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因为并不是所有的鸭子</a:t>
            </a:r>
            <a:r>
              <a:rPr lang="zh-CN" altLang="en-US" dirty="0" smtClean="0"/>
              <a:t>都会叫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3074" name="Picture 2" descr="C:\Users\BILLYK~1\AppData\Local\Temp\SNAGHTML240589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8" y="3000506"/>
            <a:ext cx="6720483" cy="28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2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鸭子游戏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但这个方法非常不好，这样会导致重复代码变得非常</a:t>
            </a:r>
            <a:r>
              <a:rPr lang="zh-CN" altLang="en-US" dirty="0" smtClean="0"/>
              <a:t>多。</a:t>
            </a:r>
            <a:endParaRPr lang="en-US" altLang="zh-CN" dirty="0" smtClean="0"/>
          </a:p>
          <a:p>
            <a:r>
              <a:rPr lang="zh-CN" altLang="en-US" dirty="0"/>
              <a:t>如果要修改一下</a:t>
            </a:r>
            <a:r>
              <a:rPr lang="en-US" altLang="zh-CN" dirty="0" smtClean="0"/>
              <a:t>fly()</a:t>
            </a:r>
            <a:r>
              <a:rPr lang="zh-CN" altLang="en-US" dirty="0" smtClean="0"/>
              <a:t>方法，</a:t>
            </a:r>
            <a:r>
              <a:rPr lang="zh-CN" altLang="en-US" dirty="0"/>
              <a:t>那么</a:t>
            </a:r>
            <a:r>
              <a:rPr lang="zh-CN" altLang="en-US" dirty="0" smtClean="0"/>
              <a:t>几乎</a:t>
            </a:r>
            <a:r>
              <a:rPr lang="zh-CN" altLang="en-US" dirty="0"/>
              <a:t>所有的鸭子都要</a:t>
            </a:r>
            <a:r>
              <a:rPr lang="zh-CN" altLang="en-US" dirty="0" smtClean="0"/>
              <a:t>改动</a:t>
            </a:r>
            <a:endParaRPr lang="en-US" altLang="zh-CN" dirty="0" smtClean="0"/>
          </a:p>
          <a:p>
            <a:r>
              <a:rPr lang="zh-CN" altLang="en-US" dirty="0"/>
              <a:t>我们</a:t>
            </a:r>
            <a:r>
              <a:rPr lang="zh-CN" altLang="en-US" dirty="0" smtClean="0"/>
              <a:t>可以把变化的</a:t>
            </a:r>
            <a:r>
              <a:rPr lang="zh-CN" altLang="en-US" dirty="0"/>
              <a:t>部分封装起来，好让其他部分不受到</a:t>
            </a:r>
            <a:r>
              <a:rPr lang="zh-CN" altLang="en-US" dirty="0" smtClean="0"/>
              <a:t>影响。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878" y="2728947"/>
            <a:ext cx="7848872" cy="319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57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8263</TotalTime>
  <Words>777</Words>
  <Application>Microsoft Office PowerPoint</Application>
  <PresentationFormat>自定义</PresentationFormat>
  <Paragraphs>82</Paragraphs>
  <Slides>30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深入浅出设计模式 第9周</vt:lpstr>
      <vt:lpstr>法律声明</vt:lpstr>
      <vt:lpstr>设计模式复习</vt:lpstr>
      <vt:lpstr>鸭子游戏</vt:lpstr>
      <vt:lpstr>鸭子游戏</vt:lpstr>
      <vt:lpstr>鸭子游戏</vt:lpstr>
      <vt:lpstr>鸭子游戏</vt:lpstr>
      <vt:lpstr>鸭子游戏</vt:lpstr>
      <vt:lpstr>鸭子游戏</vt:lpstr>
      <vt:lpstr>鸭子游戏</vt:lpstr>
      <vt:lpstr>鸭子游戏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星巴兹咖啡</vt:lpstr>
      <vt:lpstr>回顾设计原则</vt:lpstr>
      <vt:lpstr>正确的心态对待模式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黄志洪</dc:creator>
  <cp:lastModifiedBy>Microsoft</cp:lastModifiedBy>
  <cp:revision>911</cp:revision>
  <cp:lastPrinted>2012-03-16T05:44:49Z</cp:lastPrinted>
  <dcterms:modified xsi:type="dcterms:W3CDTF">2017-11-05T08:04:30Z</dcterms:modified>
</cp:coreProperties>
</file>